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WFFRO+MS-UIGothic"/>
      <p:regular r:id="rId18"/>
    </p:embeddedFont>
    <p:embeddedFont>
      <p:font typeface="NJPQBQ+WSKKVT+MicrosoftYaHei-Bold"/>
      <p:regular r:id="rId19"/>
    </p:embeddedFont>
    <p:embeddedFont>
      <p:font typeface="OJCDWQ+KRGEAO+MicrosoftYaHei"/>
      <p:regular r:id="rId20"/>
    </p:embeddedFont>
    <p:embeddedFont>
      <p:font typeface="MALRVP+KRGEA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0FADE-AD78-48DA-9376-18EFF44D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3C715-9B68-458A-8696-66228A06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3F16C-A56B-4B26-AF68-07A4350B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00058-D386-4239-BB81-5AB49D4B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7D322-C97B-458E-AE63-F095D776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3B4A0-018D-4B05-B7DF-D6F73F16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9B32E-6384-46BA-80BE-997B89D5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58791-A20F-4435-9AC7-77845EDD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E8A4C-FD24-47B3-9515-B0EBD8359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E76CD-6BA5-485D-B91E-7EA4E29C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DFB48-257C-4BE8-8F0E-1E6025AD0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4233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62175" y="2735738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WFFRO+MS-UIGothic"/>
                <a:cs typeface="HWFFRO+MS-UIGothic"/>
              </a:rPr>
              <a:t>高三一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3600">
                <a:solidFill>
                  <a:srgbClr val="FFFFFF"/>
                </a:solidFill>
                <a:latin typeface="HWFFRO+MS-UIGothic"/>
                <a:cs typeface="HWFFRO+MS-UIGothic"/>
              </a:rPr>
              <a:t>复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3600">
                <a:solidFill>
                  <a:srgbClr val="FFFFFF"/>
                </a:solidFill>
                <a:latin typeface="HWFFRO+MS-UIGothic"/>
                <a:cs typeface="HWFFRO+MS-UIGothic"/>
              </a:rPr>
              <a:t>排列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3600">
                <a:solidFill>
                  <a:srgbClr val="FFFFFF"/>
                </a:solidFill>
                <a:latin typeface="HWFFRO+MS-UIGothic"/>
                <a:cs typeface="HWFFRO+MS-UIGothic"/>
              </a:rPr>
              <a:t>合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HWFFRO+MS-UIGothic"/>
                <a:cs typeface="HWFFRO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HWFFRO+MS-UIGothic"/>
                <a:cs typeface="HWFFRO+MS-UIGothic"/>
              </a:rPr>
              <a:t>目</a:t>
            </a:r>
          </a:p>
        </p:txBody>
      </p:sp>
      <p:sp>
        <p:nvSpPr>
          <p:cNvPr id="3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排列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合基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知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排列的定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与性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9365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JCDWQ+KRGEAO+MicrosoftYaHei"/>
                <a:cs typeface="OJCDWQ+KRGEA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94240" y="1385893"/>
            <a:ext cx="1374781" cy="4058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JCDWQ+KRGEAO+MicrosoftYaHei"/>
                <a:cs typeface="OJCDWQ+KRGEAO+MicrosoftYaHei"/>
              </a:rPr>
              <a:t>02</a:t>
            </a:r>
          </a:p>
          <a:p>
            <a:pPr marL="0" marR="0">
              <a:lnSpc>
                <a:spcPts val="4220"/>
              </a:lnSpc>
              <a:spcBef>
                <a:spcPts val="17494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JCDWQ+KRGEAO+MicrosoftYaHei"/>
                <a:cs typeface="OJCDWQ+KRGEAO+MicrosoftYaHei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79445" y="15303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排列的定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3555" y="15303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互异性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65985" y="2501106"/>
            <a:ext cx="3301956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从</a:t>
            </a: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n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m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个元素（</a:t>
            </a:r>
            <a:r>
              <a:rPr sz="1200">
                <a:solidFill>
                  <a:srgbClr val="000404"/>
                </a:solidFill>
                <a:latin typeface="MALRVP+KRGEAO+MicrosoftYaHei"/>
                <a:cs typeface="MALRVP+KRGEAO+MicrosoftYaHei"/>
              </a:rPr>
              <a:t>0&lt;m≤n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），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602855" y="2556986"/>
            <a:ext cx="186898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排列中的元素互不相同。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207895" y="2775426"/>
            <a:ext cx="3379060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按照一定的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顺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序排成一列，称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从</a:t>
            </a: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n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个不同元</a:t>
            </a:r>
          </a:p>
          <a:p>
            <a:pPr marL="584834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素中取出</a:t>
            </a: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m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个元素的排列。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1587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JCDWQ+KRGEAO+MicrosoftYaHei"/>
                <a:cs typeface="OJCDWQ+KRGEAO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752080" y="42818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排列的表示方法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379470" y="43281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有序性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525395" y="5233511"/>
            <a:ext cx="25700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排列中的元素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顺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序不能随意更改。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892415" y="5233511"/>
            <a:ext cx="1326491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A_n^m </a:t>
            </a:r>
            <a:r>
              <a:rPr sz="1200">
                <a:solidFill>
                  <a:srgbClr val="000404"/>
                </a:solidFill>
                <a:latin typeface="HWFFRO+MS-UIGothic"/>
                <a:cs typeface="HWFFRO+MS-UIGothic"/>
              </a:rPr>
              <a:t>或</a:t>
            </a:r>
            <a:r>
              <a:rPr sz="1200" spc="55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000404"/>
                </a:solidFill>
                <a:latin typeface="OJCDWQ+KRGEAO+MicrosoftYaHei"/>
                <a:cs typeface="OJCDWQ+KRGEAO+MicrosoftYaHei"/>
              </a:rPr>
              <a:t>nPm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合的定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与性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600">
                <a:solidFill>
                  <a:srgbClr val="FFFFFF"/>
                </a:solidFill>
                <a:latin typeface="HWFFRO+MS-UIGothic"/>
                <a:cs typeface="HWFFRO+MS-UIGothic"/>
              </a:rPr>
              <a:t>合的定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WFFRO+MS-UIGothic"/>
                <a:cs typeface="HWFFRO+MS-UIGothic"/>
              </a:rPr>
              <a:t>互异性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83769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个元素（</a:t>
            </a:r>
            <a:r>
              <a:rPr sz="1350">
                <a:solidFill>
                  <a:srgbClr val="000000"/>
                </a:solidFill>
                <a:latin typeface="MALRVP+KRGEAO+MicrosoftYaHei"/>
                <a:cs typeface="MALRVP+KRGEAO+MicrosoftYaHei"/>
              </a:rPr>
              <a:t>0&lt;m≤n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）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，不考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序，称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个元素的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合中的元素互不相同。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WFFRO+MS-UIGothic"/>
                <a:cs typeface="HWFFRO+MS-UIGothic"/>
              </a:rPr>
              <a:t>无序性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600">
                <a:solidFill>
                  <a:srgbClr val="FFFFFF"/>
                </a:solidFill>
                <a:latin typeface="HWFFRO+MS-UIGothic"/>
                <a:cs typeface="HWFFRO+MS-UIGothic"/>
              </a:rPr>
              <a:t>合的表示方法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合中的元素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序不影响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149676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C_n^m 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或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nCm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排列与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合的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系与区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37476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系：排列和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合都是从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2640" y="1775312"/>
            <a:ext cx="327319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取出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个元素的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，区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在于是否考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77240" y="3518388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排列的元素互不相同，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合的元素可以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95640" y="353235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77240" y="382699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相同。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06500" y="5201773"/>
            <a:ext cx="3406265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排列的表示方法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A_n^m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或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nPm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的表示方法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C_n^m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或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nCm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003540" y="520177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排列考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合不考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排列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合基本公式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排列数公式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5038264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（</a:t>
            </a:r>
            <a:r>
              <a:rPr sz="1350">
                <a:solidFill>
                  <a:srgbClr val="000000"/>
                </a:solidFill>
                <a:latin typeface="MALRVP+KRGEAO+MicrosoftYaHei"/>
                <a:cs typeface="MALRVP+KRGEAO+MicrosoftYaHei"/>
              </a:rPr>
              <a:t>m≤n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）个元素按照一定的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序排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成一列，称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个元素的排列。所有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的排列的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数称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个元素的排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列数，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作</a:t>
            </a: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A(n,m)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算公式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9211"/>
            <a:ext cx="284433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A(n,m) = n(n-1)(n-2)...(n-m+1)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说</a:t>
            </a:r>
            <a:r>
              <a:rPr sz="1550">
                <a:solidFill>
                  <a:srgbClr val="59AE93"/>
                </a:solidFill>
                <a:latin typeface="HWFFRO+MS-UIGothic"/>
                <a:cs typeface="HWFFRO+MS-UIGothic"/>
              </a:rPr>
              <a:t>明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排列数公式反映了排列的基本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律，是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合数学中的重要概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58658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合数公式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1254" y="2256008"/>
            <a:ext cx="8030532" cy="685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（</a:t>
            </a:r>
            <a:r>
              <a:rPr sz="1350">
                <a:solidFill>
                  <a:srgbClr val="020202"/>
                </a:solidFill>
                <a:latin typeface="MALRVP+KRGEAO+MicrosoftYaHei"/>
                <a:cs typeface="MALRVP+KRGEAO+MicrosoftYaHei"/>
              </a:rPr>
              <a:t>m≤n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）个元素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成一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，称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个元素的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合。</a:t>
            </a:r>
          </a:p>
          <a:p>
            <a:pPr marL="49021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所有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数称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从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n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m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个元素的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合数，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作</a:t>
            </a: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C(n,m)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59AE93"/>
                </a:solidFill>
                <a:latin typeface="HWFFRO+MS-UIGothic"/>
                <a:cs typeface="HWFFRO+MS-UIGothic"/>
              </a:rPr>
              <a:t>算公式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57620" y="3884021"/>
            <a:ext cx="222720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OJCDWQ+KRGEAO+MicrosoftYaHei"/>
                <a:cs typeface="OJCDWQ+KRGEAO+MicrosoftYaHei"/>
              </a:rPr>
              <a:t>C(n,m) = n! / [m!(n-m)!]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说</a:t>
            </a:r>
            <a:r>
              <a:rPr sz="1550">
                <a:solidFill>
                  <a:srgbClr val="59AE93"/>
                </a:solidFill>
                <a:latin typeface="HWFFRO+MS-UIGothic"/>
                <a:cs typeface="HWFFRO+MS-UIGothic"/>
              </a:rPr>
              <a:t>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25695" y="534845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合数公式是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合数学中的基本公式，反映了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合的基本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202"/>
                </a:solidFill>
                <a:latin typeface="HWFFRO+MS-UIGothic"/>
                <a:cs typeface="HWFFRO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排列与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合的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体育比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赛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中的出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场顺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序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排列数公式可以用来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算体育比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中出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场顺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序的可能性。例如，在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乒乓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球比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中，双方各有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3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队员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场顺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序有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A(3,3)=6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种可能。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彩票中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奖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概率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59AE93"/>
                </a:solidFill>
                <a:latin typeface="HWFFRO+MS-UIGothic"/>
                <a:cs typeface="HWFFRO+MS-UIGothic"/>
              </a:rPr>
              <a:t>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80338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彩票号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取属于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。例如，福利彩票双色球中，从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33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球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取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6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个，再从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16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球中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取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1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共有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C(33,6) * C(16,1)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种可能。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信息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传输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中的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码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字排列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在通信中，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了防止干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误码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，需要采用一定的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制来表示信息。排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7369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列数公式可以用来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制中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字的排列数，从而确定信息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的可靠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55490" y="60798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NJPQBQ+WSKKVT+MicrosoftYaHei-Bold"/>
                <a:cs typeface="NJPQBQ+WSKKV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排列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合解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59AE93"/>
                </a:solidFill>
                <a:latin typeface="HWFFRO+MS-UIGothic"/>
                <a:cs typeface="HWFFRO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直接法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直接法是解决排列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最基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的方法，适用于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、直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HWFFRO+MS-UIGothic"/>
                <a:cs typeface="HWFFR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直接法通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算直接得出排列或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合的数目，不需要复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的推理和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算。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算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个不同元素的全排列数或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m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个不同元素中取出</a:t>
            </a:r>
            <a:r>
              <a:rPr sz="1500">
                <a:solidFill>
                  <a:srgbClr val="000000"/>
                </a:solidFill>
                <a:latin typeface="OJCDWQ+KRGEAO+MicrosoftYaHei"/>
                <a:cs typeface="OJCDWQ+KRGEAO+MicrosoftYaHei"/>
              </a:rPr>
              <a:t>n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个元素的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HWFFRO+MS-UIGothic"/>
                <a:cs typeface="HWFFRO+MS-UIGothic"/>
              </a:rPr>
              <a:t>合数。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59AE93"/>
                </a:solidFill>
                <a:latin typeface="HWFFRO+MS-UIGothic"/>
                <a:cs typeface="HWFFRO+MS-UIGothic"/>
              </a:rPr>
              <a:t>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接法是通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排除法或分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法来解决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，适用于不易直接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HWFFRO+MS-UIGothic"/>
                <a:cs typeface="HWFFR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HWFFRO+MS-UIGothic"/>
                <a:cs typeface="HWFFR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接法通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算不符合条件的情况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数，再从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数中减去不符合条件的情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况数，得到符合条件的情况数。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方法在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理复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杂问题时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WFFRO+MS-UIGothic"/>
                <a:cs typeface="HWFFRO+MS-UIGothic"/>
              </a:rPr>
              <a:t>有效。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https://d.book118.com/366144233011010045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HWFFRO+MS-UIGothic</vt:lpstr>
      <vt:lpstr>SimSun</vt:lpstr>
      <vt:lpstr>NJPQBQ+WSKKVT+MicrosoftYaHei-Bold</vt:lpstr>
      <vt:lpstr>OJCDWQ+KRGEAO+MicrosoftYaHei</vt:lpstr>
      <vt:lpstr>MALRVP+KRGEAO+MicrosoftYaHei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2024-09-13T17:32:40.270</cp:lastPrinted>
  <dcterms:created xsi:type="dcterms:W3CDTF">2024-09-13T09:32:40Z</dcterms:created>
  <dcterms:modified xsi:type="dcterms:W3CDTF">2024-09-13T09:32:41Z</dcterms:modified>
</cp:coreProperties>
</file>