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LPAJTU+MS-UIGothic"/>
      <p:regular r:id="rId20"/>
    </p:embeddedFont>
    <p:embeddedFont>
      <p:font typeface="MENRBS+DTLAUO+ArialMT"/>
      <p:regular r:id="rId21"/>
    </p:embeddedFont>
    <p:embeddedFont>
      <p:font typeface="WRIFRJ+HAKBBC+MicrosoftYaHei-Bold"/>
      <p:regular r:id="rId22"/>
    </p:embeddedFont>
    <p:embeddedFont>
      <p:font typeface="CDQSVB+SAUKHS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4FC57-39FB-426C-B671-C6C762F9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79AE6-EE18-49CE-8B36-C0EBAE40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2EC5F-3872-434C-8CEF-599A3FE4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7582C-09F5-4F57-9E3B-C386B0813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DF6D4-BAA4-44A1-85BC-24664CED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004ED-617E-4753-AB8B-FEA19A21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85DB7-64AE-4C26-BAA7-43A55CD16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FD10B-9D44-400E-BFCC-A987689B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83E49-4D74-4590-B257-9F17EB43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ABE73-B552-4931-8DB0-8007F51CE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4C0E1-9FC7-49F4-A3A7-4CC524AAB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5200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5150" spc="25">
                <a:solidFill>
                  <a:srgbClr val="00B6FF"/>
                </a:solidFill>
                <a:latin typeface="LPAJTU+MS-UIGothic"/>
                <a:cs typeface="LPAJTU+MS-UIGothic"/>
              </a:rPr>
              <a:t>介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绍</a:t>
            </a:r>
            <a:r>
              <a:rPr sz="5150" spc="25">
                <a:solidFill>
                  <a:srgbClr val="00B6FF"/>
                </a:solidFill>
                <a:latin typeface="LPAJTU+MS-UIGothic"/>
                <a:cs typeface="LPAJTU+MS-UIGothic"/>
              </a:rPr>
              <a:t>版本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LPAJTU+MS-UIGothic"/>
                <a:cs typeface="LPAJT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5140901" cy="35268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的主要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施流程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的安全措施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的成功案例分享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和挑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ENRBS+DTLAUO+ArialMT"/>
                <a:cs typeface="MENRBS+DTLAU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结语</a:t>
            </a:r>
            <a:r>
              <a:rPr sz="2400">
                <a:solidFill>
                  <a:srgbClr val="00B6FF"/>
                </a:solidFill>
                <a:latin typeface="LPAJTU+MS-UIGothic"/>
                <a:cs typeface="LPAJTU+MS-UIGothic"/>
              </a:rPr>
              <a:t>与致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PAJTU+MS-UIGothic"/>
                <a:cs typeface="LPAJTU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WRIFRJ+HAKBBC+MicrosoftYaHei-Bold"/>
                <a:cs typeface="WRIFRJ+HAKBB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WRIFRJ+HAKBBC+MicrosoftYaHei-Bold"/>
                <a:cs typeface="WRIFRJ+HAKBB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800" spc="27">
                <a:solidFill>
                  <a:srgbClr val="00B6FF"/>
                </a:solidFill>
                <a:latin typeface="LPAJTU+MS-UIGothic"/>
                <a:cs typeface="LPAJT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是一种体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式学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方式，通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精心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目和活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，帮助参与者增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合作、沟通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解决等能力，以及培养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极心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和提升自信心。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通常在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行，利用自然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施和器材等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源，通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践操作和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身体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来达到学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目的。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具有挑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性、互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践性和趣味性等特点，能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参与者的潜能和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造力，促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个人和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的目的和意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强团队</a:t>
            </a: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合作意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提高沟通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过团队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目，拓展活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帮助参与者学会与他人合作，提高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作能力。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中的任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往往需要参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与者之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间进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行有效的沟通和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而提升沟通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培养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解决能力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培养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极心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FFFFFF"/>
                </a:solidFill>
                <a:latin typeface="LPAJTU+MS-UIGothic"/>
                <a:cs typeface="LPAJTU+MS-UIGothic"/>
              </a:rPr>
              <a:t>和提升自信心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常遇到各种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参与者需要学会分析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找解决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方案，提高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解决能力。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中的成功和挫折可以帮助参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与者学会面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，提升自信心。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8839" y="4641588"/>
            <a:ext cx="31428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起源于</a:t>
            </a:r>
            <a:r>
              <a:rPr sz="15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20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40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年代的</a:t>
            </a:r>
          </a:p>
          <a:p>
            <a:pPr marL="3301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英国，最初是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</a:t>
            </a:r>
          </a:p>
          <a:p>
            <a:pPr marL="79501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斗力。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的推移，拓展活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用于商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、教育和个人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域，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一种普遍的培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73769" y="4641588"/>
            <a:ext cx="3069241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在中国，拓展活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自</a:t>
            </a:r>
            <a:r>
              <a:rPr sz="15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20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90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年</a:t>
            </a:r>
          </a:p>
          <a:p>
            <a:pPr marL="3301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代引入以来，逐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得到了广泛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3301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展，成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和机构重要</a:t>
            </a:r>
          </a:p>
          <a:p>
            <a:pPr marL="31876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方式之一。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WRIFRJ+HAKBBC+MicrosoftYaHei-Bold"/>
                <a:cs typeface="WRIFRJ+HAKBB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0B6FF"/>
                </a:solidFill>
                <a:latin typeface="LPAJTU+MS-UIGothic"/>
                <a:cs typeface="LPAJTU+MS-UIGothic"/>
              </a:rPr>
              <a:t>的主要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800">
                <a:solidFill>
                  <a:srgbClr val="00B6FF"/>
                </a:solidFill>
                <a:latin typeface="LPAJTU+MS-UIGothic"/>
                <a:cs typeface="LPAJTU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绳</a:t>
            </a: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网挑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野外生存挑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溯溪探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城市定向越野活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IFRJ+HAKBBC+MicrosoftYaHei-Bold"/>
                <a:cs typeface="WRIFRJ+HAKBB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IFRJ+HAKBBC+MicrosoftYaHei-Bold"/>
                <a:cs typeface="WRIFRJ+HAKBB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RIFRJ+HAKBBC+MicrosoftYaHei-Bold"/>
                <a:cs typeface="WRIFRJ+HAKBB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城市定向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校园定向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公园定向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式培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攀岩体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拓展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B6FF"/>
                </a:solidFill>
                <a:latin typeface="LPAJTU+MS-UIGothic"/>
                <a:cs typeface="LPAJTU+MS-UIGothic"/>
              </a:rPr>
              <a:t>急救援体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攀岩等体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式活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参与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者挑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自我、突破极限，培养勇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气、自信和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合作精神。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高空、水域等挑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战项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参与者学会在困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面前保持冷静、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相互帮助，培养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合作精神。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拟紧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急情况下的救援行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参与者了解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急救援的基本流程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和方法，培养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急救援意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LPAJTU+MS-UIGothic"/>
                <a:cs typeface="LPAJTU+MS-UIGothic"/>
              </a:rPr>
              <a:t>合作能力。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趣味运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动赛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趣味接力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障碍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趣味运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00B6FF"/>
                </a:solidFill>
                <a:latin typeface="LPAJTU+MS-UIGothic"/>
                <a:cs typeface="LPAJTU+MS-UIGothic"/>
              </a:rPr>
              <a:t>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WRIFRJ+HAKBBC+MicrosoftYaHei-Bold"/>
                <a:cs typeface="WRIFRJ+HAKBB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LPAJTU+MS-UIGothic"/>
                <a:cs typeface="LPAJTU+MS-UIGothic"/>
              </a:rPr>
              <a:t>拓展活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800" spc="27">
                <a:solidFill>
                  <a:srgbClr val="00B6FF"/>
                </a:solidFill>
                <a:latin typeface="LPAJTU+MS-UIGothic"/>
                <a:cs typeface="LPAJTU+MS-UIGothic"/>
              </a:rPr>
              <a:t>的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800" spc="27">
                <a:solidFill>
                  <a:srgbClr val="00B6FF"/>
                </a:solidFill>
                <a:latin typeface="LPAJTU+MS-UIGothic"/>
                <a:cs typeface="LPAJTU+MS-UIGothic"/>
              </a:rPr>
              <a:t>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策划与准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DQSVB+SAUKHS+MicrosoftYaHei"/>
                <a:cs typeface="CDQSVB+SAUKH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确定活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制定活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动计</a:t>
            </a:r>
            <a:r>
              <a:rPr sz="1550">
                <a:solidFill>
                  <a:srgbClr val="00B6FF"/>
                </a:solidFill>
                <a:latin typeface="LPAJTU+MS-UIGothic"/>
                <a:cs typeface="LPAJTU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筹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动资</a:t>
            </a:r>
            <a:r>
              <a:rPr sz="1550">
                <a:solidFill>
                  <a:srgbClr val="00B6FF"/>
                </a:solidFill>
                <a:latin typeface="LPAJTU+MS-UIGothic"/>
                <a:cs typeface="LPAJTU+MS-UIGothic"/>
              </a:rPr>
              <a:t>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建活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动团队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动执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行与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启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动监</a:t>
            </a:r>
            <a:r>
              <a:rPr sz="1550">
                <a:solidFill>
                  <a:srgbClr val="00B6FF"/>
                </a:solidFill>
                <a:latin typeface="LPAJTU+MS-UIGothic"/>
                <a:cs typeface="LPAJTU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AJTU+MS-UIGothic"/>
                <a:cs typeface="LPAJTU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AJTU+MS-UIGothic"/>
                <a:cs typeface="LPAJT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动实</a:t>
            </a:r>
            <a:r>
              <a:rPr sz="1550">
                <a:solidFill>
                  <a:srgbClr val="00B6FF"/>
                </a:solidFill>
                <a:latin typeface="LPAJTU+MS-UIGothic"/>
                <a:cs typeface="LPAJTU+MS-UIGothic"/>
              </a:rPr>
              <a:t>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动调</a:t>
            </a:r>
            <a:r>
              <a:rPr sz="1550">
                <a:solidFill>
                  <a:srgbClr val="00B6FF"/>
                </a:solidFill>
                <a:latin typeface="LPAJTU+MS-UIGothic"/>
                <a:cs typeface="LPAJTU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动评</a:t>
            </a:r>
            <a:r>
              <a:rPr sz="3000">
                <a:solidFill>
                  <a:srgbClr val="00B6FF"/>
                </a:solidFill>
                <a:latin typeface="LPAJTU+MS-UIGothic"/>
                <a:cs typeface="LPAJTU+MS-UIGothic"/>
              </a:rPr>
              <a:t>估与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动评</a:t>
            </a:r>
            <a:r>
              <a:rPr sz="2300">
                <a:solidFill>
                  <a:srgbClr val="00B6FF"/>
                </a:solidFill>
                <a:latin typeface="LPAJTU+MS-UIGothic"/>
                <a:cs typeface="LPAJTU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问题总结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成果分享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PAJTU+MS-UIGothic"/>
                <a:cs typeface="LPAJTU+MS-UIGothic"/>
              </a:rPr>
              <a:t>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动归</a:t>
            </a:r>
            <a:r>
              <a:rPr sz="2300">
                <a:solidFill>
                  <a:srgbClr val="00B6FF"/>
                </a:solidFill>
                <a:latin typeface="LPAJTU+MS-UIGothic"/>
                <a:cs typeface="LPAJTU+MS-UIGothic"/>
              </a:rPr>
              <a:t>档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https://d.book118.com/366145200132010054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LPAJTU+MS-UIGothic</vt:lpstr>
      <vt:lpstr>SimSun</vt:lpstr>
      <vt:lpstr>MENRBS+DTLAUO+ArialMT</vt:lpstr>
      <vt:lpstr>Times New Roman</vt:lpstr>
      <vt:lpstr>WRIFRJ+HAKBBC+MicrosoftYaHei-Bold</vt:lpstr>
      <vt:lpstr>CDQSVB+SAUKHS+MicrosoftYaHei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2024-09-21T16:37:16.698</cp:lastPrinted>
  <dcterms:created xsi:type="dcterms:W3CDTF">2024-09-21T08:37:16Z</dcterms:created>
  <dcterms:modified xsi:type="dcterms:W3CDTF">2024-09-21T08:37:17Z</dcterms:modified>
</cp:coreProperties>
</file>