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4" r:id="rId15"/>
  </p:sldIdLst>
  <p:sldSz cx="12192000" cy="6858000"/>
  <p:notesSz cx="6858000" cy="9144000"/>
  <p:custDataLst>
    <p:tags r:id="rId16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tags" Target="tags/tag1.xml" /><Relationship Id="rId17" Type="http://schemas.openxmlformats.org/officeDocument/2006/relationships/presProps" Target="presProps.xml" /><Relationship Id="rId18" Type="http://schemas.openxmlformats.org/officeDocument/2006/relationships/viewProps" Target="viewProps.xml" /><Relationship Id="rId19" Type="http://schemas.openxmlformats.org/officeDocument/2006/relationships/theme" Target="theme/theme1.xml" /><Relationship Id="rId2" Type="http://schemas.openxmlformats.org/officeDocument/2006/relationships/slideMaster" Target="slideMasters/slideMaster2.xml" /><Relationship Id="rId20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987405B-E73C-477B-8036-84172DC3907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A40DA15-DFA8-4C8D-B647-B25F21299AA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7AC6A1D-765F-4A2A-8326-D15D1E4D3CC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D2B42897-483F-48D5-A7FD-5C3BFECA32B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B570F9CA-BF37-4543-B88C-B71DDE3A721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ACC1A926-71A4-4F3B-83CD-4CEA5358C68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B6333E71-6A8E-4611-BC38-75E5F183146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1AE5ED32-44A8-4ADC-9D51-F39B71A5626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7EA31AF1-560D-4C94-98D4-60094FAC6BF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EE76F7A-0BE2-4CE2-AA06-FA22D450156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B7FD857-E80B-401D-9103-443F5AD7FBF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Relationship Id="rId3" Type="http://schemas.openxmlformats.org/officeDocument/2006/relationships/image" Target="../media/image3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3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7.jpeg" /><Relationship Id="rId4" Type="http://schemas.openxmlformats.org/officeDocument/2006/relationships/image" Target="../media/image8.jpeg" /><Relationship Id="rId5" Type="http://schemas.openxmlformats.org/officeDocument/2006/relationships/image" Target="../media/image3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10.jpeg" /><Relationship Id="rId4" Type="http://schemas.openxmlformats.org/officeDocument/2006/relationships/image" Target="../media/image11.jpeg" /><Relationship Id="rId5" Type="http://schemas.openxmlformats.org/officeDocument/2006/relationships/image" Target="../media/image3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2.jpeg" /><Relationship Id="rId3" Type="http://schemas.openxmlformats.org/officeDocument/2006/relationships/image" Target="../media/image3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3.jpeg" /><Relationship Id="rId3" Type="http://schemas.openxmlformats.org/officeDocument/2006/relationships/image" Target="../media/image14.jpeg" /><Relationship Id="rId4" Type="http://schemas.openxmlformats.org/officeDocument/2006/relationships/image" Target="../media/image15.jpeg" /><Relationship Id="rId5" Type="http://schemas.openxmlformats.org/officeDocument/2006/relationships/image" Target="../media/image3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6.jpeg" /><Relationship Id="rId3" Type="http://schemas.openxmlformats.org/officeDocument/2006/relationships/image" Target="../media/image17.jpeg" /><Relationship Id="rId4" Type="http://schemas.openxmlformats.org/officeDocument/2006/relationships/image" Target="../media/image18.jpeg" /><Relationship Id="rId5" Type="http://schemas.openxmlformats.org/officeDocument/2006/relationships/image" Target="../media/image3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9.jpeg" /><Relationship Id="rId3" Type="http://schemas.openxmlformats.org/officeDocument/2006/relationships/image" Target="../media/image20.jpeg" /><Relationship Id="rId4" Type="http://schemas.openxmlformats.org/officeDocument/2006/relationships/image" Target="../media/image21.jpeg" /><Relationship Id="rId5" Type="http://schemas.openxmlformats.org/officeDocument/2006/relationships/image" Target="../media/image3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366151034222010100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849616" y="1681622"/>
            <a:ext cx="6249900" cy="19773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95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工作总结报告挖掘潜力与突破瓶颈</a:t>
            </a:r>
          </a:p>
        </p:txBody>
      </p:sp>
      <p:sp>
        <p:nvSpPr>
          <p:cNvPr id="3" name="AutoShape 3"/>
          <p:cNvSpPr/>
          <p:nvPr/>
        </p:nvSpPr>
        <p:spPr>
          <a:xfrm>
            <a:off x="1172676" y="4354068"/>
            <a:ext cx="2056587" cy="419156"/>
          </a:xfrm>
          <a:prstGeom prst="rect">
            <a:avLst/>
          </a:prstGeom>
          <a:noFill/>
        </p:spPr>
        <p:txBody>
          <a:bodyPr vert="horz" wrap="square" lIns="66008" tIns="33052" rIns="66008" bIns="33052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800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汇报人：XX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3773128" y="4354068"/>
            <a:ext cx="2077143" cy="419156"/>
          </a:xfrm>
          <a:prstGeom prst="rect">
            <a:avLst/>
          </a:prstGeom>
          <a:noFill/>
        </p:spPr>
        <p:txBody>
          <a:bodyPr vert="horz" wrap="square" lIns="66008" tIns="33052" rIns="66008" bIns="33052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800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2024-01-28</a:t>
            </a:r>
            <a:endParaRPr lang="en-US" sz="1100"/>
          </a:p>
        </p:txBody>
      </p:sp>
      <p:sp>
        <p:nvSpPr>
          <p:cNvPr id="5" name="TextBox 5"/>
          <p:cNvSpPr txBox="1"/>
          <p:nvPr/>
        </p:nvSpPr>
        <p:spPr>
          <a:xfrm>
            <a:off x="1353851" y="182270"/>
            <a:ext cx="3537586" cy="71065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330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2023</a:t>
            </a:r>
          </a:p>
        </p:txBody>
      </p:sp>
      <p:sp>
        <p:nvSpPr>
          <p:cNvPr id="6" name="AutoShape 6"/>
          <p:cNvSpPr/>
          <p:nvPr/>
        </p:nvSpPr>
        <p:spPr>
          <a:xfrm>
            <a:off x="849616" y="6177526"/>
            <a:ext cx="5497697" cy="419156"/>
          </a:xfrm>
          <a:prstGeom prst="rect">
            <a:avLst/>
          </a:prstGeom>
          <a:noFill/>
        </p:spPr>
        <p:txBody>
          <a:bodyPr vert="horz" wrap="square" lIns="66008" tIns="33052" rIns="66008" bIns="33052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defRPr/>
            </a:pPr>
            <a:r>
              <a:rPr lang="en-US" sz="1200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XX</a:t>
            </a:r>
            <a:endParaRPr lang="en-US" sz="1100"/>
          </a:p>
        </p:txBody>
      </p:sp>
      <p:sp>
        <p:nvSpPr>
          <p:cNvPr id="7" name="AutoShape 7"/>
          <p:cNvSpPr/>
          <p:nvPr/>
        </p:nvSpPr>
        <p:spPr>
          <a:xfrm>
            <a:off x="9364826" y="334670"/>
            <a:ext cx="2473866" cy="508573"/>
          </a:xfrm>
          <a:prstGeom prst="rect">
            <a:avLst/>
          </a:prstGeom>
          <a:noFill/>
        </p:spPr>
        <p:txBody>
          <a:bodyPr vert="horz" wrap="square" lIns="66008" tIns="33052" rIns="66008" bIns="33052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00000"/>
              </a:lnSpc>
              <a:spcBef>
                <a:spcPts val="375"/>
              </a:spcBef>
              <a:defRPr/>
            </a:pPr>
            <a:r>
              <a:rPr lang="en-US" sz="1200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REPORTING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4516619" y="1216342"/>
            <a:ext cx="6621780" cy="442531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工作总结</a:t>
            </a:r>
          </a:p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潜力挖掘</a:t>
            </a:r>
          </a:p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突破瓶颈</a:t>
            </a:r>
          </a:p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案例分析</a:t>
            </a:r>
          </a:p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未来展望与计划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281411" y="2037684"/>
            <a:ext cx="2792730" cy="11772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570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 录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263069" y="3262599"/>
            <a:ext cx="2127531" cy="356454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  <a:spcBef>
                <a:spcPts val="375"/>
              </a:spcBef>
            </a:pPr>
            <a:r>
              <a:rPr lang="en-US" sz="1350" b="1">
                <a:solidFill>
                  <a:srgbClr val="131516">
                    <a:alpha val="60000"/>
                  </a:srgb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1353851" y="182270"/>
            <a:ext cx="2807348" cy="71065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330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2023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570800" y="1576863"/>
            <a:ext cx="1849755" cy="9296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330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PART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069515" y="1576863"/>
            <a:ext cx="2922600" cy="9296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330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853953" y="2362980"/>
            <a:ext cx="65741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0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353851" y="182270"/>
            <a:ext cx="3537586" cy="71065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330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2023</a:t>
            </a:r>
          </a:p>
        </p:txBody>
      </p:sp>
      <p:sp>
        <p:nvSpPr>
          <p:cNvPr id="6" name="AutoShape 6"/>
          <p:cNvSpPr/>
          <p:nvPr/>
        </p:nvSpPr>
        <p:spPr>
          <a:xfrm>
            <a:off x="9364826" y="334670"/>
            <a:ext cx="2473866" cy="508573"/>
          </a:xfrm>
          <a:prstGeom prst="rect">
            <a:avLst/>
          </a:prstGeom>
          <a:noFill/>
        </p:spPr>
        <p:txBody>
          <a:bodyPr vert="horz" wrap="square" lIns="66008" tIns="33052" rIns="66008" bIns="33052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00000"/>
              </a:lnSpc>
              <a:spcBef>
                <a:spcPts val="375"/>
              </a:spcBef>
              <a:defRPr/>
            </a:pPr>
            <a:r>
              <a:rPr lang="en-US" sz="1200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REPORTING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目的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总结过去一段时间内的工作成果和经验教训，挖掘潜力，突破瓶颈，为未来的工作提供指导和借鉴。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背景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随着市场竞争的加剧和企业发展的需求，不断提升工作效率和创新能力已成为必然要求。本次总结报告旨在通过对过去工作的回顾和分析，找出存在的问题和不足，提出改进措施和发展建议。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/>
          </a:blip>
          <a:srcRect l="27188" r="27188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报告目的和背景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81837" y="1604867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2940">
                <a:solidFill>
                  <a:srgbClr val="FFFFFF">
                    <a:alpha val="100000"/>
                  </a:srgbClr>
                </a:solidFill>
                <a:latin typeface="Calibri"/>
                <a:ea typeface="Calibri"/>
                <a:cs typeface="Calibri"/>
              </a:rPr>
              <a:t>    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4376738" y="3721608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7771733" y="1604867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t="7901" b="7901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rcRect t="7901" b="7901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4"/>
          <a:srcRect t="7901" b="7901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8" name="Group 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9" name="AutoShape 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TextBox 2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报告范围</a:t>
              </a:r>
            </a:p>
          </p:txBody>
        </p:sp>
      </p:grpSp>
      <p:sp>
        <p:nvSpPr>
          <p:cNvPr id="30" name="TextBox 30"/>
          <p:cNvSpPr txBox="1"/>
          <p:nvPr/>
        </p:nvSpPr>
        <p:spPr>
          <a:xfrm>
            <a:off x="981837" y="1604867"/>
            <a:ext cx="3394996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时间范围</a:t>
            </a:r>
          </a:p>
        </p:txBody>
      </p:sp>
      <p:sp>
        <p:nvSpPr>
          <p:cNvPr id="31" name="TextBox 31"/>
          <p:cNvSpPr txBox="1"/>
          <p:nvPr/>
        </p:nvSpPr>
        <p:spPr>
          <a:xfrm>
            <a:off x="1090562" y="2039620"/>
            <a:ext cx="3286271" cy="165484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本次总结报告的时间范围为过去一年。</a:t>
            </a:r>
          </a:p>
        </p:txBody>
      </p:sp>
      <p:sp>
        <p:nvSpPr>
          <p:cNvPr id="32" name="TextBox 32"/>
          <p:cNvSpPr txBox="1"/>
          <p:nvPr/>
        </p:nvSpPr>
        <p:spPr>
          <a:xfrm>
            <a:off x="4376833" y="3748751"/>
            <a:ext cx="3394996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工作内容</a:t>
            </a:r>
          </a:p>
        </p:txBody>
      </p:sp>
      <p:sp>
        <p:nvSpPr>
          <p:cNvPr id="33" name="TextBox 33"/>
          <p:cNvSpPr txBox="1"/>
          <p:nvPr/>
        </p:nvSpPr>
        <p:spPr>
          <a:xfrm>
            <a:off x="4485558" y="4183504"/>
            <a:ext cx="3286271" cy="165484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报告涉及的工作内容包括项目完成情况、团队协作、个人成长等多个方面。</a:t>
            </a:r>
          </a:p>
        </p:txBody>
      </p:sp>
      <p:sp>
        <p:nvSpPr>
          <p:cNvPr id="34" name="TextBox 34"/>
          <p:cNvSpPr txBox="1"/>
          <p:nvPr/>
        </p:nvSpPr>
        <p:spPr>
          <a:xfrm>
            <a:off x="7771733" y="1604867"/>
            <a:ext cx="3394996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目标受众</a:t>
            </a:r>
          </a:p>
        </p:txBody>
      </p:sp>
      <p:sp>
        <p:nvSpPr>
          <p:cNvPr id="35" name="TextBox 35"/>
          <p:cNvSpPr txBox="1"/>
          <p:nvPr/>
        </p:nvSpPr>
        <p:spPr>
          <a:xfrm>
            <a:off x="7880459" y="2039620"/>
            <a:ext cx="3286271" cy="165484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本报告的目标受众为公司领导、部门负责人以及团队成员，旨在为他们提供全面的工作情况和改进建议。</a:t>
            </a: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570800" y="1576863"/>
            <a:ext cx="1849755" cy="9296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330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PART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069515" y="1576863"/>
            <a:ext cx="2922600" cy="9296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330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853953" y="2362980"/>
            <a:ext cx="65741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0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工作总结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353851" y="182270"/>
            <a:ext cx="3537586" cy="71065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330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2023</a:t>
            </a:r>
          </a:p>
        </p:txBody>
      </p:sp>
      <p:sp>
        <p:nvSpPr>
          <p:cNvPr id="6" name="AutoShape 6"/>
          <p:cNvSpPr/>
          <p:nvPr/>
        </p:nvSpPr>
        <p:spPr>
          <a:xfrm>
            <a:off x="9364826" y="334670"/>
            <a:ext cx="2473866" cy="508573"/>
          </a:xfrm>
          <a:prstGeom prst="rect">
            <a:avLst/>
          </a:prstGeom>
          <a:noFill/>
        </p:spPr>
        <p:txBody>
          <a:bodyPr vert="horz" wrap="square" lIns="66008" tIns="33052" rIns="66008" bIns="33052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00000"/>
              </a:lnSpc>
              <a:spcBef>
                <a:spcPts val="375"/>
              </a:spcBef>
              <a:defRPr/>
            </a:pPr>
            <a:r>
              <a:rPr lang="en-US" sz="1200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REPORTING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详细列举了本季度完成的所有项目，包括项目名称、开始时间、结束时间、团队成员及各自贡献。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项目完成情况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20972" r="20972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业务目标达成度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16667" r="16667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客户满意度调查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16667" r="16667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对照年初制定的业务目标，分析了实际完成情况与目标的差距，并找出了主要原因。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通过调查问卷和电话访谈等方式，收集了客户对产品和服务的满意度数据，并进行了详细分析。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工作成果回顾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rcRect l="21875" r="21875"/>
          <a:stretch>
            <a:fillRect/>
          </a:stretch>
        </p:blipFill>
        <p:spPr>
          <a:xfrm>
            <a:off x="7092557" y="1559288"/>
            <a:ext cx="4492828" cy="4492828"/>
          </a:xfrm>
          <a:prstGeom prst="round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539110" y="148837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739477" y="1370655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5" name="Freeform 5"/>
          <p:cNvSpPr/>
          <p:nvPr/>
        </p:nvSpPr>
        <p:spPr>
          <a:xfrm>
            <a:off x="539110" y="320584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739477" y="3088125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7" name="Freeform 7"/>
          <p:cNvSpPr/>
          <p:nvPr/>
        </p:nvSpPr>
        <p:spPr>
          <a:xfrm>
            <a:off x="539110" y="4984278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739477" y="4866556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2248535" y="1715158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针对现有工作流程中存在的繁琐、重复、低效等环节，提出了具体的优化建议，旨在提高工作效率和质量。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2248535" y="1250513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流程优化建议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2248535" y="3368732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对各部门执行工作流程的情况进行了评估，总结了执行得好的方面和存在的问题，并提出了改进措施。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2248535" y="2928472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流程执行情况评估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2248535" y="5134585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分析了现有工作流程与公司制度之间的匹配程度，找出了存在的矛盾和冲突，并提出了解决方案。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2248535" y="4694325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流程与制度匹配度分析</a:t>
            </a:r>
          </a:p>
        </p:txBody>
      </p: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工作流程分析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485416" y="3075841"/>
            <a:ext cx="1954703" cy="196961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660673" y="3426081"/>
            <a:ext cx="2699191" cy="271978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288494" y="1513149"/>
            <a:ext cx="1721774" cy="172177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280421" y="2711491"/>
            <a:ext cx="3039989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对团队成员之间的协作情况进行了总结，包括协作方式、协作效果、存在的问题及原因等方面。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99254" y="1623909"/>
            <a:ext cx="1500254" cy="1500254"/>
          </a:xfrm>
          <a:prstGeom prst="ellipse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613814" y="2226284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团队协作情况总结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300757" y="1971492"/>
            <a:ext cx="312187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针对团队成员在沟通过程中存在的障碍和不足，提出了具体的沟通技巧培训需求，旨在提高沟通效率和质量。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300757" y="1513149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沟通技巧培训需求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3"/>
          <a:srcRect t="903" b="903"/>
          <a:stretch>
            <a:fillRect/>
          </a:stretch>
        </p:blipFill>
        <p:spPr>
          <a:xfrm>
            <a:off x="5820154" y="3595858"/>
            <a:ext cx="2380229" cy="2380229"/>
          </a:xfrm>
          <a:prstGeom prst="ellipse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4"/>
          <a:srcRect l="16675" r="16675"/>
          <a:stretch>
            <a:fillRect/>
          </a:stretch>
        </p:blipFill>
        <p:spPr>
          <a:xfrm>
            <a:off x="3637042" y="3234923"/>
            <a:ext cx="1651452" cy="1651452"/>
          </a:xfrm>
          <a:prstGeom prst="ellipse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8621512" y="4777233"/>
            <a:ext cx="3219450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为了增强团队凝聚力和向心力，提出了一系列团队建设活动的建议，包括户外拓展、文艺比赛、聚餐等形式。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621512" y="4318890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团队建设活动建议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团队协作与沟通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570800" y="1576863"/>
            <a:ext cx="1849755" cy="9296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330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PART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069515" y="1576863"/>
            <a:ext cx="2922600" cy="9296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330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853953" y="2362980"/>
            <a:ext cx="65741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0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潜力挖掘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353851" y="182270"/>
            <a:ext cx="3537586" cy="71065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330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2023</a:t>
            </a:r>
          </a:p>
        </p:txBody>
      </p:sp>
      <p:sp>
        <p:nvSpPr>
          <p:cNvPr id="6" name="AutoShape 6"/>
          <p:cNvSpPr/>
          <p:nvPr/>
        </p:nvSpPr>
        <p:spPr>
          <a:xfrm>
            <a:off x="9364826" y="334670"/>
            <a:ext cx="2473866" cy="508573"/>
          </a:xfrm>
          <a:prstGeom prst="rect">
            <a:avLst/>
          </a:prstGeom>
          <a:noFill/>
        </p:spPr>
        <p:txBody>
          <a:bodyPr vert="horz" wrap="square" lIns="66008" tIns="33052" rIns="66008" bIns="33052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00000"/>
              </a:lnSpc>
              <a:spcBef>
                <a:spcPts val="375"/>
              </a:spcBef>
              <a:defRPr/>
            </a:pPr>
            <a:r>
              <a:rPr lang="en-US" sz="1200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REPORTING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 rot="-3859086" flipV="1">
            <a:off x="1527125" y="1469413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326935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通过参加培训、自我学习、实践锻炼等方式，提高自己在工作领域内的专业能力和技能水平。</a:t>
            </a:r>
          </a:p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/>
          <a:srcRect l="15283" r="15283"/>
          <a:stretch>
            <a:fillRect/>
          </a:stretch>
        </p:blipFill>
        <p:spPr>
          <a:xfrm>
            <a:off x="1602827" y="1536628"/>
            <a:ext cx="1898907" cy="1898907"/>
          </a:xfrm>
          <a:prstGeom prst="ellipse">
            <a:avLst/>
          </a:prstGeom>
        </p:spPr>
      </p:pic>
      <p:sp>
        <p:nvSpPr>
          <p:cNvPr id="5" name="AutoShape 5"/>
          <p:cNvSpPr/>
          <p:nvPr/>
        </p:nvSpPr>
        <p:spPr>
          <a:xfrm rot="-3859086" flipV="1">
            <a:off x="5041284" y="1457221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68347" y="1536628"/>
            <a:ext cx="1898907" cy="1898907"/>
          </a:xfrm>
          <a:prstGeom prst="ellipse">
            <a:avLst/>
          </a:prstGeom>
        </p:spPr>
      </p:pic>
      <p:sp>
        <p:nvSpPr>
          <p:cNvPr id="7" name="AutoShape 7"/>
          <p:cNvSpPr/>
          <p:nvPr/>
        </p:nvSpPr>
        <p:spPr>
          <a:xfrm rot="-3859086" flipV="1">
            <a:off x="8711366" y="1419290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8" name="Picture 8"/>
          <p:cNvPicPr>
            <a:picLocks noChangeAspect="1"/>
          </p:cNvPicPr>
          <p:nvPr/>
        </p:nvPicPr>
        <p:blipFill>
          <a:blip r:embed="rId4"/>
          <a:srcRect l="20000" r="20000"/>
          <a:stretch>
            <a:fillRect/>
          </a:stretch>
        </p:blipFill>
        <p:spPr>
          <a:xfrm>
            <a:off x="8871766" y="1536628"/>
            <a:ext cx="1898907" cy="1898907"/>
          </a:xfrm>
          <a:prstGeom prst="ellipse">
            <a:avLst/>
          </a:prstGeom>
        </p:spPr>
      </p:pic>
      <p:sp>
        <p:nvSpPr>
          <p:cNvPr id="9" name="TextBox 9"/>
          <p:cNvSpPr txBox="1"/>
          <p:nvPr/>
        </p:nvSpPr>
        <p:spPr>
          <a:xfrm>
            <a:off x="1066381" y="3766355"/>
            <a:ext cx="2971800" cy="4857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专业技能提升</a:t>
            </a:r>
          </a:p>
        </p:txBody>
      </p:sp>
      <p:grpSp>
        <p:nvGrpSpPr>
          <p:cNvPr id="10" name="Group 10"/>
          <p:cNvGrpSpPr/>
          <p:nvPr/>
        </p:nvGrpSpPr>
        <p:grpSpPr>
          <a:xfrm>
            <a:off x="1226739" y="4350852"/>
            <a:ext cx="2651083" cy="97536"/>
            <a:chOff x="1226739" y="4350852"/>
            <a:chExt cx="2651083" cy="97536"/>
          </a:xfrm>
        </p:grpSpPr>
        <p:cxnSp>
          <p:nvCxnSpPr>
            <p:cNvPr id="11" name="Connector 11"/>
            <p:cNvCxnSpPr/>
            <p:nvPr/>
          </p:nvCxnSpPr>
          <p:spPr>
            <a:xfrm flipV="1">
              <a:off x="1287927" y="4399620"/>
              <a:ext cx="2492359" cy="4740"/>
            </a:xfrm>
            <a:prstGeom prst="line">
              <a:avLst/>
            </a:prstGeom>
            <a:ln w="9525">
              <a:solidFill>
                <a:schemeClr val="accent1"/>
              </a:solidFill>
              <a:prstDash val="solid"/>
              <a:headEnd type="none"/>
              <a:tailEnd type="none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12" name="AutoShape 12"/>
            <p:cNvSpPr/>
            <p:nvPr/>
          </p:nvSpPr>
          <p:spPr>
            <a:xfrm>
              <a:off x="1226739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3780286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4" name="TextBox 14"/>
          <p:cNvSpPr txBox="1"/>
          <p:nvPr/>
        </p:nvSpPr>
        <p:spPr>
          <a:xfrm>
            <a:off x="4892456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积极参与团队管理和领导工作，提升自己的领导力和影响力，更好地发挥个人在团队中的作用。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641426" y="3746205"/>
            <a:ext cx="2952750" cy="4857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领导力培养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792260" y="4350852"/>
            <a:ext cx="2651083" cy="97536"/>
            <a:chOff x="4792260" y="4350852"/>
            <a:chExt cx="2651083" cy="97536"/>
          </a:xfrm>
        </p:grpSpPr>
        <p:cxnSp>
          <p:nvCxnSpPr>
            <p:cNvPr id="17" name="Connector 17"/>
            <p:cNvCxnSpPr/>
            <p:nvPr/>
          </p:nvCxnSpPr>
          <p:spPr>
            <a:xfrm flipV="1">
              <a:off x="4853447" y="4399620"/>
              <a:ext cx="2492359" cy="4740"/>
            </a:xfrm>
            <a:prstGeom prst="line">
              <a:avLst/>
            </a:prstGeom>
            <a:ln w="9525">
              <a:solidFill>
                <a:schemeClr val="accent2"/>
              </a:solidFill>
              <a:prstDash val="solid"/>
              <a:headEnd type="none"/>
              <a:tailEnd type="none"/>
            </a:ln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</p:cxnSp>
        <p:sp>
          <p:nvSpPr>
            <p:cNvPr id="18" name="AutoShape 18"/>
            <p:cNvSpPr/>
            <p:nvPr/>
          </p:nvSpPr>
          <p:spPr>
            <a:xfrm>
              <a:off x="4792260" y="4350852"/>
              <a:ext cx="97536" cy="97536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345807" y="4350852"/>
              <a:ext cx="97536" cy="97536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20" name="TextBox 20"/>
          <p:cNvSpPr txBox="1"/>
          <p:nvPr/>
        </p:nvSpPr>
        <p:spPr>
          <a:xfrm>
            <a:off x="8595875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加强与同事、上级、客户之间的沟通交流，提高沟通效率和质量，促进工作顺利开展。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8311508" y="3746205"/>
            <a:ext cx="3019425" cy="4857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沟通能力强化</a:t>
            </a:r>
          </a:p>
        </p:txBody>
      </p:sp>
      <p:grpSp>
        <p:nvGrpSpPr>
          <p:cNvPr id="22" name="Group 22"/>
          <p:cNvGrpSpPr/>
          <p:nvPr/>
        </p:nvGrpSpPr>
        <p:grpSpPr>
          <a:xfrm>
            <a:off x="8495679" y="4350852"/>
            <a:ext cx="2651083" cy="97536"/>
            <a:chOff x="8495679" y="4350852"/>
            <a:chExt cx="2651083" cy="97536"/>
          </a:xfrm>
        </p:grpSpPr>
        <p:cxnSp>
          <p:nvCxnSpPr>
            <p:cNvPr id="23" name="Connector 23"/>
            <p:cNvCxnSpPr/>
            <p:nvPr/>
          </p:nvCxnSpPr>
          <p:spPr>
            <a:xfrm flipV="1">
              <a:off x="8556866" y="4399620"/>
              <a:ext cx="2492359" cy="4740"/>
            </a:xfrm>
            <a:prstGeom prst="line">
              <a:avLst/>
            </a:prstGeom>
            <a:ln w="9525">
              <a:solidFill>
                <a:schemeClr val="accent1"/>
              </a:solidFill>
              <a:prstDash val="solid"/>
              <a:headEnd type="none"/>
              <a:tailEnd type="none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24" name="AutoShape 24"/>
            <p:cNvSpPr/>
            <p:nvPr/>
          </p:nvSpPr>
          <p:spPr>
            <a:xfrm>
              <a:off x="8495679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11049226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个人能力提升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92974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367942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8133696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 rot="-2700000" flipH="1" flipV="1">
            <a:off x="5274866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4583677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资源整合能力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4613687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善于发现和整合团队内外的各种资源，包括人力、物力、财力等，为团队的发展提供有力支持。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5818204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 rot="-2700000" flipH="1" flipV="1">
            <a:off x="1499898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TextBox 10"/>
          <p:cNvSpPr txBox="1"/>
          <p:nvPr/>
        </p:nvSpPr>
        <p:spPr>
          <a:xfrm>
            <a:off x="808710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团队协作意识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38719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积极倡导团队协作精神，促进团队成员之间的相互信任和合作，实现资源共享和优势互补。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2043236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 rot="-2700000" flipH="1" flipV="1">
            <a:off x="9040620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8349432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跨部门合作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8379441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加强与其他部门的沟通与合作，打破部门壁垒，实现跨部门资源的共享和协同工作。</a:t>
            </a:r>
          </a:p>
        </p:txBody>
      </p:sp>
      <p:sp>
        <p:nvSpPr>
          <p:cNvPr id="16" name="AutoShape 16"/>
          <p:cNvSpPr/>
          <p:nvPr/>
        </p:nvSpPr>
        <p:spPr>
          <a:xfrm>
            <a:off x="9583957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7" name="Picture 17"/>
          <p:cNvPicPr>
            <a:picLocks noChangeAspect="1"/>
          </p:cNvPicPr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1583319" y="1416742"/>
            <a:ext cx="1475427" cy="1475427"/>
          </a:xfrm>
          <a:prstGeom prst="ellipse">
            <a:avLst/>
          </a:prstGeom>
        </p:spPr>
      </p:pic>
      <p:pic>
        <p:nvPicPr>
          <p:cNvPr id="18" name="Picture 18"/>
          <p:cNvPicPr>
            <a:picLocks noChangeAspect="1"/>
          </p:cNvPicPr>
          <p:nvPr/>
        </p:nvPicPr>
        <p:blipFill>
          <a:blip r:embed="rId3">
            <a:alphaModFix/>
          </a:blip>
          <a:srcRect t="2344" b="2344"/>
          <a:stretch>
            <a:fillRect/>
          </a:stretch>
        </p:blipFill>
        <p:spPr>
          <a:xfrm>
            <a:off x="5358286" y="1416742"/>
            <a:ext cx="1475427" cy="1475427"/>
          </a:xfrm>
          <a:prstGeom prst="ellipse">
            <a:avLst/>
          </a:prstGeom>
        </p:spPr>
      </p:pic>
      <p:pic>
        <p:nvPicPr>
          <p:cNvPr id="19" name="Picture 19"/>
          <p:cNvPicPr>
            <a:picLocks noChangeAspect="1"/>
          </p:cNvPicPr>
          <p:nvPr/>
        </p:nvPicPr>
        <p:blipFill>
          <a:blip r:embed="rId4">
            <a:alphaModFix/>
          </a:blip>
          <a:srcRect l="14648" r="14648"/>
          <a:stretch>
            <a:fillRect/>
          </a:stretch>
        </p:blipFill>
        <p:spPr>
          <a:xfrm>
            <a:off x="9121095" y="1416742"/>
            <a:ext cx="1475427" cy="1475427"/>
          </a:xfrm>
          <a:prstGeom prst="ellipse">
            <a:avLst/>
          </a:prstGeom>
        </p:spPr>
      </p:pic>
      <p:grpSp>
        <p:nvGrpSpPr>
          <p:cNvPr id="20" name="Group 2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1" name="AutoShape 2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TextBox 4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团队资源整合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https://d.book118.com/366151034222010100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DDEDFF"/>
      </a:lt1>
      <a:dk2>
        <a:srgbClr val="000000"/>
      </a:dk2>
      <a:lt2>
        <a:srgbClr val="FFFFFF"/>
      </a:lt2>
      <a:accent1>
        <a:srgbClr val="4283F2"/>
      </a:accent1>
      <a:accent2>
        <a:srgbClr val="34C158"/>
      </a:accent2>
      <a:accent3>
        <a:srgbClr val="FDBE00"/>
      </a:accent3>
      <a:accent4>
        <a:srgbClr val="42B0F2"/>
      </a:accent4>
      <a:accent5>
        <a:srgbClr val="EA4336"/>
      </a:accent5>
      <a:accent6>
        <a:srgbClr val="27C9C4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85</Paragraphs>
  <Slides>13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baseType="lpstr" size="17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2024-09-25T02:59:26.512</cp:lastPrinted>
  <dcterms:created xsi:type="dcterms:W3CDTF">2024-09-24T18:59:26Z</dcterms:created>
  <dcterms:modified xsi:type="dcterms:W3CDTF">2024-09-24T18:59:28Z</dcterms:modified>
</cp:coreProperties>
</file>