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EC8916D-A1AB-4B12-8D4C-AEC697C9640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5345DC5-1471-4AB7-9455-3BA6AD3FE78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39707A7-D07D-4296-8207-27EE84351E3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EE26831-A8F7-4DD0-ABA3-1FF2863B773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03C2E1B-A9EC-4C3E-945B-D9A05590129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BE47985-490F-4F3B-800C-559845CCC88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386D8B6-EBEB-4C6E-9FF2-8F7F801A016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6E1FD00-43D2-4487-9F91-32B0C46B9CD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473A031-F529-4DE0-A1EF-B134CD51440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ADF6256-B643-4211-98BD-2A5ED996DB0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40E6F7A-5C58-4DF5-9E51-9885435B1CA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6621014513101004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11708" y="1595439"/>
            <a:ext cx="5772150"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dk1">
                    <a:alpha val="100000"/>
                  </a:schemeClr>
                </a:solidFill>
                <a:latin typeface="Microsoft Yahei"/>
                <a:ea typeface="Microsoft Yahei"/>
                <a:cs typeface="Microsoft Yahei"/>
              </a:rPr>
              <a:t>生化分离的一般过程</a:t>
            </a:r>
          </a:p>
        </p:txBody>
      </p:sp>
      <p:sp>
        <p:nvSpPr>
          <p:cNvPr id="3" name="TextBox 3"/>
          <p:cNvSpPr txBox="1"/>
          <p:nvPr/>
        </p:nvSpPr>
        <p:spPr>
          <a:xfrm>
            <a:off x="1245134" y="4864418"/>
            <a:ext cx="20593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rgbClr val="000000">
                    <a:alpha val="100000"/>
                  </a:srgbClr>
                </a:solidFill>
                <a:latin typeface="Microsoft Yahei"/>
                <a:ea typeface="Microsoft Yahei"/>
                <a:cs typeface="Microsoft Yahei"/>
              </a:rPr>
              <a:t>汇报人：AA</a:t>
            </a:r>
          </a:p>
        </p:txBody>
      </p:sp>
      <p:sp>
        <p:nvSpPr>
          <p:cNvPr id="4" name="AutoShape 4"/>
          <p:cNvSpPr/>
          <p:nvPr/>
        </p:nvSpPr>
        <p:spPr>
          <a:xfrm>
            <a:off x="1105622" y="5032878"/>
            <a:ext cx="149037" cy="149037"/>
          </a:xfrm>
          <a:prstGeom prst="ellipse">
            <a:avLst/>
          </a:prstGeom>
          <a:solidFill>
            <a:schemeClr val="dk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3575937" y="4864418"/>
            <a:ext cx="2749581"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rgbClr val="000000">
                    <a:alpha val="100000"/>
                  </a:srgbClr>
                </a:solidFill>
                <a:latin typeface="Microsoft Yahei"/>
                <a:ea typeface="Microsoft Yahei"/>
                <a:cs typeface="Microsoft Yahei"/>
              </a:rPr>
              <a:t>2024-01-25</a:t>
            </a:r>
          </a:p>
        </p:txBody>
      </p:sp>
      <p:sp>
        <p:nvSpPr>
          <p:cNvPr id="6" name="AutoShape 6"/>
          <p:cNvSpPr/>
          <p:nvPr/>
        </p:nvSpPr>
        <p:spPr>
          <a:xfrm>
            <a:off x="3436425" y="5032878"/>
            <a:ext cx="149037" cy="149037"/>
          </a:xfrm>
          <a:prstGeom prst="ellipse">
            <a:avLst/>
          </a:prstGeom>
          <a:solidFill>
            <a:schemeClr val="dk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1054506" y="5422868"/>
            <a:ext cx="4785198" cy="0"/>
          </a:xfrm>
          <a:prstGeom prst="line">
            <a:avLst/>
          </a:prstGeom>
          <a:ln w="9525">
            <a:solidFill>
              <a:srgbClr val="000000">
                <a:alpha val="100000"/>
              </a:srgbClr>
            </a:solidFill>
            <a:prstDash val="solid"/>
            <a:headEnd type="none"/>
            <a:tailEnd type="none"/>
          </a:ln>
        </p:spPr>
      </p:cxn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807827" y="1373505"/>
            <a:ext cx="4792980" cy="411099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引言</a:t>
            </a:r>
          </a:p>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原料选择与预处理</a:t>
            </a:r>
          </a:p>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细胞破碎与固液分离</a:t>
            </a:r>
          </a:p>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初步纯化与浓缩</a:t>
            </a:r>
          </a:p>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高度纯化与精制</a:t>
            </a:r>
          </a:p>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成品加工与保存</a:t>
            </a:r>
          </a:p>
        </p:txBody>
      </p:sp>
      <p:sp>
        <p:nvSpPr>
          <p:cNvPr id="4" name="TextBox 4"/>
          <p:cNvSpPr txBox="1"/>
          <p:nvPr/>
        </p:nvSpPr>
        <p:spPr>
          <a:xfrm>
            <a:off x="1110775" y="2073592"/>
            <a:ext cx="1835690" cy="27108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8025" b="1">
                <a:solidFill>
                  <a:schemeClr val="dk1">
                    <a:alpha val="100000"/>
                  </a:schemeClr>
                </a:solidFill>
                <a:latin typeface="Microsoft Yahei"/>
                <a:ea typeface="Microsoft Yahei"/>
                <a:cs typeface="Microsoft Yahei"/>
              </a:rPr>
              <a:t>目录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5340" y="2000511"/>
            <a:ext cx="7405389" cy="1138956"/>
            <a:chOff x="2395340" y="2000511"/>
            <a:chExt cx="7405389" cy="1138956"/>
          </a:xfrm>
        </p:grpSpPr>
        <p:sp>
          <p:nvSpPr>
            <p:cNvPr id="3" name="TextBox 3"/>
            <p:cNvSpPr txBox="1"/>
            <p:nvPr/>
          </p:nvSpPr>
          <p:spPr>
            <a:xfrm>
              <a:off x="2395340" y="2000511"/>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chemeClr val="accent1">
                      <a:alpha val="100000"/>
                    </a:schemeClr>
                  </a:solidFill>
                  <a:latin typeface="Microsoft Yahei"/>
                  <a:ea typeface="Microsoft Yahei"/>
                  <a:cs typeface="Microsoft Yahei"/>
                </a:rPr>
                <a:t>01</a:t>
              </a:r>
            </a:p>
          </p:txBody>
        </p:sp>
      </p:grpSp>
      <p:sp>
        <p:nvSpPr>
          <p:cNvPr id="4" name="TextBox 4"/>
          <p:cNvSpPr txBox="1"/>
          <p:nvPr/>
        </p:nvSpPr>
        <p:spPr>
          <a:xfrm>
            <a:off x="2830007" y="3041231"/>
            <a:ext cx="6536055" cy="18059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chemeClr val="dk1">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103852" y="4838783"/>
            <a:ext cx="10266726" cy="1333500"/>
            <a:chOff x="1103852" y="4838783"/>
            <a:chExt cx="10266726" cy="1333500"/>
          </a:xfrm>
        </p:grpSpPr>
        <p:sp>
          <p:nvSpPr>
            <p:cNvPr id="3" name="AutoShape 3"/>
            <p:cNvSpPr/>
            <p:nvPr/>
          </p:nvSpPr>
          <p:spPr>
            <a:xfrm>
              <a:off x="2377205" y="4838783"/>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10800000">
              <a:off x="1103852"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10800000">
              <a:off x="9159730"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031730" y="3081147"/>
            <a:ext cx="10266726" cy="1333500"/>
            <a:chOff x="1031730" y="3081147"/>
            <a:chExt cx="10266726" cy="1333500"/>
          </a:xfrm>
        </p:grpSpPr>
        <p:sp>
          <p:nvSpPr>
            <p:cNvPr id="7" name="AutoShape 7"/>
            <p:cNvSpPr/>
            <p:nvPr/>
          </p:nvSpPr>
          <p:spPr>
            <a:xfrm>
              <a:off x="2305083" y="3081147"/>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10800000">
              <a:off x="1031730"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10800000">
              <a:off x="9087608"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1103852" y="1348302"/>
            <a:ext cx="10266726" cy="1333500"/>
            <a:chOff x="1103852" y="1348302"/>
            <a:chExt cx="10266726" cy="1333500"/>
          </a:xfrm>
        </p:grpSpPr>
        <p:sp>
          <p:nvSpPr>
            <p:cNvPr id="11" name="AutoShape 11"/>
            <p:cNvSpPr/>
            <p:nvPr/>
          </p:nvSpPr>
          <p:spPr>
            <a:xfrm>
              <a:off x="2377205" y="1348302"/>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rot="10800000">
              <a:off x="1103852"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rot="10800000">
              <a:off x="9159730"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997333" y="3400044"/>
            <a:ext cx="685705" cy="695706"/>
            <a:chOff x="9997333" y="3400044"/>
            <a:chExt cx="685705" cy="695706"/>
          </a:xfrm>
        </p:grpSpPr>
        <p:sp>
          <p:nvSpPr>
            <p:cNvPr id="15" name="Freeform 15"/>
            <p:cNvSpPr/>
            <p:nvPr/>
          </p:nvSpPr>
          <p:spPr>
            <a:xfrm>
              <a:off x="10034290" y="3847243"/>
              <a:ext cx="87725" cy="163068"/>
            </a:xfrm>
            <a:custGeom>
              <a:rect l="l" t="t" r="r" b="b"/>
              <a:pathLst>
                <a:path w="118" h="218">
                  <a:moveTo>
                    <a:pt x="0" y="183"/>
                  </a:moveTo>
                  <a:cubicBezTo>
                    <a:pt x="0" y="200"/>
                    <a:pt x="8" y="217"/>
                    <a:pt x="25" y="217"/>
                  </a:cubicBezTo>
                  <a:cubicBezTo>
                    <a:pt x="84" y="217"/>
                    <a:pt x="84" y="217"/>
                    <a:pt x="84" y="217"/>
                  </a:cubicBezTo>
                  <a:cubicBezTo>
                    <a:pt x="100" y="217"/>
                    <a:pt x="117" y="200"/>
                    <a:pt x="117" y="183"/>
                  </a:cubicBezTo>
                  <a:cubicBezTo>
                    <a:pt x="117" y="0"/>
                    <a:pt x="117" y="0"/>
                    <a:pt x="117" y="0"/>
                  </a:cubicBezTo>
                  <a:cubicBezTo>
                    <a:pt x="17" y="91"/>
                    <a:pt x="17" y="91"/>
                    <a:pt x="17" y="91"/>
                  </a:cubicBezTo>
                  <a:cubicBezTo>
                    <a:pt x="0" y="75"/>
                    <a:pt x="0" y="75"/>
                    <a:pt x="0" y="75"/>
                  </a:cubicBezTo>
                  <a:lnTo>
                    <a:pt x="0" y="183"/>
                  </a:lnTo>
                  <a:close/>
                  <a:moveTo>
                    <a:pt x="0" y="183"/>
                  </a:moveTo>
                  <a:lnTo>
                    <a:pt x="0" y="18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0177260" y="3757422"/>
              <a:ext cx="87725" cy="252984"/>
            </a:xfrm>
            <a:custGeom>
              <a:rect l="l" t="t" r="r" b="b"/>
              <a:pathLst>
                <a:path w="118" h="336">
                  <a:moveTo>
                    <a:pt x="0" y="301"/>
                  </a:moveTo>
                  <a:cubicBezTo>
                    <a:pt x="0" y="318"/>
                    <a:pt x="17" y="335"/>
                    <a:pt x="34" y="335"/>
                  </a:cubicBezTo>
                  <a:cubicBezTo>
                    <a:pt x="84" y="335"/>
                    <a:pt x="84" y="335"/>
                    <a:pt x="84" y="335"/>
                  </a:cubicBezTo>
                  <a:cubicBezTo>
                    <a:pt x="101" y="335"/>
                    <a:pt x="117" y="318"/>
                    <a:pt x="117" y="301"/>
                  </a:cubicBezTo>
                  <a:cubicBezTo>
                    <a:pt x="117" y="76"/>
                    <a:pt x="117" y="76"/>
                    <a:pt x="117" y="76"/>
                  </a:cubicBezTo>
                  <a:cubicBezTo>
                    <a:pt x="42" y="0"/>
                    <a:pt x="42" y="0"/>
                    <a:pt x="42" y="0"/>
                  </a:cubicBezTo>
                  <a:cubicBezTo>
                    <a:pt x="0" y="42"/>
                    <a:pt x="0" y="42"/>
                    <a:pt x="0" y="42"/>
                  </a:cubicBezTo>
                  <a:lnTo>
                    <a:pt x="0" y="301"/>
                  </a:lnTo>
                  <a:close/>
                  <a:moveTo>
                    <a:pt x="0" y="301"/>
                  </a:moveTo>
                  <a:lnTo>
                    <a:pt x="0" y="30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0320231" y="3757422"/>
              <a:ext cx="87725" cy="252984"/>
            </a:xfrm>
            <a:custGeom>
              <a:rect l="l" t="t" r="r" b="b"/>
              <a:pathLst>
                <a:path w="118" h="336">
                  <a:moveTo>
                    <a:pt x="92" y="335"/>
                  </a:moveTo>
                  <a:cubicBezTo>
                    <a:pt x="108" y="335"/>
                    <a:pt x="117" y="318"/>
                    <a:pt x="117" y="301"/>
                  </a:cubicBezTo>
                  <a:cubicBezTo>
                    <a:pt x="117" y="0"/>
                    <a:pt x="117" y="0"/>
                    <a:pt x="117" y="0"/>
                  </a:cubicBezTo>
                  <a:cubicBezTo>
                    <a:pt x="0" y="118"/>
                    <a:pt x="0" y="118"/>
                    <a:pt x="0" y="118"/>
                  </a:cubicBezTo>
                  <a:cubicBezTo>
                    <a:pt x="0" y="301"/>
                    <a:pt x="0" y="301"/>
                    <a:pt x="0" y="301"/>
                  </a:cubicBezTo>
                  <a:cubicBezTo>
                    <a:pt x="0" y="318"/>
                    <a:pt x="16" y="335"/>
                    <a:pt x="33" y="335"/>
                  </a:cubicBezTo>
                  <a:lnTo>
                    <a:pt x="92" y="335"/>
                  </a:lnTo>
                  <a:close/>
                  <a:moveTo>
                    <a:pt x="92" y="335"/>
                  </a:moveTo>
                  <a:lnTo>
                    <a:pt x="92" y="33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459962" y="3670840"/>
              <a:ext cx="94202" cy="342805"/>
            </a:xfrm>
            <a:custGeom>
              <a:rect l="l" t="t" r="r" b="b"/>
              <a:pathLst>
                <a:path w="125" h="452">
                  <a:moveTo>
                    <a:pt x="0" y="41"/>
                  </a:moveTo>
                  <a:cubicBezTo>
                    <a:pt x="0" y="417"/>
                    <a:pt x="0" y="417"/>
                    <a:pt x="0" y="417"/>
                  </a:cubicBezTo>
                  <a:cubicBezTo>
                    <a:pt x="0" y="434"/>
                    <a:pt x="17" y="451"/>
                    <a:pt x="33" y="451"/>
                  </a:cubicBezTo>
                  <a:cubicBezTo>
                    <a:pt x="92" y="451"/>
                    <a:pt x="92" y="451"/>
                    <a:pt x="92" y="451"/>
                  </a:cubicBezTo>
                  <a:cubicBezTo>
                    <a:pt x="109" y="451"/>
                    <a:pt x="125" y="434"/>
                    <a:pt x="125" y="417"/>
                  </a:cubicBezTo>
                  <a:cubicBezTo>
                    <a:pt x="125" y="66"/>
                    <a:pt x="125" y="66"/>
                    <a:pt x="125" y="66"/>
                  </a:cubicBezTo>
                  <a:cubicBezTo>
                    <a:pt x="50" y="0"/>
                    <a:pt x="50" y="0"/>
                    <a:pt x="50" y="0"/>
                  </a:cubicBezTo>
                  <a:lnTo>
                    <a:pt x="0" y="41"/>
                  </a:lnTo>
                  <a:close/>
                  <a:moveTo>
                    <a:pt x="0" y="41"/>
                  </a:moveTo>
                  <a:lnTo>
                    <a:pt x="0" y="4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0011525" y="3517678"/>
              <a:ext cx="536162" cy="342805"/>
            </a:xfrm>
            <a:custGeom>
              <a:rect l="l" t="t" r="r" b="b"/>
              <a:pathLst>
                <a:path w="728" h="452">
                  <a:moveTo>
                    <a:pt x="234" y="284"/>
                  </a:moveTo>
                  <a:cubicBezTo>
                    <a:pt x="250" y="267"/>
                    <a:pt x="276" y="267"/>
                    <a:pt x="292" y="284"/>
                  </a:cubicBezTo>
                  <a:cubicBezTo>
                    <a:pt x="359" y="351"/>
                    <a:pt x="359" y="351"/>
                    <a:pt x="359" y="351"/>
                  </a:cubicBezTo>
                  <a:cubicBezTo>
                    <a:pt x="376" y="368"/>
                    <a:pt x="384" y="368"/>
                    <a:pt x="401" y="368"/>
                  </a:cubicBezTo>
                  <a:cubicBezTo>
                    <a:pt x="418" y="368"/>
                    <a:pt x="426" y="368"/>
                    <a:pt x="434" y="351"/>
                  </a:cubicBezTo>
                  <a:cubicBezTo>
                    <a:pt x="660" y="134"/>
                    <a:pt x="660" y="134"/>
                    <a:pt x="660" y="134"/>
                  </a:cubicBezTo>
                  <a:cubicBezTo>
                    <a:pt x="694" y="167"/>
                    <a:pt x="694" y="167"/>
                    <a:pt x="694" y="167"/>
                  </a:cubicBezTo>
                  <a:cubicBezTo>
                    <a:pt x="702" y="175"/>
                    <a:pt x="710" y="175"/>
                    <a:pt x="710" y="175"/>
                  </a:cubicBezTo>
                  <a:cubicBezTo>
                    <a:pt x="719" y="175"/>
                    <a:pt x="727" y="167"/>
                    <a:pt x="727" y="159"/>
                  </a:cubicBezTo>
                  <a:cubicBezTo>
                    <a:pt x="727" y="33"/>
                    <a:pt x="727" y="33"/>
                    <a:pt x="727" y="33"/>
                  </a:cubicBezTo>
                  <a:cubicBezTo>
                    <a:pt x="727" y="25"/>
                    <a:pt x="727" y="16"/>
                    <a:pt x="719" y="8"/>
                  </a:cubicBezTo>
                  <a:cubicBezTo>
                    <a:pt x="710" y="0"/>
                    <a:pt x="702" y="0"/>
                    <a:pt x="694" y="0"/>
                  </a:cubicBezTo>
                  <a:cubicBezTo>
                    <a:pt x="568" y="0"/>
                    <a:pt x="568" y="0"/>
                    <a:pt x="568" y="0"/>
                  </a:cubicBezTo>
                  <a:cubicBezTo>
                    <a:pt x="560" y="0"/>
                    <a:pt x="551" y="0"/>
                    <a:pt x="551" y="8"/>
                  </a:cubicBezTo>
                  <a:cubicBezTo>
                    <a:pt x="543" y="16"/>
                    <a:pt x="551" y="25"/>
                    <a:pt x="551" y="33"/>
                  </a:cubicBezTo>
                  <a:cubicBezTo>
                    <a:pt x="585" y="58"/>
                    <a:pt x="585" y="58"/>
                    <a:pt x="585" y="58"/>
                  </a:cubicBezTo>
                  <a:cubicBezTo>
                    <a:pt x="426" y="217"/>
                    <a:pt x="426" y="217"/>
                    <a:pt x="426" y="217"/>
                  </a:cubicBezTo>
                  <a:cubicBezTo>
                    <a:pt x="426" y="225"/>
                    <a:pt x="409" y="225"/>
                    <a:pt x="401" y="225"/>
                  </a:cubicBezTo>
                  <a:cubicBezTo>
                    <a:pt x="393" y="225"/>
                    <a:pt x="376" y="225"/>
                    <a:pt x="368" y="217"/>
                  </a:cubicBezTo>
                  <a:cubicBezTo>
                    <a:pt x="292" y="142"/>
                    <a:pt x="292" y="142"/>
                    <a:pt x="292" y="142"/>
                  </a:cubicBezTo>
                  <a:cubicBezTo>
                    <a:pt x="276" y="125"/>
                    <a:pt x="250" y="125"/>
                    <a:pt x="234" y="142"/>
                  </a:cubicBezTo>
                  <a:cubicBezTo>
                    <a:pt x="8" y="359"/>
                    <a:pt x="8" y="359"/>
                    <a:pt x="8" y="359"/>
                  </a:cubicBezTo>
                  <a:cubicBezTo>
                    <a:pt x="0" y="368"/>
                    <a:pt x="0" y="384"/>
                    <a:pt x="0" y="393"/>
                  </a:cubicBezTo>
                  <a:cubicBezTo>
                    <a:pt x="0" y="410"/>
                    <a:pt x="0" y="418"/>
                    <a:pt x="8" y="426"/>
                  </a:cubicBezTo>
                  <a:cubicBezTo>
                    <a:pt x="25" y="435"/>
                    <a:pt x="25" y="435"/>
                    <a:pt x="25" y="435"/>
                  </a:cubicBezTo>
                  <a:cubicBezTo>
                    <a:pt x="41" y="451"/>
                    <a:pt x="67" y="451"/>
                    <a:pt x="83" y="435"/>
                  </a:cubicBezTo>
                  <a:lnTo>
                    <a:pt x="234" y="284"/>
                  </a:lnTo>
                  <a:close/>
                  <a:moveTo>
                    <a:pt x="234" y="284"/>
                  </a:moveTo>
                  <a:lnTo>
                    <a:pt x="234" y="28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9997333" y="3400044"/>
              <a:ext cx="685705" cy="695706"/>
            </a:xfrm>
            <a:custGeom>
              <a:rect l="l" t="t" r="r" b="b"/>
              <a:pathLst>
                <a:path w="929" h="921">
                  <a:moveTo>
                    <a:pt x="887" y="0"/>
                  </a:moveTo>
                  <a:cubicBezTo>
                    <a:pt x="862" y="0"/>
                    <a:pt x="836" y="26"/>
                    <a:pt x="836" y="50"/>
                  </a:cubicBezTo>
                  <a:cubicBezTo>
                    <a:pt x="836" y="837"/>
                    <a:pt x="836" y="837"/>
                    <a:pt x="836" y="837"/>
                  </a:cubicBezTo>
                  <a:cubicBezTo>
                    <a:pt x="51" y="837"/>
                    <a:pt x="51" y="837"/>
                    <a:pt x="51" y="837"/>
                  </a:cubicBezTo>
                  <a:cubicBezTo>
                    <a:pt x="26" y="837"/>
                    <a:pt x="0" y="853"/>
                    <a:pt x="0" y="878"/>
                  </a:cubicBezTo>
                  <a:cubicBezTo>
                    <a:pt x="0" y="903"/>
                    <a:pt x="26" y="920"/>
                    <a:pt x="51" y="920"/>
                  </a:cubicBezTo>
                  <a:cubicBezTo>
                    <a:pt x="887" y="920"/>
                    <a:pt x="887" y="920"/>
                    <a:pt x="887" y="920"/>
                  </a:cubicBezTo>
                  <a:cubicBezTo>
                    <a:pt x="912" y="920"/>
                    <a:pt x="928" y="903"/>
                    <a:pt x="928" y="878"/>
                  </a:cubicBezTo>
                  <a:cubicBezTo>
                    <a:pt x="928" y="50"/>
                    <a:pt x="928" y="50"/>
                    <a:pt x="928" y="50"/>
                  </a:cubicBezTo>
                  <a:cubicBezTo>
                    <a:pt x="928" y="26"/>
                    <a:pt x="903" y="0"/>
                    <a:pt x="887" y="0"/>
                  </a:cubicBezTo>
                  <a:close/>
                  <a:moveTo>
                    <a:pt x="887" y="0"/>
                  </a:moveTo>
                  <a:lnTo>
                    <a:pt x="887"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1" name="Freeform 21"/>
          <p:cNvSpPr/>
          <p:nvPr/>
        </p:nvSpPr>
        <p:spPr>
          <a:xfrm>
            <a:off x="1935480" y="1646434"/>
            <a:ext cx="719895" cy="555403"/>
          </a:xfrm>
          <a:custGeom>
            <a:rect l="l" t="t" r="r" b="b"/>
            <a:pathLst>
              <a:path w="67" h="60">
                <a:moveTo>
                  <a:pt x="53" y="2"/>
                </a:moveTo>
                <a:cubicBezTo>
                  <a:pt x="53" y="1"/>
                  <a:pt x="52" y="0"/>
                  <a:pt x="51" y="0"/>
                </a:cubicBezTo>
                <a:cubicBezTo>
                  <a:pt x="46" y="0"/>
                  <a:pt x="46" y="0"/>
                  <a:pt x="46" y="0"/>
                </a:cubicBezTo>
                <a:cubicBezTo>
                  <a:pt x="45" y="0"/>
                  <a:pt x="44" y="1"/>
                  <a:pt x="44" y="2"/>
                </a:cubicBezTo>
                <a:cubicBezTo>
                  <a:pt x="44" y="5"/>
                  <a:pt x="44" y="5"/>
                  <a:pt x="44" y="5"/>
                </a:cubicBezTo>
                <a:cubicBezTo>
                  <a:pt x="53" y="14"/>
                  <a:pt x="53" y="14"/>
                  <a:pt x="53" y="14"/>
                </a:cubicBezTo>
                <a:lnTo>
                  <a:pt x="53" y="2"/>
                </a:lnTo>
                <a:close/>
                <a:moveTo>
                  <a:pt x="66" y="31"/>
                </a:moveTo>
                <a:cubicBezTo>
                  <a:pt x="36" y="2"/>
                  <a:pt x="36" y="2"/>
                  <a:pt x="36" y="2"/>
                </a:cubicBezTo>
                <a:cubicBezTo>
                  <a:pt x="35" y="0"/>
                  <a:pt x="33" y="0"/>
                  <a:pt x="31" y="2"/>
                </a:cubicBezTo>
                <a:cubicBezTo>
                  <a:pt x="2" y="31"/>
                  <a:pt x="2" y="31"/>
                  <a:pt x="2" y="31"/>
                </a:cubicBezTo>
                <a:cubicBezTo>
                  <a:pt x="0" y="33"/>
                  <a:pt x="0" y="35"/>
                  <a:pt x="2" y="36"/>
                </a:cubicBezTo>
                <a:cubicBezTo>
                  <a:pt x="2" y="37"/>
                  <a:pt x="3" y="37"/>
                  <a:pt x="4" y="37"/>
                </a:cubicBezTo>
                <a:cubicBezTo>
                  <a:pt x="5" y="37"/>
                  <a:pt x="6" y="37"/>
                  <a:pt x="7" y="36"/>
                </a:cubicBezTo>
                <a:cubicBezTo>
                  <a:pt x="34" y="9"/>
                  <a:pt x="34" y="9"/>
                  <a:pt x="34" y="9"/>
                </a:cubicBezTo>
                <a:cubicBezTo>
                  <a:pt x="61" y="36"/>
                  <a:pt x="61" y="36"/>
                  <a:pt x="61" y="36"/>
                </a:cubicBezTo>
                <a:cubicBezTo>
                  <a:pt x="62" y="38"/>
                  <a:pt x="65" y="38"/>
                  <a:pt x="66" y="36"/>
                </a:cubicBezTo>
                <a:cubicBezTo>
                  <a:pt x="67" y="35"/>
                  <a:pt x="67" y="33"/>
                  <a:pt x="66" y="31"/>
                </a:cubicBezTo>
                <a:close/>
                <a:moveTo>
                  <a:pt x="9" y="37"/>
                </a:moveTo>
                <a:cubicBezTo>
                  <a:pt x="9" y="57"/>
                  <a:pt x="9" y="57"/>
                  <a:pt x="9" y="57"/>
                </a:cubicBezTo>
                <a:cubicBezTo>
                  <a:pt x="9" y="59"/>
                  <a:pt x="11" y="60"/>
                  <a:pt x="13" y="60"/>
                </a:cubicBezTo>
                <a:cubicBezTo>
                  <a:pt x="28" y="60"/>
                  <a:pt x="28" y="60"/>
                  <a:pt x="28" y="60"/>
                </a:cubicBezTo>
                <a:cubicBezTo>
                  <a:pt x="28" y="42"/>
                  <a:pt x="28" y="42"/>
                  <a:pt x="28" y="42"/>
                </a:cubicBezTo>
                <a:cubicBezTo>
                  <a:pt x="28" y="42"/>
                  <a:pt x="29" y="41"/>
                  <a:pt x="29" y="41"/>
                </a:cubicBezTo>
                <a:cubicBezTo>
                  <a:pt x="38" y="41"/>
                  <a:pt x="38" y="41"/>
                  <a:pt x="38" y="41"/>
                </a:cubicBezTo>
                <a:cubicBezTo>
                  <a:pt x="39" y="41"/>
                  <a:pt x="39" y="42"/>
                  <a:pt x="39" y="42"/>
                </a:cubicBezTo>
                <a:cubicBezTo>
                  <a:pt x="39" y="60"/>
                  <a:pt x="39" y="60"/>
                  <a:pt x="39" y="60"/>
                </a:cubicBezTo>
                <a:cubicBezTo>
                  <a:pt x="55" y="60"/>
                  <a:pt x="55" y="60"/>
                  <a:pt x="55" y="60"/>
                </a:cubicBezTo>
                <a:cubicBezTo>
                  <a:pt x="57" y="60"/>
                  <a:pt x="58" y="59"/>
                  <a:pt x="58" y="57"/>
                </a:cubicBezTo>
                <a:cubicBezTo>
                  <a:pt x="58" y="38"/>
                  <a:pt x="58" y="38"/>
                  <a:pt x="58" y="38"/>
                </a:cubicBezTo>
                <a:cubicBezTo>
                  <a:pt x="34" y="13"/>
                  <a:pt x="34" y="13"/>
                  <a:pt x="34" y="13"/>
                </a:cubicBezTo>
                <a:lnTo>
                  <a:pt x="9" y="3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1975414" y="5261363"/>
            <a:ext cx="613870" cy="6138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生化分离的目的和意义</a:t>
              </a:r>
            </a:p>
          </p:txBody>
        </p:sp>
      </p:grpSp>
      <p:sp>
        <p:nvSpPr>
          <p:cNvPr id="45" name="TextBox 45"/>
          <p:cNvSpPr txBox="1"/>
          <p:nvPr/>
        </p:nvSpPr>
        <p:spPr>
          <a:xfrm>
            <a:off x="3314700" y="5303594"/>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通过生化分离技术，可以从生物资源中提取有价值的成分，实现资源的有效利用和可持续发展。</a:t>
            </a:r>
          </a:p>
        </p:txBody>
      </p:sp>
      <p:sp>
        <p:nvSpPr>
          <p:cNvPr id="46" name="TextBox 46"/>
          <p:cNvSpPr txBox="1"/>
          <p:nvPr/>
        </p:nvSpPr>
        <p:spPr>
          <a:xfrm>
            <a:off x="3314700" y="4838783"/>
            <a:ext cx="7382690" cy="490334"/>
          </a:xfrm>
          <a:prstGeom prst="rect">
            <a:avLst/>
          </a:prstGeom>
        </p:spPr>
        <p:txBody>
          <a:bodyPr vert="horz" wrap="square" lIns="66008" tIns="33052" rIns="66008" bIns="33052"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实现生物资源的有效利用</a:t>
            </a:r>
          </a:p>
        </p:txBody>
      </p:sp>
      <p:sp>
        <p:nvSpPr>
          <p:cNvPr id="47" name="TextBox 47"/>
          <p:cNvSpPr txBox="1"/>
          <p:nvPr/>
        </p:nvSpPr>
        <p:spPr>
          <a:xfrm>
            <a:off x="3456760" y="1771107"/>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生化分离的主要目的是从复杂的生物体系中分离出具有特定生物活性的物质，如蛋白质、酶、抗体、激素等，以便进行后续的研究和应用。</a:t>
            </a:r>
          </a:p>
        </p:txBody>
      </p:sp>
      <p:sp>
        <p:nvSpPr>
          <p:cNvPr id="48" name="TextBox 48"/>
          <p:cNvSpPr txBox="1"/>
          <p:nvPr/>
        </p:nvSpPr>
        <p:spPr>
          <a:xfrm>
            <a:off x="3456760" y="1395927"/>
            <a:ext cx="7293402"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分离纯化生物活性物质</a:t>
            </a:r>
          </a:p>
        </p:txBody>
      </p:sp>
      <p:sp>
        <p:nvSpPr>
          <p:cNvPr id="49" name="TextBox 49"/>
          <p:cNvSpPr txBox="1"/>
          <p:nvPr/>
        </p:nvSpPr>
        <p:spPr>
          <a:xfrm>
            <a:off x="1704918" y="3545958"/>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生化分离可以去除生物样品中的杂质和有害物质，提高目标产物的纯度和安全性。</a:t>
            </a:r>
          </a:p>
        </p:txBody>
      </p:sp>
      <p:sp>
        <p:nvSpPr>
          <p:cNvPr id="50" name="TextBox 50"/>
          <p:cNvSpPr txBox="1"/>
          <p:nvPr/>
        </p:nvSpPr>
        <p:spPr>
          <a:xfrm>
            <a:off x="1704918" y="3081147"/>
            <a:ext cx="7382690" cy="490334"/>
          </a:xfrm>
          <a:prstGeom prst="rect">
            <a:avLst/>
          </a:prstGeom>
        </p:spPr>
        <p:txBody>
          <a:bodyPr vert="horz" wrap="square" lIns="66008" tIns="33052" rIns="66008" bIns="33052"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去除杂质和有害物质</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2736" r="22736"/>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初级阶段</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早期的生化分离技术主要依赖于简单的物理和化学方法，如沉淀、萃取、蒸馏等。这些方法虽然简单易行，但分离效果较差，无法满足复杂生物体系的分离需求。</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发展阶段</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随着科学技术的不断进步，生化分离技术也得到了快速发展。层析法、电泳法、超滤法等新型分离技术不断涌现，为生化分离提供了更多的选择。</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成熟阶段</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近年来，生化分离技术已经趋于成熟，各种分离方法相互补充，形成了完整的分离技术体系。同时，生化分离技术也在不断与其他领域进行交叉融合，推动了相关领域的快速发展。</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生化分离技术的发展历程</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5340" y="2000511"/>
            <a:ext cx="7405389" cy="1138956"/>
            <a:chOff x="2395340" y="2000511"/>
            <a:chExt cx="7405389" cy="1138956"/>
          </a:xfrm>
        </p:grpSpPr>
        <p:sp>
          <p:nvSpPr>
            <p:cNvPr id="3" name="TextBox 3"/>
            <p:cNvSpPr txBox="1"/>
            <p:nvPr/>
          </p:nvSpPr>
          <p:spPr>
            <a:xfrm>
              <a:off x="2395340" y="2000511"/>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chemeClr val="accent1">
                      <a:alpha val="100000"/>
                    </a:schemeClr>
                  </a:solidFill>
                  <a:latin typeface="Microsoft Yahei"/>
                  <a:ea typeface="Microsoft Yahei"/>
                  <a:cs typeface="Microsoft Yahei"/>
                </a:rPr>
                <a:t>02</a:t>
              </a:r>
            </a:p>
          </p:txBody>
        </p:sp>
      </p:grpSp>
      <p:sp>
        <p:nvSpPr>
          <p:cNvPr id="4" name="TextBox 4"/>
          <p:cNvSpPr txBox="1"/>
          <p:nvPr/>
        </p:nvSpPr>
        <p:spPr>
          <a:xfrm>
            <a:off x="2830007" y="3041231"/>
            <a:ext cx="6536055" cy="18059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chemeClr val="dk1">
                    <a:alpha val="100000"/>
                  </a:schemeClr>
                </a:solidFill>
                <a:latin typeface="Microsoft Yahei"/>
                <a:ea typeface="Microsoft Yahei"/>
                <a:cs typeface="Microsoft Yahei"/>
              </a:rPr>
              <a:t>原料选择与预处理</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t="16667" b="16667"/>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微生物发酵液</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通过微生物代谢产生的目标产物，如抗生素、氨基酸等，产量高且易于分离纯化。</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动物组织</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提供丰富的蛋白质、酶等生物活性物质，但成分复杂，分离纯化难度较大。</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植物组织</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含有多种天然产物，如多糖、黄酮、生物碱等，具有广泛的应用价值。</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原料来源及特点</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通过研磨、搅拌等方法将原料破碎成小块，便于后续处理。</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机械破碎</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9995" r="19995"/>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溶剂提取</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8458" r="18458"/>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酶解处理</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9995" r="19995"/>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利用相似相溶原理，选择合适的溶剂将目标产物从原料中提取出来。</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利用特定的酶将原料中的大分子物质降解为小分子物质，便于后续分离纯化。</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原料预处理方法</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目标产物以游离形式存在于原料中，易于直接提取。</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游离态</a:t>
            </a:r>
          </a:p>
        </p:txBody>
      </p:sp>
      <p:pic>
        <p:nvPicPr>
          <p:cNvPr id="5" name="Picture 5"/>
          <p:cNvPicPr>
            <a:picLocks noChangeAspect="1"/>
          </p:cNvPicPr>
          <p:nvPr/>
        </p:nvPicPr>
        <p:blipFill>
          <a:blip r:embed="rId2"/>
          <a:srcRect t="16667" b="16667"/>
          <a:stretch>
            <a:fillRect/>
          </a:stretch>
        </p:blipFill>
        <p:spPr>
          <a:xfrm>
            <a:off x="6096000" y="1153983"/>
            <a:ext cx="5194482" cy="5194483"/>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目标产物与其他物质结合形成复合物或缀合物，需要通过特定的方法将其释放出来。</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结合态</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目标产物被包裹在细胞壁或细胞膜内，需要通过破碎细胞壁或细胞膜的方法将其释放出来。</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包裹态</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原料中目标产物的存在形式</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5340" y="2000511"/>
            <a:ext cx="7405389" cy="1138956"/>
            <a:chOff x="2395340" y="2000511"/>
            <a:chExt cx="7405389" cy="1138956"/>
          </a:xfrm>
        </p:grpSpPr>
        <p:sp>
          <p:nvSpPr>
            <p:cNvPr id="3" name="TextBox 3"/>
            <p:cNvSpPr txBox="1"/>
            <p:nvPr/>
          </p:nvSpPr>
          <p:spPr>
            <a:xfrm>
              <a:off x="2395340" y="2000511"/>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chemeClr val="accent1">
                      <a:alpha val="100000"/>
                    </a:schemeClr>
                  </a:solidFill>
                  <a:latin typeface="Microsoft Yahei"/>
                  <a:ea typeface="Microsoft Yahei"/>
                  <a:cs typeface="Microsoft Yahei"/>
                </a:rPr>
                <a:t>03</a:t>
              </a:r>
            </a:p>
          </p:txBody>
        </p:sp>
      </p:grpSp>
      <p:sp>
        <p:nvSpPr>
          <p:cNvPr id="4" name="TextBox 4"/>
          <p:cNvSpPr txBox="1"/>
          <p:nvPr/>
        </p:nvSpPr>
        <p:spPr>
          <a:xfrm>
            <a:off x="2830007" y="3041231"/>
            <a:ext cx="6536055" cy="18059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chemeClr val="dk1">
                    <a:alpha val="100000"/>
                  </a:schemeClr>
                </a:solidFill>
                <a:latin typeface="Microsoft Yahei"/>
                <a:ea typeface="Microsoft Yahei"/>
                <a:cs typeface="Microsoft Yahei"/>
              </a:rPr>
              <a:t>细胞破碎与固液分离</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flipV="1">
            <a:off x="5226940" y="2711199"/>
            <a:ext cx="869059" cy="556467"/>
          </a:xfrm>
          <a:prstGeom prst="line">
            <a:avLst/>
          </a:prstGeom>
          <a:ln w="1905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3" name="Connector 3"/>
          <p:cNvCxnSpPr/>
          <p:nvPr/>
        </p:nvCxnSpPr>
        <p:spPr>
          <a:xfrm flipH="1">
            <a:off x="6085799" y="2787060"/>
            <a:ext cx="787048" cy="457877"/>
          </a:xfrm>
          <a:prstGeom prst="line">
            <a:avLst/>
          </a:prstGeom>
          <a:ln w="1905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4" name="Connector 4"/>
          <p:cNvCxnSpPr/>
          <p:nvPr/>
        </p:nvCxnSpPr>
        <p:spPr>
          <a:xfrm flipH="1" flipV="1">
            <a:off x="6096000" y="3252176"/>
            <a:ext cx="0" cy="1146048"/>
          </a:xfrm>
          <a:prstGeom prst="line">
            <a:avLst/>
          </a:prstGeom>
          <a:ln w="1905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5" name="AutoShape 5"/>
          <p:cNvSpPr/>
          <p:nvPr/>
        </p:nvSpPr>
        <p:spPr>
          <a:xfrm>
            <a:off x="654974" y="1746676"/>
            <a:ext cx="4692565" cy="1777323"/>
          </a:xfrm>
          <a:prstGeom prst="snip1Rect">
            <a:avLst>
              <a:gd name="adj" fmla="val 25816"/>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897941"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利用研磨、搅拌、超声波等手段使细胞壁破碎。</a:t>
            </a:r>
          </a:p>
        </p:txBody>
      </p:sp>
      <p:sp>
        <p:nvSpPr>
          <p:cNvPr id="7" name="TextBox 7"/>
          <p:cNvSpPr txBox="1"/>
          <p:nvPr/>
        </p:nvSpPr>
        <p:spPr>
          <a:xfrm>
            <a:off x="897941" y="1951443"/>
            <a:ext cx="3851172"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机械法</a:t>
            </a:r>
          </a:p>
        </p:txBody>
      </p:sp>
      <p:sp>
        <p:nvSpPr>
          <p:cNvPr id="8" name="AutoShape 8"/>
          <p:cNvSpPr/>
          <p:nvPr/>
        </p:nvSpPr>
        <p:spPr>
          <a:xfrm>
            <a:off x="5575257" y="2695566"/>
            <a:ext cx="1041485" cy="1064453"/>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692637" y="2815534"/>
            <a:ext cx="806727" cy="82451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10800000">
            <a:off x="5065769" y="1746676"/>
            <a:ext cx="281771" cy="281771"/>
          </a:xfrm>
          <a:prstGeom prst="r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62010" y="1746676"/>
            <a:ext cx="4692565" cy="1777323"/>
          </a:xfrm>
          <a:prstGeom prst="snip1Rect">
            <a:avLst>
              <a:gd name="adj" fmla="val 2581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rot="10800000">
            <a:off x="11272804" y="1746676"/>
            <a:ext cx="281771" cy="281771"/>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304288" y="4201903"/>
            <a:ext cx="7583424" cy="1744811"/>
          </a:xfrm>
          <a:prstGeom prst="snip1Rect">
            <a:avLst>
              <a:gd name="adj" fmla="val 25374"/>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rot="10800000">
            <a:off x="9605942" y="4201903"/>
            <a:ext cx="281771" cy="281771"/>
          </a:xfrm>
          <a:prstGeom prst="rtTriangle">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7096195"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通过反复冻融、高压脉冲电场等方法使细胞膜破裂。</a:t>
            </a:r>
          </a:p>
        </p:txBody>
      </p:sp>
      <p:sp>
        <p:nvSpPr>
          <p:cNvPr id="16" name="TextBox 16"/>
          <p:cNvSpPr txBox="1"/>
          <p:nvPr/>
        </p:nvSpPr>
        <p:spPr>
          <a:xfrm>
            <a:off x="7096195" y="1966682"/>
            <a:ext cx="3948708"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物理法</a:t>
            </a:r>
          </a:p>
        </p:txBody>
      </p:sp>
      <p:sp>
        <p:nvSpPr>
          <p:cNvPr id="17" name="TextBox 17"/>
          <p:cNvSpPr txBox="1"/>
          <p:nvPr/>
        </p:nvSpPr>
        <p:spPr>
          <a:xfrm>
            <a:off x="2571608" y="4965724"/>
            <a:ext cx="68766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使用有机溶剂、表面活性剂、酶等破坏细胞膜结构。</a:t>
            </a:r>
          </a:p>
        </p:txBody>
      </p:sp>
      <p:sp>
        <p:nvSpPr>
          <p:cNvPr id="18" name="TextBox 18"/>
          <p:cNvSpPr txBox="1"/>
          <p:nvPr/>
        </p:nvSpPr>
        <p:spPr>
          <a:xfrm>
            <a:off x="2571608" y="4415940"/>
            <a:ext cx="4371364"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化学法</a:t>
            </a:r>
          </a:p>
        </p:txBody>
      </p:sp>
      <p:sp>
        <p:nvSpPr>
          <p:cNvPr id="19" name="Freeform 19"/>
          <p:cNvSpPr/>
          <p:nvPr/>
        </p:nvSpPr>
        <p:spPr>
          <a:xfrm>
            <a:off x="5885368" y="3029673"/>
            <a:ext cx="396240" cy="420624"/>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细胞破碎方法</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454963" y="1569535"/>
            <a:ext cx="4219249"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过滤法</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利用滤膜或滤纸将固体颗粒与液体分开，适用于较大颗粒的分离。</a:t>
              </a: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离心法</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通过高速旋转产生的离心力将固体颗粒与液体分离，适用于微小颗粒的分离。</a:t>
              </a: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沉降法</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根据固体颗粒在液体中的沉降速度不同实现分离，适用于颗粒较大且密度差异明显的体系。</a:t>
              </a: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固液分离技术</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150141" y="2021983"/>
            <a:ext cx="3939528" cy="393952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54963" y="203417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包括颗粒大小、形状、密度等，对分离效果有显著影响。</a:t>
            </a:r>
          </a:p>
        </p:txBody>
      </p:sp>
      <p:sp>
        <p:nvSpPr>
          <p:cNvPr id="4" name="TextBox 4"/>
          <p:cNvSpPr txBox="1"/>
          <p:nvPr/>
        </p:nvSpPr>
        <p:spPr>
          <a:xfrm>
            <a:off x="454963" y="157583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固体颗粒的性质</a:t>
            </a:r>
          </a:p>
        </p:txBody>
      </p:sp>
      <p:sp>
        <p:nvSpPr>
          <p:cNvPr id="5" name="TextBox 5"/>
          <p:cNvSpPr txBox="1"/>
          <p:nvPr/>
        </p:nvSpPr>
        <p:spPr>
          <a:xfrm>
            <a:off x="454963" y="353004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如粘度、表面张力等，会影响固体颗粒在液体中的沉降速度和过滤性能。</a:t>
            </a:r>
          </a:p>
        </p:txBody>
      </p:sp>
      <p:sp>
        <p:nvSpPr>
          <p:cNvPr id="6" name="TextBox 6"/>
          <p:cNvSpPr txBox="1"/>
          <p:nvPr/>
        </p:nvSpPr>
        <p:spPr>
          <a:xfrm>
            <a:off x="454963" y="307170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液体的性质</a:t>
            </a:r>
          </a:p>
        </p:txBody>
      </p:sp>
      <p:sp>
        <p:nvSpPr>
          <p:cNvPr id="7" name="TextBox 7"/>
          <p:cNvSpPr txBox="1"/>
          <p:nvPr/>
        </p:nvSpPr>
        <p:spPr>
          <a:xfrm>
            <a:off x="454963" y="5118981"/>
            <a:ext cx="60183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包括温度、压力、pH值等，可能对固体颗粒的聚集状态和液体的物理性质产生影响，从而影响分离效果。</a:t>
            </a:r>
          </a:p>
        </p:txBody>
      </p:sp>
      <p:sp>
        <p:nvSpPr>
          <p:cNvPr id="8" name="TextBox 8"/>
          <p:cNvSpPr txBox="1"/>
          <p:nvPr/>
        </p:nvSpPr>
        <p:spPr>
          <a:xfrm>
            <a:off x="454963" y="4660638"/>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操作条件</a:t>
            </a:r>
          </a:p>
        </p:txBody>
      </p:sp>
      <p:pic>
        <p:nvPicPr>
          <p:cNvPr id="9" name="Picture 9"/>
          <p:cNvPicPr>
            <a:picLocks noChangeAspect="1"/>
          </p:cNvPicPr>
          <p:nvPr/>
        </p:nvPicPr>
        <p:blipFill>
          <a:blip r:embed="rId2"/>
          <a:srcRect t="14875" b="14875"/>
          <a:stretch>
            <a:fillRect/>
          </a:stretch>
        </p:blipFill>
        <p:spPr>
          <a:xfrm>
            <a:off x="7676035" y="2524949"/>
            <a:ext cx="2887741" cy="2887741"/>
          </a:xfrm>
          <a:prstGeom prst="ellipse">
            <a:avLst/>
          </a:prstGeom>
        </p:spPr>
      </p:pic>
      <p:sp>
        <p:nvSpPr>
          <p:cNvPr id="10" name="AutoShape 10"/>
          <p:cNvSpPr/>
          <p:nvPr/>
        </p:nvSpPr>
        <p:spPr>
          <a:xfrm>
            <a:off x="8663168" y="1482987"/>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921648"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386775"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8906663" y="1691796"/>
            <a:ext cx="426486" cy="426486"/>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0639092" y="4837698"/>
            <a:ext cx="426194" cy="426194"/>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7137949" y="4833774"/>
            <a:ext cx="482811" cy="48281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影响固液分离效果的因素</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https://d.book118.com/366210145131010045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82</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2024-09-14T08:10:30.175</cp:lastPrinted>
  <dcterms:created xsi:type="dcterms:W3CDTF">2024-09-14T00:10:30Z</dcterms:created>
  <dcterms:modified xsi:type="dcterms:W3CDTF">2024-09-14T00:10:32Z</dcterms:modified>
</cp:coreProperties>
</file>