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58AFC0-1B48-40B6-83F0-606E4F48F7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FF1A07-5752-4B38-BB08-1542F9A267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5336B2-1C8F-4B44-82F3-28CD394EBB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E31773-5048-4D36-814C-59ACBBEA58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2C20B8A-6305-45B9-8982-B23F723236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680B3D3-3F1E-4B31-86BA-DE9BAF86FD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D0CD62A-78AE-427D-ADEC-0AF774534C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8475D9-97B8-4540-A07C-129567642D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A508B0-502A-497F-8F58-2DD7A55D10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483A4C-3CD5-48DD-91FF-1FEA5A5584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8ACFE0-9BC8-48D5-8644-4299BF10B7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58731"/>
            <a:ext cx="4608954" cy="1006429"/>
          </a:xfrm>
        </p:spPr>
        <p:txBody>
          <a:bodyPr wrap="none" anchor="t">
            <a:spAutoFit/>
          </a:bodyPr>
          <a:lstStyle>
            <a:lvl1pPr algn="l">
              <a:defRPr sz="6600" b="1" i="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08901"/>
            <a:ext cx="2377574" cy="313932"/>
          </a:xfrm>
        </p:spPr>
        <p:txBody>
          <a:bodyPr vert="horz" wrap="none" lIns="91440" tIns="45720" rIns="91440" bIns="45720" rtlCol="0">
            <a:spAutoFit/>
          </a:bodyPr>
          <a:lstStyle>
            <a:lvl1pPr>
              <a:defRPr kumimoji="1" lang="zh-CN" altLang="en-US" sz="1600" spc="3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849635"/>
            <a:ext cx="3454792" cy="757130"/>
          </a:xfrm>
        </p:spPr>
        <p:txBody>
          <a:bodyPr wrap="none" anchor="b">
            <a:spAutoFit/>
          </a:bodyPr>
          <a:lstStyle>
            <a:lvl1pPr marL="0" indent="0">
              <a:buNone/>
              <a:defRPr sz="48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0">
                <a:schemeClr val="bg1"/>
              </a:gs>
              <a:gs pos="79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30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8950-B778-354B-9DD9-533C0A0C7F06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3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5F5A-ED15-1745-BDEC-B6FFB76270A8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5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6222054005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胫骨干骨折护理PPT\n## 1.胫骨干骨折概述及病因\n### 1.1胫骨干骨折的定义与分类\n### 1.2胫骨干骨折的发病原因\n### 1.3胫骨干骨折的临床症状\n## 2.胫骨干骨折的诊断与治疗\n### 2.1胫骨干骨折的诊断方法\n### 2.2胫骨干骨折的治疗原则\n### 2.3胫骨干骨折的手术与非手术治疗\n## 3.胫骨干骨折的护理评估\n### 3.1患者基本信息的收集\n### 3.2患者心理状态的评估\n### 3.3患者生活自理能力的评估\n## 4.胫骨干骨折的护理措施\n### 4.1手术前的护理准备\n### 4.2手术后的护理要点\n### 4.3康复期的功能锻炼指导\n## 5.胫骨干骨折的并发症预防与护理\n### 5.1感染并发症的预防与护理\n### 5.2下肢深静脉血栓的预防与护理\n### 5.3骨折延迟愈合或不愈合的预防与护理\n## 6.胫骨干骨折患者的健康教育\n### 6.1疾病知识普及与教育\n### 6.2康复期的生活指导\n### 6.3预防再次骨折的措施\n&quot;,&quot;templateId&quot;:&quot;rmag5z4xstrt3qh7pqi4i7zhz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58731"/>
            <a:ext cx="1105535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6600"/>
              <a:t>胫骨干骨折护理PPT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08901"/>
            <a:ext cx="4368800" cy="311150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/>
              <a:t>TENCENT DOCS SMART CREATE</a:t>
            </a:r>
            <a:endParaRPr lang="zh-CN" sz="160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0237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tx1">
                    <a:lumMod val="50000"/>
                    <a:lumOff val="50000"/>
                  </a:schemeClr>
                </a:solidFill>
              </a:rPr>
              <a:t>CREATE TOGETHER</a:t>
            </a:r>
            <a:endParaRPr/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 </a:t>
            </a:r>
            <a:r>
              <a:rPr lang="en-US" altLang="zh-CN" spc="8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DOCS</a:t>
            </a:r>
            <a:endParaRPr kumimoji="1" lang="en-US" altLang="zh-CN" spc="8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" name="直线连接符 7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47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胫骨干骨折概述及病因</a:t>
            </a:r>
            <a:endParaRPr/>
          </a:p>
        </p:txBody>
      </p:sp>
      <p:sp>
        <p:nvSpPr>
          <p:cNvPr id="148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01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49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胫骨干骨折的定义</a:t>
                </a:r>
                <a:endParaRPr/>
              </a:p>
            </p:txBody>
          </p:sp>
          <p:sp>
            <p:nvSpPr>
              <p:cNvPr id="24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胫骨干骨折是指胫骨骨干部位的骨折，包括胫骨平台、胫骨髁、胫骨干等部位的骨折。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胫骨是人体最长、最粗的骨头，位于小腿，分为胫骨平台和胫骨骨干两部分。</a:t>
                </a:r>
                <a:endParaRPr/>
              </a:p>
            </p:txBody>
          </p:sp>
          <p:sp>
            <p:nvSpPr>
              <p:cNvPr id="25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胫骨干骨折的分类</a:t>
                </a:r>
                <a:endParaRPr/>
              </a:p>
            </p:txBody>
          </p:sp>
          <p:sp>
            <p:nvSpPr>
              <p:cNvPr id="25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根据骨折部位的不同，可分为胫骨平台骨折、胫骨髁骨折、胫骨干骨折等。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根据骨折的稳定程度，可分为稳定性骨折和不稳定性骨折。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根据骨折的形态，可分为横骨折、斜骨折、螺旋骨折、粉碎性骨折等。</a:t>
                </a:r>
                <a:endParaRPr/>
              </a:p>
            </p:txBody>
          </p:sp>
          <p:sp>
            <p:nvSpPr>
              <p:cNvPr id="25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胫骨干骨折的定义与分类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6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54468" y="2709000"/>
            <a:ext cx="11083064" cy="3197404"/>
            <a:chOff x="554468" y="2709000"/>
            <a:chExt cx="11083064" cy="3197404"/>
          </a:xfrm>
        </p:grpSpPr>
        <p:grpSp>
          <p:nvGrpSpPr>
            <p:cNvPr id="264" name=""/>
            <p:cNvGrpSpPr/>
            <p:nvPr/>
          </p:nvGrpSpPr>
          <p:grpSpPr>
            <a:xfrm>
              <a:off x="554470" y="2713804"/>
              <a:ext cx="5400000" cy="1440000"/>
              <a:chOff x="554470" y="2713804"/>
              <a:chExt cx="5400000" cy="1440000"/>
            </a:xfrm>
          </p:grpSpPr>
          <p:sp>
            <p:nvSpPr>
              <p:cNvPr id="265" name="Tencent"/>
              <p:cNvSpPr/>
              <p:nvPr/>
            </p:nvSpPr>
            <p:spPr>
              <a:xfrm>
                <a:off x="554470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直接暴力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外伤、撞击、跌倒等直接暴力作用于胫骨，导致胫骨干骨折。</a:t>
                </a:r>
                <a:endParaRPr/>
              </a:p>
            </p:txBody>
          </p:sp>
          <p:pic>
            <p:nvPicPr>
              <p:cNvPr id="268" name="图片 7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554470" y="2713805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69" name=""/>
            <p:cNvGrpSpPr/>
            <p:nvPr/>
          </p:nvGrpSpPr>
          <p:grpSpPr>
            <a:xfrm>
              <a:off x="6237532" y="2709000"/>
              <a:ext cx="5400000" cy="1444804"/>
              <a:chOff x="6237532" y="2709000"/>
              <a:chExt cx="5400000" cy="1444804"/>
            </a:xfrm>
          </p:grpSpPr>
          <p:sp>
            <p:nvSpPr>
              <p:cNvPr id="270" name="Tencent"/>
              <p:cNvSpPr/>
              <p:nvPr/>
            </p:nvSpPr>
            <p:spPr>
              <a:xfrm>
                <a:off x="6237532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间接暴力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扭转、拉伸等间接暴力作用于胫骨，导致胫骨干骨折。</a:t>
                </a:r>
                <a:endParaRPr/>
              </a:p>
            </p:txBody>
          </p:sp>
          <p:pic>
            <p:nvPicPr>
              <p:cNvPr id="273" name="图片 8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6237532" y="2709000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74" name=""/>
            <p:cNvGrpSpPr/>
            <p:nvPr/>
          </p:nvGrpSpPr>
          <p:grpSpPr>
            <a:xfrm>
              <a:off x="554468" y="4466404"/>
              <a:ext cx="5400002" cy="1440000"/>
              <a:chOff x="554468" y="4466404"/>
              <a:chExt cx="5400002" cy="1440000"/>
            </a:xfrm>
          </p:grpSpPr>
          <p:sp>
            <p:nvSpPr>
              <p:cNvPr id="275" name="Tencent"/>
              <p:cNvSpPr/>
              <p:nvPr/>
            </p:nvSpPr>
            <p:spPr>
              <a:xfrm>
                <a:off x="554470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疲劳性骨折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长时间、高强度的运动导致胫骨疲劳性骨折。</a:t>
                </a:r>
                <a:endParaRPr/>
              </a:p>
            </p:txBody>
          </p:sp>
          <p:pic>
            <p:nvPicPr>
              <p:cNvPr id="278" name="图片 9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554468" y="446640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79" name=""/>
            <p:cNvGrpSpPr/>
            <p:nvPr/>
          </p:nvGrpSpPr>
          <p:grpSpPr>
            <a:xfrm>
              <a:off x="6237530" y="4461599"/>
              <a:ext cx="5400002" cy="1444805"/>
              <a:chOff x="6237530" y="4461599"/>
              <a:chExt cx="5400002" cy="1444805"/>
            </a:xfrm>
          </p:grpSpPr>
          <p:sp>
            <p:nvSpPr>
              <p:cNvPr id="280" name="Tencent"/>
              <p:cNvSpPr/>
              <p:nvPr/>
            </p:nvSpPr>
            <p:spPr>
              <a:xfrm>
                <a:off x="6237532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病理性骨折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骨质疏松、肿瘤、感染等病理性因素导致胫骨干骨折。</a:t>
                </a:r>
                <a:endParaRPr/>
              </a:p>
            </p:txBody>
          </p:sp>
          <p:pic>
            <p:nvPicPr>
              <p:cNvPr id="283" name="图片 10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21874" r="21874"/>
              <a:stretch>
                <a:fillRect/>
              </a:stretch>
            </p:blipFill>
            <p:spPr>
              <a:xfrm>
                <a:off x="6237530" y="4461599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977136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胫骨干骨折的发病原因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胫骨干骨折的临床症状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8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063380"/>
            <a:chOff x="660399" y="2074672"/>
            <a:chExt cx="10871202" cy="4063380"/>
          </a:xfrm>
        </p:grpSpPr>
        <p:grpSp>
          <p:nvGrpSpPr>
            <p:cNvPr id="288" name=""/>
            <p:cNvGrpSpPr/>
            <p:nvPr/>
          </p:nvGrpSpPr>
          <p:grpSpPr>
            <a:xfrm>
              <a:off x="660399" y="2074672"/>
              <a:ext cx="2584800" cy="4063380"/>
              <a:chOff x="660399" y="2074672"/>
              <a:chExt cx="2584800" cy="4063380"/>
            </a:xfrm>
          </p:grpSpPr>
          <p:sp>
            <p:nvSpPr>
              <p:cNvPr id="289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疼痛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骨折部位出现剧烈疼痛，活动受限。</a:t>
                </a:r>
                <a:endParaRPr/>
              </a:p>
            </p:txBody>
          </p:sp>
          <p:pic>
            <p:nvPicPr>
              <p:cNvPr id="29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93" name=""/>
            <p:cNvGrpSpPr/>
            <p:nvPr/>
          </p:nvGrpSpPr>
          <p:grpSpPr>
            <a:xfrm>
              <a:off x="3422533" y="2074672"/>
              <a:ext cx="2584800" cy="4063380"/>
              <a:chOff x="660399" y="2074672"/>
              <a:chExt cx="2584800" cy="4063380"/>
            </a:xfrm>
          </p:grpSpPr>
          <p:sp>
            <p:nvSpPr>
              <p:cNvPr id="294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肿胀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骨折部位周围出现肿胀，皮肤紧张。</a:t>
                </a:r>
                <a:endParaRPr/>
              </a:p>
            </p:txBody>
          </p:sp>
          <p:pic>
            <p:nvPicPr>
              <p:cNvPr id="29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98" name=""/>
            <p:cNvGrpSpPr/>
            <p:nvPr/>
          </p:nvGrpSpPr>
          <p:grpSpPr>
            <a:xfrm>
              <a:off x="6184667" y="2074672"/>
              <a:ext cx="2584800" cy="4063380"/>
              <a:chOff x="660399" y="2074672"/>
              <a:chExt cx="2584800" cy="4063380"/>
            </a:xfrm>
          </p:grpSpPr>
          <p:sp>
            <p:nvSpPr>
              <p:cNvPr id="299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畸形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骨折部位出现畸形，如短缩、角度改变等。</a:t>
                </a:r>
                <a:endParaRPr/>
              </a:p>
            </p:txBody>
          </p:sp>
          <p:pic>
            <p:nvPicPr>
              <p:cNvPr id="30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303" name=""/>
            <p:cNvGrpSpPr/>
            <p:nvPr/>
          </p:nvGrpSpPr>
          <p:grpSpPr>
            <a:xfrm>
              <a:off x="8946801" y="2074672"/>
              <a:ext cx="2584800" cy="4063380"/>
              <a:chOff x="660399" y="2074672"/>
              <a:chExt cx="2584800" cy="4063380"/>
            </a:xfrm>
          </p:grpSpPr>
          <p:sp>
            <p:nvSpPr>
              <p:cNvPr id="304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功能障碍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骨折部位活动受限，不能正常行走、站立等。</a:t>
                </a:r>
                <a:endParaRPr/>
              </a:p>
            </p:txBody>
          </p:sp>
          <p:pic>
            <p:nvPicPr>
              <p:cNvPr id="30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09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胫骨干骨折的诊断与治疗</a:t>
            </a:r>
            <a:endParaRPr/>
          </a:p>
        </p:txBody>
      </p:sp>
      <p:sp>
        <p:nvSpPr>
          <p:cNvPr id="310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02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311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1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13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314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315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31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临床检查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1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观察患者的外观、肢体活动情况，进行体格检查。</a:t>
                </a:r>
                <a:endParaRPr/>
              </a:p>
            </p:txBody>
          </p:sp>
          <p:sp>
            <p:nvSpPr>
              <p:cNvPr id="318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19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32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影像学检查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2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X线、CT、MRI等影像学检查，明确骨折部位、类型和程度。</a:t>
                </a:r>
                <a:endParaRPr/>
              </a:p>
            </p:txBody>
          </p:sp>
          <p:sp>
            <p:nvSpPr>
              <p:cNvPr id="322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23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32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实验室检查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2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血常规、生化、免疫功能等实验室检查，了解患者的全身状况。</a:t>
                </a:r>
                <a:endParaRPr/>
              </a:p>
            </p:txBody>
          </p:sp>
          <p:sp>
            <p:nvSpPr>
              <p:cNvPr id="326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3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胫骨干骨折的诊断方法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2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29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330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331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保守治疗</a:t>
                </a:r>
                <a:endParaRPr/>
              </a:p>
            </p:txBody>
          </p:sp>
          <p:sp>
            <p:nvSpPr>
              <p:cNvPr id="332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对于稳定性骨折、无移位骨折，可采用保守治疗，如石膏固定、牵引等。</a:t>
                </a:r>
                <a:endParaRPr/>
              </a:p>
            </p:txBody>
          </p:sp>
        </p:grpSp>
        <p:grpSp>
          <p:nvGrpSpPr>
            <p:cNvPr id="333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334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手术治疗</a:t>
                </a:r>
                <a:endParaRPr/>
              </a:p>
            </p:txBody>
          </p:sp>
          <p:sp>
            <p:nvSpPr>
              <p:cNvPr id="335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对于不稳定性骨折、移位骨折，可采用手术治疗，如内固定、外固定等。</a:t>
                </a:r>
                <a:endParaRPr/>
              </a:p>
            </p:txBody>
          </p:sp>
        </p:grpSp>
        <p:grpSp>
          <p:nvGrpSpPr>
            <p:cNvPr id="336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33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康复治疗</a:t>
                </a:r>
                <a:endParaRPr/>
              </a:p>
            </p:txBody>
          </p:sp>
          <p:sp>
            <p:nvSpPr>
              <p:cNvPr id="33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骨折愈合后，进行康复治疗，恢复关节功能、肌肉力量。</a:t>
                </a:r>
                <a:endParaRPr/>
              </a:p>
            </p:txBody>
          </p:sp>
        </p:grpSp>
      </p:grpSp>
      <p:pic>
        <p:nvPicPr>
          <p:cNvPr id="339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3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胫骨干骨折的治疗原则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341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42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43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4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胫骨干骨折的手术与非手术治疗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4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4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4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手术治疗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内固定术：在骨折部位植入钢板、钢钉等内固定物，稳定骨折。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外固定术：在骨折部位外用支架、石膏等外固定物，稳定骨折。</a:t>
                </a:r>
                <a:endParaRPr/>
              </a:p>
            </p:txBody>
          </p:sp>
          <p:pic>
            <p:nvPicPr>
              <p:cNvPr id="35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5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5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非手术治疗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石膏固定：对于稳定性骨折，可采用石膏固定，限制骨折部位活动。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牵引：对于移位骨折，可采用牵引治疗，复位骨折部位。</a:t>
                </a:r>
                <a:endParaRPr/>
              </a:p>
            </p:txBody>
          </p:sp>
          <p:pic>
            <p:nvPicPr>
              <p:cNvPr id="35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胫骨干骨折的护理评估</a:t>
            </a:r>
            <a:endParaRPr/>
          </a:p>
        </p:txBody>
      </p:sp>
      <p:sp>
        <p:nvSpPr>
          <p:cNvPr id="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03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患者基本信息的收集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14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15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姓名、性别、年龄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职业、家庭背景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pic>
            <p:nvPicPr>
              <p:cNvPr id="2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2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3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发病时间、病因、病史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pic>
            <p:nvPicPr>
              <p:cNvPr id="2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8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9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30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焦虑、抑郁</a:t>
                </a:r>
                <a:endParaRPr/>
              </a:p>
            </p:txBody>
          </p:sp>
          <p:sp>
            <p:nvSpPr>
              <p:cNvPr id="32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骨折疼痛、恢复期漫长等因素导致患者出现焦虑、抑郁情绪。</a:t>
                </a:r>
                <a:endParaRPr/>
              </a:p>
            </p:txBody>
          </p:sp>
        </p:grpSp>
        <p:grpSp>
          <p:nvGrpSpPr>
            <p:cNvPr id="33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34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自尊心</a:t>
                </a:r>
                <a:endParaRPr/>
              </a:p>
            </p:txBody>
          </p:sp>
          <p:sp>
            <p:nvSpPr>
              <p:cNvPr id="36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骨折影响患者的生活、工作，导致自尊心下降。</a:t>
                </a:r>
                <a:endParaRPr/>
              </a:p>
            </p:txBody>
          </p:sp>
        </p:grpSp>
        <p:grpSp>
          <p:nvGrpSpPr>
            <p:cNvPr id="37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38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应对能力</a:t>
                </a:r>
                <a:endParaRPr/>
              </a:p>
            </p:txBody>
          </p:sp>
          <p:sp>
            <p:nvSpPr>
              <p:cNvPr id="40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患者对骨折的认识、应对压力的能力不同，影响康复效果。</a:t>
                </a:r>
                <a:endParaRPr/>
              </a:p>
            </p:txBody>
          </p:sp>
        </p:grpSp>
      </p:grpSp>
      <p:sp>
        <p:nvSpPr>
          <p:cNvPr id="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患者心理状态的评估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3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44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45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46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评估患者的进食、洗漱、穿衣等活动能力。</a:t>
                </a:r>
                <a:endParaRPr/>
              </a:p>
            </p:txBody>
          </p:sp>
          <p:sp>
            <p:nvSpPr>
              <p:cNvPr id="4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日常生活活动能力</a:t>
                </a:r>
                <a:endParaRPr/>
              </a:p>
            </p:txBody>
          </p:sp>
        </p:grpSp>
        <p:grpSp>
          <p:nvGrpSpPr>
            <p:cNvPr id="49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50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评估患者对疼痛的控制能力，如使用止痛药物、采取舒适体位等。</a:t>
                </a:r>
                <a:endParaRPr/>
              </a:p>
            </p:txBody>
          </p:sp>
          <p:sp>
            <p:nvSpPr>
              <p:cNvPr id="51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疼痛管理</a:t>
                </a:r>
                <a:endParaRPr/>
              </a:p>
            </p:txBody>
          </p:sp>
          <p:sp>
            <p:nvSpPr>
              <p:cNvPr id="52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53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54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评估患者参与康复锻炼的积极性、配合程度。</a:t>
                </a:r>
                <a:endParaRPr/>
              </a:p>
            </p:txBody>
          </p:sp>
          <p:sp>
            <p:nvSpPr>
              <p:cNvPr id="55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康复锻炼</a:t>
                </a:r>
                <a:endParaRPr/>
              </a:p>
            </p:txBody>
          </p:sp>
          <p:sp>
            <p:nvSpPr>
              <p:cNvPr id="56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5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患者生活自理能力的评估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https://d.book118.com/366222054005010050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geometry_blue">
      <a:dk1>
        <a:srgbClr val="000000"/>
      </a:dk1>
      <a:lt1>
        <a:srgbClr val="FFFFFF"/>
      </a:lt1>
      <a:dk2>
        <a:srgbClr val="262C32"/>
      </a:dk2>
      <a:lt2>
        <a:srgbClr val="EAF3FF"/>
      </a:lt2>
      <a:accent1>
        <a:srgbClr val="1D6EFC"/>
      </a:accent1>
      <a:accent2>
        <a:srgbClr val="7FADFE"/>
      </a:accent2>
      <a:accent3>
        <a:srgbClr val="4186FF"/>
      </a:accent3>
      <a:accent4>
        <a:srgbClr val="1555DB"/>
      </a:accent4>
      <a:accent5>
        <a:srgbClr val="3BBEFE"/>
      </a:accent5>
      <a:accent6>
        <a:srgbClr val="536DF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胫骨干骨折护理PPT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2024-09-15T02:33:57.697</cp:lastPrinted>
  <dcterms:created xsi:type="dcterms:W3CDTF">2024-09-14T18:33:57Z</dcterms:created>
  <dcterms:modified xsi:type="dcterms:W3CDTF">2024-09-14T18:33:59Z</dcterms:modified>
</cp:coreProperties>
</file>