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3D4BA9-5A7E-4996-82AA-76DB6915C0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A58378-8E87-4C4A-BC72-CD9DF04445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F86E07-F8B6-4D64-B671-E0CD28C2D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5DA768-A91F-4232-82C5-F041B78BA7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8CE77C-E4E2-4A0B-939C-2945717DFC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457FD7-1376-48C9-AE78-2124E4E57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787A81-22E0-4D0B-8B66-D916CFF495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22F060-E656-4816-8386-E4EAE1B1DC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B6FF27-D0F8-4874-9D3F-D066388E0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02BA78-BF6E-414A-B05F-93B8D7A843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C95522-C221-4B0E-91FA-67AB6F12E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623010221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350895" y="3807625"/>
            <a:ext cx="1971010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游戏设计思维模式分析案例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游戏设计思维模式概述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案例一：角色扮演游戏设计思维模式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案例二：竞技游戏设计思维模式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案例三：解谜游戏设计思维模式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案例四：模拟经营游戏设计思维模式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案例五：休闲游戏设计思维模式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游戏设计思维模式概述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15756" y="1789944"/>
            <a:ext cx="178886" cy="1425253"/>
          </a:xfrm>
          <a:custGeom>
            <a:rect l="l" t="t" r="r" b="b"/>
            <a:pathLst>
              <a:path w="669" h="5308">
                <a:moveTo>
                  <a:pt x="669" y="182"/>
                </a:moveTo>
                <a:cubicBezTo>
                  <a:pt x="415" y="431"/>
                  <a:pt x="256" y="778"/>
                  <a:pt x="256" y="1160"/>
                </a:cubicBezTo>
                <a:lnTo>
                  <a:pt x="256" y="5308"/>
                </a:lnTo>
                <a:lnTo>
                  <a:pt x="0" y="5308"/>
                </a:lnTo>
                <a:lnTo>
                  <a:pt x="0" y="1148"/>
                </a:lnTo>
                <a:cubicBezTo>
                  <a:pt x="0" y="699"/>
                  <a:pt x="187" y="292"/>
                  <a:pt x="486" y="0"/>
                </a:cubicBezTo>
                <a:lnTo>
                  <a:pt x="669" y="18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46029" y="1566343"/>
            <a:ext cx="1913301" cy="272217"/>
          </a:xfrm>
          <a:custGeom>
            <a:rect l="l" t="t" r="r" b="b"/>
            <a:pathLst>
              <a:path w="7145" h="1015">
                <a:moveTo>
                  <a:pt x="6397" y="375"/>
                </a:moveTo>
                <a:lnTo>
                  <a:pt x="6279" y="0"/>
                </a:lnTo>
                <a:lnTo>
                  <a:pt x="7145" y="499"/>
                </a:lnTo>
                <a:lnTo>
                  <a:pt x="6279" y="997"/>
                </a:lnTo>
                <a:lnTo>
                  <a:pt x="6397" y="623"/>
                </a:lnTo>
                <a:lnTo>
                  <a:pt x="1140" y="623"/>
                </a:lnTo>
                <a:cubicBezTo>
                  <a:pt x="769" y="623"/>
                  <a:pt x="430" y="773"/>
                  <a:pt x="183" y="1015"/>
                </a:cubicBezTo>
                <a:lnTo>
                  <a:pt x="0" y="833"/>
                </a:lnTo>
                <a:cubicBezTo>
                  <a:pt x="290" y="550"/>
                  <a:pt x="686" y="375"/>
                  <a:pt x="1120" y="375"/>
                </a:cubicBezTo>
                <a:lnTo>
                  <a:pt x="6397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215756" y="4372893"/>
            <a:ext cx="178886" cy="1425253"/>
          </a:xfrm>
          <a:custGeom>
            <a:rect l="l" t="t" r="r" b="b"/>
            <a:pathLst>
              <a:path w="669" h="5309">
                <a:moveTo>
                  <a:pt x="256" y="0"/>
                </a:moveTo>
                <a:lnTo>
                  <a:pt x="256" y="4149"/>
                </a:lnTo>
                <a:cubicBezTo>
                  <a:pt x="256" y="4531"/>
                  <a:pt x="415" y="4878"/>
                  <a:pt x="669" y="5127"/>
                </a:cubicBezTo>
                <a:lnTo>
                  <a:pt x="486" y="5309"/>
                </a:lnTo>
                <a:cubicBezTo>
                  <a:pt x="187" y="5017"/>
                  <a:pt x="0" y="4610"/>
                  <a:pt x="0" y="4161"/>
                </a:cubicBezTo>
                <a:lnTo>
                  <a:pt x="0" y="0"/>
                </a:lnTo>
                <a:lnTo>
                  <a:pt x="256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346029" y="5747599"/>
            <a:ext cx="1913301" cy="274161"/>
          </a:xfrm>
          <a:custGeom>
            <a:rect l="l" t="t" r="r" b="b"/>
            <a:pathLst>
              <a:path w="7145" h="1015">
                <a:moveTo>
                  <a:pt x="6397" y="392"/>
                </a:moveTo>
                <a:lnTo>
                  <a:pt x="6279" y="18"/>
                </a:lnTo>
                <a:lnTo>
                  <a:pt x="7145" y="516"/>
                </a:lnTo>
                <a:lnTo>
                  <a:pt x="6279" y="1015"/>
                </a:lnTo>
                <a:lnTo>
                  <a:pt x="6397" y="640"/>
                </a:lnTo>
                <a:lnTo>
                  <a:pt x="1120" y="640"/>
                </a:lnTo>
                <a:cubicBezTo>
                  <a:pt x="686" y="640"/>
                  <a:pt x="290" y="465"/>
                  <a:pt x="0" y="182"/>
                </a:cubicBezTo>
                <a:lnTo>
                  <a:pt x="183" y="0"/>
                </a:lnTo>
                <a:cubicBezTo>
                  <a:pt x="430" y="242"/>
                  <a:pt x="769" y="392"/>
                  <a:pt x="1140" y="392"/>
                </a:cubicBezTo>
                <a:lnTo>
                  <a:pt x="6397" y="39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978060" y="3564785"/>
            <a:ext cx="482346" cy="478631"/>
          </a:xfrm>
          <a:custGeom>
            <a:rect l="l" t="t" r="r" b="b"/>
            <a:pathLst>
              <a:path w="55" h="55">
                <a:moveTo>
                  <a:pt x="47" y="27"/>
                </a:moveTo>
                <a:cubicBezTo>
                  <a:pt x="47" y="38"/>
                  <a:pt x="38" y="46"/>
                  <a:pt x="28" y="46"/>
                </a:cubicBezTo>
                <a:cubicBezTo>
                  <a:pt x="18" y="46"/>
                  <a:pt x="9" y="38"/>
                  <a:pt x="9" y="27"/>
                </a:cubicBezTo>
                <a:cubicBezTo>
                  <a:pt x="9" y="17"/>
                  <a:pt x="18" y="9"/>
                  <a:pt x="28" y="9"/>
                </a:cubicBezTo>
                <a:cubicBezTo>
                  <a:pt x="31" y="9"/>
                  <a:pt x="35" y="10"/>
                  <a:pt x="38" y="11"/>
                </a:cubicBezTo>
                <a:cubicBezTo>
                  <a:pt x="44" y="5"/>
                  <a:pt x="44" y="5"/>
                  <a:pt x="44" y="5"/>
                </a:cubicBezTo>
                <a:cubicBezTo>
                  <a:pt x="39" y="2"/>
                  <a:pt x="34" y="0"/>
                  <a:pt x="28" y="0"/>
                </a:cubicBezTo>
                <a:cubicBezTo>
                  <a:pt x="13" y="0"/>
                  <a:pt x="0" y="12"/>
                  <a:pt x="0" y="27"/>
                </a:cubicBezTo>
                <a:cubicBezTo>
                  <a:pt x="0" y="43"/>
                  <a:pt x="13" y="55"/>
                  <a:pt x="28" y="55"/>
                </a:cubicBezTo>
                <a:cubicBezTo>
                  <a:pt x="43" y="55"/>
                  <a:pt x="55" y="43"/>
                  <a:pt x="55" y="27"/>
                </a:cubicBezTo>
                <a:cubicBezTo>
                  <a:pt x="55" y="21"/>
                  <a:pt x="53" y="16"/>
                  <a:pt x="50" y="11"/>
                </a:cubicBezTo>
                <a:cubicBezTo>
                  <a:pt x="44" y="18"/>
                  <a:pt x="44" y="18"/>
                  <a:pt x="44" y="18"/>
                </a:cubicBezTo>
                <a:cubicBezTo>
                  <a:pt x="46" y="21"/>
                  <a:pt x="47" y="24"/>
                  <a:pt x="47" y="2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147414" y="3730520"/>
            <a:ext cx="154591" cy="147257"/>
          </a:xfrm>
          <a:custGeom>
            <a:rect l="l" t="t" r="r" b="b"/>
            <a:pathLst>
              <a:path w="18" h="17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3"/>
                  <a:pt x="4" y="17"/>
                  <a:pt x="9" y="17"/>
                </a:cubicBezTo>
                <a:cubicBezTo>
                  <a:pt x="14" y="17"/>
                  <a:pt x="18" y="13"/>
                  <a:pt x="18" y="8"/>
                </a:cubicBezTo>
                <a:cubicBezTo>
                  <a:pt x="18" y="7"/>
                  <a:pt x="17" y="6"/>
                  <a:pt x="17" y="5"/>
                </a:cubicBezTo>
                <a:cubicBezTo>
                  <a:pt x="9" y="9"/>
                  <a:pt x="9" y="9"/>
                  <a:pt x="9" y="9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797656" y="3380762"/>
            <a:ext cx="854202" cy="846773"/>
          </a:xfrm>
          <a:custGeom>
            <a:rect l="l" t="t" r="r" b="b"/>
            <a:pathLst>
              <a:path w="98" h="97">
                <a:moveTo>
                  <a:pt x="82" y="22"/>
                </a:moveTo>
                <a:cubicBezTo>
                  <a:pt x="80" y="23"/>
                  <a:pt x="80" y="23"/>
                  <a:pt x="80" y="23"/>
                </a:cubicBezTo>
                <a:cubicBezTo>
                  <a:pt x="86" y="30"/>
                  <a:pt x="89" y="39"/>
                  <a:pt x="89" y="48"/>
                </a:cubicBezTo>
                <a:cubicBezTo>
                  <a:pt x="89" y="71"/>
                  <a:pt x="71" y="88"/>
                  <a:pt x="49" y="88"/>
                </a:cubicBezTo>
                <a:cubicBezTo>
                  <a:pt x="27" y="88"/>
                  <a:pt x="9" y="71"/>
                  <a:pt x="9" y="48"/>
                </a:cubicBezTo>
                <a:cubicBezTo>
                  <a:pt x="9" y="26"/>
                  <a:pt x="27" y="8"/>
                  <a:pt x="49" y="8"/>
                </a:cubicBezTo>
                <a:cubicBezTo>
                  <a:pt x="58" y="8"/>
                  <a:pt x="67" y="12"/>
                  <a:pt x="74" y="17"/>
                </a:cubicBezTo>
                <a:cubicBezTo>
                  <a:pt x="76" y="15"/>
                  <a:pt x="76" y="15"/>
                  <a:pt x="76" y="15"/>
                </a:cubicBezTo>
                <a:cubicBezTo>
                  <a:pt x="76" y="8"/>
                  <a:pt x="76" y="8"/>
                  <a:pt x="76" y="8"/>
                </a:cubicBezTo>
                <a:cubicBezTo>
                  <a:pt x="68" y="3"/>
                  <a:pt x="59" y="0"/>
                  <a:pt x="49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75"/>
                  <a:pt x="22" y="97"/>
                  <a:pt x="49" y="97"/>
                </a:cubicBezTo>
                <a:cubicBezTo>
                  <a:pt x="76" y="97"/>
                  <a:pt x="98" y="75"/>
                  <a:pt x="98" y="48"/>
                </a:cubicBezTo>
                <a:cubicBezTo>
                  <a:pt x="98" y="38"/>
                  <a:pt x="95" y="29"/>
                  <a:pt x="89" y="21"/>
                </a:cubicBezTo>
                <a:lnTo>
                  <a:pt x="82" y="2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2224757" y="3303419"/>
            <a:ext cx="504349" cy="497015"/>
          </a:xfrm>
          <a:custGeom>
            <a:rect l="l" t="t" r="r" b="b"/>
            <a:pathLst>
              <a:path w="137" h="135">
                <a:moveTo>
                  <a:pt x="104" y="30"/>
                </a:moveTo>
                <a:lnTo>
                  <a:pt x="106" y="0"/>
                </a:lnTo>
                <a:lnTo>
                  <a:pt x="87" y="16"/>
                </a:lnTo>
                <a:lnTo>
                  <a:pt x="71" y="35"/>
                </a:lnTo>
                <a:lnTo>
                  <a:pt x="69" y="59"/>
                </a:lnTo>
                <a:lnTo>
                  <a:pt x="40" y="90"/>
                </a:lnTo>
                <a:lnTo>
                  <a:pt x="14" y="116"/>
                </a:lnTo>
                <a:lnTo>
                  <a:pt x="0" y="135"/>
                </a:lnTo>
                <a:lnTo>
                  <a:pt x="19" y="123"/>
                </a:lnTo>
                <a:lnTo>
                  <a:pt x="45" y="97"/>
                </a:lnTo>
                <a:lnTo>
                  <a:pt x="76" y="66"/>
                </a:lnTo>
                <a:lnTo>
                  <a:pt x="102" y="66"/>
                </a:lnTo>
                <a:lnTo>
                  <a:pt x="118" y="47"/>
                </a:lnTo>
                <a:lnTo>
                  <a:pt x="137" y="30"/>
                </a:lnTo>
                <a:lnTo>
                  <a:pt x="104" y="3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定义与特点</a:t>
            </a:r>
          </a:p>
        </p:txBody>
      </p:sp>
      <p:sp>
        <p:nvSpPr>
          <p:cNvPr id="34" name="AutoShape 34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游戏设计思维模式是指在进行游戏设计时所采用的一种思维方式，它涉及到对游戏玩法、规则、关卡、角色等方面的思考和规划。</a:t>
            </a:r>
          </a:p>
        </p:txBody>
      </p:sp>
      <p:sp>
        <p:nvSpPr>
          <p:cNvPr id="38" name="AutoShape 38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游戏设计思维模式需要具备创新性，能够打破传统思维，提出新颖的设计思路。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游戏设计需要考虑整体性，各个部分之间要相互协调，形成一个完整的游戏系统。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用户体验至上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游戏设计思维模式需要注重用户体验，以满足玩家需求为首要目标。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以关卡为核心，注重游戏难度和挑战性的设计。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关卡设计思维模式</a:t>
            </a:r>
          </a:p>
        </p:txBody>
      </p:sp>
      <p:sp>
        <p:nvSpPr>
          <p:cNvPr id="6" name="Freeform 6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以角色为核心，注重角色的属性、技能、故事等方面的设计。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角色设计思维模式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以游戏世界观为核心，注重游戏背景、场景、剧情等方面的设计。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世界观设计思维模式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以游戏商业模式为核心，注重游戏盈利方式、付费机制等方面的设计。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商业模式设计思维模式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常见游戏设计思维模式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476" r="12476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510" r="2251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提高游戏品质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降低开发成本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增强竞争力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引导玩家行为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游戏设计思维模式的重要性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采用合适的游戏设计思维模式可以提高游戏的品质和用户体验，使游戏更具吸引力。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独特的游戏设计思维模式可以使游戏在市场上更具竞争力，吸引更多玩家。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合理的游戏设计思维模式可以减少开发过程中的错误和返工，降低开发成本。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通过合理的游戏设计思维模式，可以引导玩家的行为和习惯，增强游戏的可玩性和耐玩性。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案例一：角色扮演游戏设计思维模式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角色扮演游戏通常会设定丰富的角色供玩家选择，每个角色都有独特的背景、性格、技能和成长线。例如，《巫师3：狂猎》中的杰洛特、《上古卷轴5：天际》中的主角等。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角色设定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游戏的背景故事是角色扮演游戏的重要组成部分，它为玩家提供了一个沉浸式的游戏世界，使玩家能够更好地理解角色的动机和行为。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背景故事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角色设定与背景故事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43" b="274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在角色扮演游戏中，玩家可以通过完成任务、战斗、学习等方式提升角色的等级和能力，从而解锁新的技能、装备和剧情。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角色的技能发展是游戏的核心玩法之一，玩家可以根据自己的游戏风格和喜好选择不同的技能树进行加点，从而打造出独特的角色。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角色成长与技能发展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技能发展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角色成长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剧情推进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剧情是角色扮演游戏的灵魂，通过剧情的推进，玩家能够深入了解游戏的世界观和角色的成长历程。优秀的剧情设计能够让玩家沉浸其中，体验到游戏的魅力。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任务设计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任务是推动剧情发展的重要手段，通过完成各种任务，玩家不仅能够获得经验值和奖励，还能够深入了解游戏的背景故事和角色关系。任务设计的好坏直接影响到游戏的可玩性和玩家的游戏体验。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剧情推进与任务设计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案例二：竞技游戏设计思维模式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游戏规则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竞技游戏通常具有明确的游戏规则，这些规则规定了玩家在游戏中的行为和目标。例如，在《英雄联盟》中，游戏规则包括击杀敌方英雄、摧毁敌方防御塔和控制地图上的战略点。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竞技元素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竞技游戏通常包含多种竞技元素，如反应速度、手眼协调、团队合作和策略制定等。这些元素为玩家提供了挑战和竞争的空间，促使玩家不断提升自己的技能和策略。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游戏规则与竞技元素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在竞技游戏中，游戏平衡至关重要。游戏开发者需要确保游戏中的所有角色、物品和地图特性都是相对平衡的，以避免某些玩家或团队拥有过多的优势。例如，在《Dota 2》中，每个英雄都有其独特的技能和属性，开发者会不断调整这些属性以确保游戏的平衡性。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游戏平衡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竞技游戏中的策略制定是游戏的核心部分之一。玩家需要根据游戏规则和敌方行为制定有效的战略，以获得胜利。例如，在《星际争霸 II》中，玩家可能需要采用不同的战术和策略来应对不同的敌人和地图布局。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竞技策略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游戏平衡与竞技策略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https://d.book118.com/366230102210010050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2024-09-16T05:08:48.533</cp:lastPrinted>
  <dcterms:created xsi:type="dcterms:W3CDTF">2024-09-15T21:08:48Z</dcterms:created>
  <dcterms:modified xsi:type="dcterms:W3CDTF">2024-09-15T21:08:50Z</dcterms:modified>
</cp:coreProperties>
</file>