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2D91A-CD12-4698-86DE-480C17FB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A39AF-DF44-4D57-A94F-558CD63DF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1D52-A7BE-40F8-97D8-F10A4AA9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F18E2-9E7B-4721-8BA1-EAF16B708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96408-AE99-4F0A-B305-2BA270B9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DCE24-F9A7-47E9-B74C-F30EC53D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3B0A6-B57E-4E14-BF39-8AFE0ED72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6A5CF-C3DE-45E9-B11A-9D8FE79F6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C5E32-DDA9-4C5C-9C9F-6F082229C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8629B-189C-42DC-88B8-30B3A4A9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A0B02-B151-4BBD-A9D9-A7CC289B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31133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宁波建工盈利能力分析报告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宁波建工概况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资产质量和周转分析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7" r="2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本报告旨在全面分析宁波建工的盈利能力，评估其经营状况和未来发展潜力。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随着中国建筑行业的快速发展，宁波建工作为一家具有代表性的建筑企业，其盈利能力分析对于投资者、债权人和公司管理层都具有重要意义。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本报告将涵盖宁波建工的历史财务数据、盈利模式、行业地位以及未来盈利能力预测等方面的分析。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由于报告篇幅和时间的限制，本报告可能无法涵盖宁波建工的所有方面，仅提供重点和核心信息的分析。此外，报告中的预测和估计基于当前市场环境和公司战略，实际结果可能会有所不同。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宁波建工概况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42" r="20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宁波建工股份有限公司成立于1997年。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总部地点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员工人数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公司注册资本为10.5亿元人民币。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公司总部位于浙江省宁波市。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公司拥有员工数千人，其中各类专业技术人员占80%以上。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宁波建工的业务涵盖了建筑工程、市政工程、公路工程、环保工程等多个领域。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33" r="142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92" b="1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公司主要提供建筑工程施工、市政工程施工、公路工程施工、环保工程施工等服务。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公司在建筑工程领域拥有丰富的经验和良好的口碑，能够为客户提供高品质的建筑产品和服务。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业务范围和产品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收入结构分析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宁波建工的收入主要来源于建筑施工、房地产销售和市政工程建设等业务。近年来，随着公司业务拓展，建筑智能化、环保工程等新兴业务逐渐成为新的增长点。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利润结构分析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公司的利润主要来源于主营业务收入，但投资收益和政府补贴也对利润产生一定贡献。公司应关注非主营业务利润的稳定性，以降低盈利波动风险。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收入和利润结构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近年来，宁波建工的毛利率呈现波动下降趋势，这可能与行业竞争加剧、成本上升等因素有关。公司应加强成本控制，提高毛利率水平。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毛利率分析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与毛利率类似，公司的净利率也呈现波动下降趋势。除了成本因素外，期间费用的控制也是提高净利率的关键。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净利率分析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毛利率和净利率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ROE（净资产收益率）分析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ROE是衡量企业盈利能力的重要指标。近年来，宁波建工的ROE水平相对稳定，但仍有提升空间。提高ROE的关键在于扩大收入规模、优化资产结构以及提高利润率。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ROA（总资产收益率）分析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与ROE相比，ROA更注重企业整体资产的运营效率。宁波建工的ROA水平在过去几年有所波动，表明公司在资产管理和运营方面存在一定挑战。公司应关注资产周转率，提高运营效率。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ROE和ROA分析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直接成本和间接成本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直接用于产品或服务的成本，如原材料、人工等。在建筑行业中，直接成本通常包括施工材料、劳务费用等。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与产品或服务间接相关的成本，如管理费用、销售费用等。在建筑企业中，间接成本可能包括办公费用、差旅费等。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https://d.book118.com/366231133105010051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2024-09-17T04:33:56.295</cp:lastPrinted>
  <dcterms:created xsi:type="dcterms:W3CDTF">2024-09-16T20:33:56Z</dcterms:created>
  <dcterms:modified xsi:type="dcterms:W3CDTF">2024-09-16T20:33:58Z</dcterms:modified>
</cp:coreProperties>
</file>