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LDURJ+MS-UIGothic"/>
      <p:regular r:id="rId19"/>
    </p:embeddedFont>
    <p:embeddedFont>
      <p:font typeface="KFJPRN+EWCEOG+ArialMT"/>
      <p:regular r:id="rId20"/>
    </p:embeddedFont>
    <p:embeddedFont>
      <p:font typeface="DAUDKF+IQSOPB+MicrosoftYaHei"/>
      <p:regular r:id="rId21"/>
    </p:embeddedFont>
    <p:embeddedFont>
      <p:font typeface="EJICCI+BVJDMO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54FD9-61A7-4215-B846-4A47895C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27582-C6B0-4A09-A398-F43FD9E5A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A68F7-4330-450D-B4D1-B12C98433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1511F-7440-4CC9-96F6-86585AB2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93E7C-6509-4F9D-810F-48373E6D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6BE44-FF68-4A2B-9E73-40B4B265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A6F71-A41E-48C5-8D78-C20BA3661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F4E57-1BBE-4851-8F12-2546AB3F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5DE50-4889-4E7B-90C4-3CDB09F9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482AB-9EE6-4541-A7BC-E9F39584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659DF-619F-4B97-A0A0-FDC0CDA2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31215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5400">
                <a:solidFill>
                  <a:srgbClr val="000000"/>
                </a:solidFill>
                <a:latin typeface="JLDURJ+MS-UIGothic"/>
                <a:cs typeface="JLDURJ+MS-UIGothic"/>
              </a:rPr>
              <a:t>目一基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54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5400">
                <a:solidFill>
                  <a:srgbClr val="000000"/>
                </a:solidFill>
                <a:latin typeface="JLDURJ+MS-UIGothic"/>
                <a:cs typeface="JLDURJ+MS-UIGothic"/>
              </a:rPr>
              <a:t>基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  <a:p>
            <a:pPr marL="17145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LDURJ+MS-UIGothic"/>
                <a:cs typeface="JLDURJ+MS-UIGothic"/>
              </a:rPr>
              <a:t>知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识课</a:t>
            </a:r>
            <a:r>
              <a:rPr sz="5400">
                <a:solidFill>
                  <a:srgbClr val="000000"/>
                </a:solidFill>
                <a:latin typeface="JLDURJ+MS-UIGothic"/>
                <a:cs typeface="JLDUR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JLDURJ+MS-UIGothic"/>
                <a:cs typeface="JLDURJ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47817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FJPRN+EWCEOG+ArialMT"/>
                <a:cs typeface="KFJPRN+EWCEO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计职业</a:t>
            </a:r>
            <a:r>
              <a:rPr sz="2400">
                <a:solidFill>
                  <a:srgbClr val="000000"/>
                </a:solidFill>
                <a:latin typeface="JLDURJ+MS-UIGothic"/>
                <a:cs typeface="JLDURJ+MS-UIGothic"/>
              </a:rPr>
              <a:t>道德与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0000"/>
                </a:solidFill>
                <a:latin typeface="JLDURJ+MS-UIGothic"/>
                <a:cs typeface="JLDURJ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基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定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货币为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位，运用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专门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的方法，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对经济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、全面、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合的核算和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督的一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种管理活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LDURJ+MS-UIGothic"/>
                <a:cs typeface="JLDURJ+MS-UIGothic"/>
              </a:rPr>
              <a:t>会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计职</a:t>
            </a:r>
            <a:r>
              <a:rPr sz="1550">
                <a:solidFill>
                  <a:srgbClr val="FFFFFF"/>
                </a:solidFill>
                <a:latin typeface="JLDURJ+MS-UIGothic"/>
                <a:cs typeface="JLDURJ+MS-UIGothic"/>
              </a:rPr>
              <a:t>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的基本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能包括核算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能和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能，通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等程序提供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主体的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状况、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成果和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JLDURJ+MS-UIGothic"/>
                <a:cs typeface="JLDURJ+MS-UIGothic"/>
              </a:rPr>
              <a:t>金流量等信息。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要素与科目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要素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要素是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象的基本分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负债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、所有者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益、收入、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用和利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3490F4"/>
                </a:solidFill>
                <a:latin typeface="JLDURJ+MS-UIGothic"/>
                <a:cs typeface="JLDURJ+MS-UIGothic"/>
              </a:rPr>
              <a:t>科目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科目是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要素的具体分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，是会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计报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表中使用的分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称，如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行存款、固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假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与原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3490F4"/>
                </a:solidFill>
                <a:latin typeface="JLDURJ+MS-UIGothic"/>
                <a:cs typeface="JLDURJ+MS-UIGothic"/>
              </a:rPr>
              <a:t>假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核算的基本前提，包括会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主体假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续经营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期假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货币计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量假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3490F4"/>
                </a:solidFill>
                <a:latin typeface="JLDURJ+MS-UIGothic"/>
                <a:cs typeface="JLDURJ+MS-UIGothic"/>
              </a:rPr>
              <a:t>原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核算的基本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范，包括客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性原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实质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重于形式原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、相关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性原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、可比性原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性原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、明晰性原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权责发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生制原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计记账</a:t>
            </a: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复式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记账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复式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原理是会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计记账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过记录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每一笔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经济业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的双重分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，确保了会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信息的完整性和准确性。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JLDURJ+MS-UIGothic"/>
                <a:cs typeface="JLDUR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复式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原理要求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每一笔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经济业务进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行双重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，即在两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个或两个以上的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账户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相同金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的增加或减少，从而形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成一个完整的会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方法能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全面反映企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，便于核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检查账</a:t>
            </a:r>
            <a:r>
              <a:rPr sz="1350">
                <a:solidFill>
                  <a:srgbClr val="000000"/>
                </a:solidFill>
                <a:latin typeface="JLDURJ+MS-UIGothic"/>
                <a:cs typeface="JLDURJ+MS-UIGothic"/>
              </a:rPr>
              <a:t>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录编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0757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录编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制是会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计记账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的核心，它通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经济业务转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计语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为财务报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制提供了基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数据。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JLDURJ+MS-UIGothic"/>
                <a:cs typeface="JLDUR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录编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制要求根据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经济业务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的内容和性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适当的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账户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和金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额进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。在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制会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录时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，需要遵循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和相关法律法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，确保信息的合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性和准确性。同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需要注意分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的完整性和清晰性，以便于后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账务处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理和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08478C"/>
                </a:solidFill>
                <a:latin typeface="JLDURJ+MS-UIGothic"/>
                <a:cs typeface="JLDURJ+MS-UIGothic"/>
              </a:rPr>
              <a:t>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循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1776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流程是会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计记账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，它通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一系列的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账务处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理程序，将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经济业务转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化</a:t>
            </a:r>
          </a:p>
          <a:p>
            <a:pPr marL="2667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为财务报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表中的信息。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3490F4"/>
                </a:solidFill>
                <a:latin typeface="JLDURJ+MS-UIGothic"/>
                <a:cs typeface="JLDUR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0577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流程包括确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告等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。确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对经济业务进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程；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对经济业务进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行量化的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程；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经济业务转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程；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是将会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、整理、列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程。通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账务</a:t>
            </a:r>
          </a:p>
          <a:p>
            <a:pPr marL="1333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理程序，最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决策提供依据。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表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3600">
                <a:solidFill>
                  <a:srgbClr val="000000"/>
                </a:solidFill>
                <a:latin typeface="JLDURJ+MS-UIGothic"/>
                <a:cs typeface="JLDURJ+MS-UIGothic"/>
              </a:rPr>
              <a:t>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资产负债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 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表是反映企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某一特定日期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状况的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财务报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表，它列示了企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和所有者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益的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总额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064122"/>
            <a:ext cx="344867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制基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是</a:t>
            </a:r>
            <a:r>
              <a:rPr sz="1500">
                <a:solidFill>
                  <a:srgbClr val="FFFDFD"/>
                </a:solidFill>
                <a:latin typeface="DAUDKF+IQSOPB+MicrosoftYaHei"/>
                <a:cs typeface="DAUDKF+IQSOPB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FFFDFD"/>
                </a:solidFill>
                <a:latin typeface="DAUDKF+IQSOPB+MicrosoftYaHei"/>
                <a:cs typeface="DAUDKF+IQSOPB+MicrosoftYaHei"/>
              </a:rPr>
              <a:t>=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FFFDFD"/>
                </a:solidFill>
                <a:latin typeface="DAUDKF+IQSOPB+MicrosoftYaHei"/>
                <a:cs typeface="DAUDKF+IQSOPB+MicrosoftYaHei"/>
              </a:rPr>
              <a:t>+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所有者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益</a:t>
            </a:r>
            <a:r>
              <a:rPr sz="1500">
                <a:solidFill>
                  <a:srgbClr val="FFFDFD"/>
                </a:solidFill>
                <a:latin typeface="DAUDKF+IQSOPB+MicrosoftYaHei"/>
                <a:cs typeface="DAUDKF+IQSOPB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的会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恒等式，通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过资产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和所有者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益的分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列示，反映企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状况。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表的作用在于提供企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业资产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和所有者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益的全貌，帮助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使用者了解企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状况和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DURJ+MS-UIGothic"/>
                <a:cs typeface="JLDURJ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利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润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表是反映企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在一定会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间经营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成果的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财务报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表，它列示了企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在一定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内的收入、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用和利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亏损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表的作用在于提供企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盈利能力的信息，帮助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表使用者了解企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成果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和盈利能力。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7769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制基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是</a:t>
            </a:r>
            <a:r>
              <a:rPr sz="1500">
                <a:solidFill>
                  <a:srgbClr val="FFFFFF"/>
                </a:solidFill>
                <a:latin typeface="DAUDKF+IQSOPB+MicrosoftYaHei"/>
                <a:cs typeface="DAUDKF+IQSOPB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收入</a:t>
            </a:r>
            <a:r>
              <a:rPr sz="1500">
                <a:solidFill>
                  <a:srgbClr val="FFFFFF"/>
                </a:solidFill>
                <a:latin typeface="DAUDKF+IQSOPB+MicrosoftYaHei"/>
                <a:cs typeface="DAUDKF+IQSOPB+MicrosoftYaHei"/>
              </a:rPr>
              <a:t>-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用</a:t>
            </a:r>
            <a:r>
              <a:rPr sz="1500">
                <a:solidFill>
                  <a:srgbClr val="FFFFFF"/>
                </a:solidFill>
                <a:latin typeface="DAUDKF+IQSOPB+MicrosoftYaHei"/>
                <a:cs typeface="DAUDKF+IQSOPB+MicrosoftYaHei"/>
              </a:rPr>
              <a:t>=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DAUDKF+IQSOPB+MicrosoftYaHei"/>
                <a:cs typeface="DAUDKF+IQSOPB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的会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恒等式，通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收入、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用和利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亏损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和列示，反映企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JLDURJ+MS-UIGothic"/>
                <a:cs typeface="JLDURJ+MS-UIGothic"/>
              </a:rPr>
              <a:t>成果。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490F4"/>
                </a:solidFill>
                <a:latin typeface="JLDURJ+MS-UIGothic"/>
                <a:cs typeface="JLDURJ+MS-UIGothic"/>
              </a:rPr>
              <a:t>金流量表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8184" y="4799703"/>
            <a:ext cx="38697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金流量表是反映企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在一定会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金流量情况的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表，它列示了企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在一定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期内的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37242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金流量表的作用在于提供企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66405" y="4799703"/>
            <a:ext cx="35999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制基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是</a:t>
            </a:r>
            <a:r>
              <a:rPr sz="1500">
                <a:solidFill>
                  <a:srgbClr val="000000"/>
                </a:solidFill>
                <a:latin typeface="DAUDKF+IQSOPB+MicrosoftYaHei"/>
                <a:cs typeface="DAUDKF+IQSOP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金流入</a:t>
            </a:r>
            <a:r>
              <a:rPr sz="1500">
                <a:solidFill>
                  <a:srgbClr val="000000"/>
                </a:solidFill>
                <a:latin typeface="DAUDKF+IQSOPB+MicrosoftYaHei"/>
                <a:cs typeface="DAUDKF+IQSOPB+MicrosoftYaHei"/>
              </a:rPr>
              <a:t>-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6279" y="5074022"/>
            <a:ext cx="766763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量信息，帮助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表使用者了解企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 spc="101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金流出</a:t>
            </a:r>
            <a:r>
              <a:rPr sz="1500">
                <a:solidFill>
                  <a:srgbClr val="000000"/>
                </a:solidFill>
                <a:latin typeface="DAUDKF+IQSOPB+MicrosoftYaHei"/>
                <a:cs typeface="DAUDKF+IQSOPB+MicrosoftYaHei"/>
              </a:rPr>
              <a:t>=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流量</a:t>
            </a:r>
            <a:r>
              <a:rPr sz="1500">
                <a:solidFill>
                  <a:srgbClr val="000000"/>
                </a:solidFill>
                <a:latin typeface="DAUDKF+IQSOPB+MicrosoftYaHei"/>
                <a:cs typeface="DAUDKF+IQSOP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恒等式，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97779" y="534834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金流量情况和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12430" y="5348343"/>
            <a:ext cx="36506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金流入、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流量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和列示，反映企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金流量情</a:t>
            </a:r>
          </a:p>
          <a:p>
            <a:pPr marL="1428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DURJ+MS-UIGothic"/>
                <a:cs typeface="JLDURJ+MS-UIGothic"/>
              </a:rPr>
              <a:t>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https://d.book118.com/366231215042010045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SimSun</vt:lpstr>
      <vt:lpstr>JLDURJ+MS-UIGothic</vt:lpstr>
      <vt:lpstr>KFJPRN+EWCEOG+ArialMT</vt:lpstr>
      <vt:lpstr>Times New Roman</vt:lpstr>
      <vt:lpstr>DAUDKF+IQSOPB+MicrosoftYaHei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2024-09-13T23:02:20.657</cp:lastPrinted>
  <dcterms:created xsi:type="dcterms:W3CDTF">2024-09-13T15:02:20Z</dcterms:created>
  <dcterms:modified xsi:type="dcterms:W3CDTF">2024-09-13T15:02:21Z</dcterms:modified>
</cp:coreProperties>
</file>