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51435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/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6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Rectangle 2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409382" y="754063"/>
            <a:ext cx="5855086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538163" y="4387850"/>
            <a:ext cx="5780087" cy="3952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
第二级
第三级
第四级
第五级</a:t>
            </a:r>
            <a:endParaRPr lang="zh-CN" altLang="en-US" noProof="0"/>
          </a:p>
        </p:txBody>
      </p:sp>
      <p:sp>
        <p:nvSpPr>
          <p:cNvPr id="2052" name="Rectangle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Rectangle 5"/>
          <p:cNvSpPr>
            <a:spLocks noGrp="1"/>
          </p:cNvSpPr>
          <p:nvPr>
            <p:ph type="dt" idx="10"/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11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12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644FDC-9B57-4EB8-B55B-DA378B0D27DA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1pPr>
    <a:lvl2pPr marL="742950" lvl="1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2pPr>
    <a:lvl3pPr marL="1143000" lvl="2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3pPr>
    <a:lvl4pPr marL="1600200" lvl="3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4pPr>
    <a:lvl5pPr marL="2057400" lvl="4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5pPr>
    <a:lvl6pPr marL="2286000" lvl="5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754063"/>
            <a:ext cx="5854700" cy="3294062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6A39F7E-C570-45E2-8EAC-DB389DD6460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01F68-1035-4E75-9B96-04E5A51A5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40036-50CC-42E6-9B1A-6B556A28A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1F2256-E12F-4992-A3AB-318581DD1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40F66-6D3E-483A-9D78-80142F7FB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F823EA-22DE-423B-8E71-50A02B1F7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3E585B-3F1C-465B-AEE3-B9CFC23C4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96312F-BC90-467D-83D3-7E49528B3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95A034-50E0-41FA-88C4-6A7F28A73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E3CA4D-2719-425C-BC17-7C87E046F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70E3F-6A1F-45B8-882A-90E30487A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2526C-212C-4722-8FBE-0B13014C4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tags" Target="../tags/tag57.xml" /><Relationship Id="rId35" Type="http://schemas.openxmlformats.org/officeDocument/2006/relationships/tags" Target="../tags/tag58.xml" /><Relationship Id="rId36" Type="http://schemas.openxmlformats.org/officeDocument/2006/relationships/tags" Target="../tags/tag59.xml" /><Relationship Id="rId37" Type="http://schemas.openxmlformats.org/officeDocument/2006/relationships/tags" Target="../tags/tag60.xml" /><Relationship Id="rId38" Type="http://schemas.openxmlformats.org/officeDocument/2006/relationships/tags" Target="../tags/tag61.xml" /><Relationship Id="rId39" Type="http://schemas.openxmlformats.org/officeDocument/2006/relationships/image" Target="file:///D:\qq&#25991;&#20214;\712321467\Image\C2C\Image2\%7b75232B38-A165-1FB7-499C-2E1C792CACB5%7d.png" TargetMode="External" /><Relationship Id="rId4" Type="http://schemas.openxmlformats.org/officeDocument/2006/relationships/slideLayout" Target="../slideLayouts/slideLayout15.xml" /><Relationship Id="rId40" Type="http://schemas.openxmlformats.org/officeDocument/2006/relationships/image" Target="../media/image1.png" /><Relationship Id="rId41" Type="http://schemas.openxmlformats.org/officeDocument/2006/relationships/tags" Target="../tags/tag62.xml" /><Relationship Id="rId42" Type="http://schemas.openxmlformats.org/officeDocument/2006/relationships/theme" Target="../theme/theme2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4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5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6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750" kern="1200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7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750" kern="1200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8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r" defTabSz="457200" rtl="0" eaLnBrk="0" fontAlgn="base" hangingPunct="0">
              <a:spcBef>
                <a:spcPct val="0"/>
              </a:spcBef>
              <a:spcAft>
                <a:spcPct val="0"/>
              </a:spcAft>
              <a:defRPr sz="750" kern="1200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40" r:link="rId3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4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</p:sldLayoutIdLst>
  <p:transition/>
  <p:timing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207135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.png" /><Relationship Id="rId3" Type="http://schemas.openxmlformats.org/officeDocument/2006/relationships/tags" Target="../tags/tag6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wmf" /><Relationship Id="rId4" Type="http://schemas.openxmlformats.org/officeDocument/2006/relationships/vmlDrawing" Target="../drawings/vmlDrawing1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1601603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Freeform 20" title=""/>
          <p:cNvSpPr>
            <a:spLocks noEditPoints="1"/>
          </p:cNvSpPr>
          <p:nvPr/>
        </p:nvSpPr>
        <p:spPr bwMode="auto">
          <a:xfrm>
            <a:off x="-324544" y="5630736"/>
            <a:ext cx="123141" cy="121830"/>
          </a:xfrm>
          <a:custGeom>
            <a:gdLst>
              <a:gd name="T0" fmla="*/ 232 w 340"/>
              <a:gd name="T1" fmla="*/ 183 h 333"/>
              <a:gd name="T2" fmla="*/ 274 w 340"/>
              <a:gd name="T3" fmla="*/ 224 h 333"/>
              <a:gd name="T4" fmla="*/ 232 w 340"/>
              <a:gd name="T5" fmla="*/ 266 h 333"/>
              <a:gd name="T6" fmla="*/ 191 w 340"/>
              <a:gd name="T7" fmla="*/ 224 h 333"/>
              <a:gd name="T8" fmla="*/ 232 w 340"/>
              <a:gd name="T9" fmla="*/ 183 h 333"/>
              <a:gd name="T10" fmla="*/ 75 w 340"/>
              <a:gd name="T11" fmla="*/ 3 h 333"/>
              <a:gd name="T12" fmla="*/ 85 w 340"/>
              <a:gd name="T13" fmla="*/ 24 h 333"/>
              <a:gd name="T14" fmla="*/ 63 w 340"/>
              <a:gd name="T15" fmla="*/ 46 h 333"/>
              <a:gd name="T16" fmla="*/ 42 w 340"/>
              <a:gd name="T17" fmla="*/ 67 h 333"/>
              <a:gd name="T18" fmla="*/ 0 w 340"/>
              <a:gd name="T19" fmla="*/ 94 h 333"/>
              <a:gd name="T20" fmla="*/ 140 w 340"/>
              <a:gd name="T21" fmla="*/ 235 h 333"/>
              <a:gd name="T22" fmla="*/ 207 w 340"/>
              <a:gd name="T23" fmla="*/ 324 h 333"/>
              <a:gd name="T24" fmla="*/ 242 w 340"/>
              <a:gd name="T25" fmla="*/ 333 h 333"/>
              <a:gd name="T26" fmla="*/ 340 w 340"/>
              <a:gd name="T27" fmla="*/ 235 h 333"/>
              <a:gd name="T28" fmla="*/ 330 w 340"/>
              <a:gd name="T29" fmla="*/ 199 h 333"/>
              <a:gd name="T30" fmla="*/ 242 w 340"/>
              <a:gd name="T31" fmla="*/ 133 h 333"/>
              <a:gd name="T32" fmla="*/ 109 w 340"/>
              <a:gd name="T33" fmla="*/ 0 h 333"/>
              <a:gd name="T34" fmla="*/ 96 w 340"/>
              <a:gd name="T35" fmla="*/ 13 h 333"/>
              <a:gd name="T36" fmla="*/ 75 w 340"/>
              <a:gd name="T37" fmla="*/ 3 h 3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0" h="333">
                <a:moveTo>
                  <a:pt x="232" y="183"/>
                </a:moveTo>
                <a:cubicBezTo>
                  <a:pt x="255" y="183"/>
                  <a:pt x="274" y="201"/>
                  <a:pt x="274" y="224"/>
                </a:cubicBezTo>
                <a:cubicBezTo>
                  <a:pt x="274" y="247"/>
                  <a:pt x="255" y="266"/>
                  <a:pt x="232" y="266"/>
                </a:cubicBezTo>
                <a:cubicBezTo>
                  <a:pt x="210" y="266"/>
                  <a:pt x="191" y="247"/>
                  <a:pt x="191" y="224"/>
                </a:cubicBezTo>
                <a:cubicBezTo>
                  <a:pt x="191" y="201"/>
                  <a:pt x="210" y="183"/>
                  <a:pt x="232" y="183"/>
                </a:cubicBezTo>
                <a:close/>
                <a:moveTo>
                  <a:pt x="75" y="3"/>
                </a:moveTo>
                <a:lnTo>
                  <a:pt x="85" y="24"/>
                </a:lnTo>
                <a:lnTo>
                  <a:pt x="63" y="46"/>
                </a:lnTo>
                <a:lnTo>
                  <a:pt x="42" y="67"/>
                </a:lnTo>
                <a:cubicBezTo>
                  <a:pt x="30" y="79"/>
                  <a:pt x="15" y="88"/>
                  <a:pt x="0" y="94"/>
                </a:cubicBezTo>
                <a:lnTo>
                  <a:pt x="140" y="235"/>
                </a:lnTo>
                <a:lnTo>
                  <a:pt x="207" y="324"/>
                </a:lnTo>
                <a:lnTo>
                  <a:pt x="242" y="333"/>
                </a:lnTo>
                <a:lnTo>
                  <a:pt x="340" y="235"/>
                </a:lnTo>
                <a:lnTo>
                  <a:pt x="330" y="199"/>
                </a:lnTo>
                <a:lnTo>
                  <a:pt x="242" y="133"/>
                </a:lnTo>
                <a:lnTo>
                  <a:pt x="109" y="0"/>
                </a:lnTo>
                <a:lnTo>
                  <a:pt x="96" y="13"/>
                </a:lnTo>
                <a:lnTo>
                  <a:pt x="75" y="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21A3D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Text Box 33" title=""/>
          <p:cNvSpPr txBox="1"/>
          <p:nvPr/>
        </p:nvSpPr>
        <p:spPr>
          <a:xfrm>
            <a:off x="107504" y="26413"/>
            <a:ext cx="2362517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人教版</a:t>
            </a: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七年级</a:t>
            </a:r>
            <a:r>
              <a:rPr lang="zh-CN" altLang="en-US" b="1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下册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 title=""/>
          <p:cNvGrpSpPr/>
          <p:nvPr/>
        </p:nvGrpSpPr>
        <p:grpSpPr>
          <a:xfrm>
            <a:off x="3420413" y="627623"/>
            <a:ext cx="931067" cy="1015663"/>
            <a:chOff x="1753236" y="1376490"/>
            <a:chExt cx="931067" cy="1015663"/>
          </a:xfrm>
          <a:solidFill>
            <a:srgbClr val="F1CADC"/>
          </a:solidFill>
        </p:grpSpPr>
        <p:sp>
          <p:nvSpPr>
            <p:cNvPr id="7" name="椭圆 6"/>
            <p:cNvSpPr/>
            <p:nvPr/>
          </p:nvSpPr>
          <p:spPr>
            <a:xfrm>
              <a:off x="1753236" y="1461086"/>
              <a:ext cx="931067" cy="931067"/>
            </a:xfrm>
            <a:prstGeom prst="ellipse">
              <a:avLst/>
            </a:prstGeom>
            <a:grpFill/>
            <a:ln w="381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934208" y="1376490"/>
              <a:ext cx="57259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en-US" altLang="zh-CN" sz="6000" b="1">
                  <a:latin typeface="+mj-ea"/>
                  <a:ea typeface="+mj-ea"/>
                </a:rPr>
                <a:t>9</a:t>
              </a:r>
              <a:endParaRPr lang="zh-CN" altLang="en-US" sz="6000" b="1">
                <a:latin typeface="+mj-ea"/>
                <a:ea typeface="+mj-ea"/>
              </a:endParaRPr>
            </a:p>
          </p:txBody>
        </p:sp>
      </p:grpSp>
      <p:sp>
        <p:nvSpPr>
          <p:cNvPr id="2" name="Rectangle 5" title=""/>
          <p:cNvSpPr/>
          <p:nvPr/>
        </p:nvSpPr>
        <p:spPr>
          <a:xfrm>
            <a:off x="1476040" y="1919891"/>
            <a:ext cx="4824536" cy="130381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+mn-lt"/>
                <a:sym typeface="+mn-ea"/>
              </a:rPr>
              <a:t>第 </a:t>
            </a:r>
            <a:r>
              <a:rPr lang="en-US" altLang="zh-CN" sz="3200" b="1">
                <a:latin typeface="+mn-lt"/>
                <a:sym typeface="+mn-ea"/>
              </a:rPr>
              <a:t>2 </a:t>
            </a:r>
            <a:r>
              <a:rPr lang="zh-CN" altLang="en-US" sz="3200" b="1">
                <a:latin typeface="+mn-lt"/>
                <a:sym typeface="+mn-ea"/>
              </a:rPr>
              <a:t>课时  </a:t>
            </a:r>
            <a:endParaRPr lang="en-US" altLang="zh-CN" sz="3200" b="1">
              <a:latin typeface="+mn-lt"/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+mn-lt"/>
                <a:sym typeface="+mn-ea"/>
              </a:rPr>
              <a:t>解一元一次不等式的应用</a:t>
            </a:r>
            <a:endParaRPr lang="zh-CN" altLang="en-US" sz="3200" b="1">
              <a:latin typeface="+mn-lt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/>
        </p:nvSpPr>
        <p:spPr>
          <a:xfrm>
            <a:off x="467544" y="392346"/>
            <a:ext cx="295232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latin typeface="黑体" panose="02010609060101010101" pitchFamily="49" charset="-122"/>
                <a:ea typeface="黑体" panose="02010609060101010101" pitchFamily="49" charset="-122"/>
              </a:rPr>
              <a:t>一、复习回顾</a:t>
            </a:r>
            <a:endParaRPr lang="zh-CN" altLang="en-US" sz="2800" b="1" spc="3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899592" y="1101973"/>
            <a:ext cx="5976664" cy="46166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/>
              <a:t>列一元一次方程解决实际问题的一般步骤:</a:t>
            </a:r>
            <a:endParaRPr lang="zh-CN" altLang="en-US" sz="2400"/>
          </a:p>
        </p:txBody>
      </p:sp>
      <p:sp>
        <p:nvSpPr>
          <p:cNvPr id="7" name="文本框 6" title=""/>
          <p:cNvSpPr txBox="1"/>
          <p:nvPr/>
        </p:nvSpPr>
        <p:spPr>
          <a:xfrm>
            <a:off x="755576" y="1635646"/>
            <a:ext cx="5472608" cy="226594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）审:审题，找等量关系；</a:t>
            </a:r>
            <a:endParaRPr lang="en-US" altLang="zh-CN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）设:设未知数；</a:t>
            </a:r>
            <a:endParaRPr lang="en-US" altLang="zh-CN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en-US">
                <a:solidFill>
                  <a:srgbClr val="FF0000"/>
                </a:solidFill>
              </a:rPr>
              <a:t>）列:列方程；</a:t>
            </a:r>
            <a:endParaRPr lang="en-US" altLang="zh-CN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4</a:t>
            </a:r>
            <a:r>
              <a:rPr lang="zh-CN" altLang="en-US">
                <a:solidFill>
                  <a:srgbClr val="FF0000"/>
                </a:solidFill>
              </a:rPr>
              <a:t>）解:解方程；</a:t>
            </a:r>
            <a:endParaRPr lang="en-US" altLang="zh-CN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5</a:t>
            </a:r>
            <a:r>
              <a:rPr lang="zh-CN" altLang="en-US">
                <a:solidFill>
                  <a:srgbClr val="FF0000"/>
                </a:solidFill>
              </a:rPr>
              <a:t>）答:根据实际情况作答.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971600" y="4011910"/>
            <a:ext cx="7920880" cy="49314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rgbClr val="0000FF"/>
                </a:solidFill>
              </a:rPr>
              <a:t>交流：那么一元一次不等式如何解实际问题呢？</a:t>
            </a:r>
            <a:endParaRPr lang="zh-CN" altLang="en-US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 title=""/>
          <p:cNvSpPr txBox="1"/>
          <p:nvPr/>
        </p:nvSpPr>
        <p:spPr>
          <a:xfrm>
            <a:off x="395536" y="267494"/>
            <a:ext cx="266429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spc="3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/>
              <a:t>二、探究新知</a:t>
            </a:r>
            <a:endParaRPr lang="zh-CN" altLang="en-US"/>
          </a:p>
        </p:txBody>
      </p:sp>
      <p:sp>
        <p:nvSpPr>
          <p:cNvPr id="6" name="文本框 5" title=""/>
          <p:cNvSpPr txBox="1"/>
          <p:nvPr/>
        </p:nvSpPr>
        <p:spPr>
          <a:xfrm>
            <a:off x="395536" y="957957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探究点</a:t>
            </a:r>
            <a:r>
              <a:rPr lang="en-US" altLang="zh-CN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  </a:t>
            </a:r>
            <a:r>
              <a:rPr lang="zh-CN" altLang="en-US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一元一次不等式的实际应用</a:t>
            </a:r>
            <a:endParaRPr lang="zh-CN" altLang="en-US" sz="2400" b="1" spc="300">
              <a:solidFill>
                <a:srgbClr val="00B0F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683568" y="1534021"/>
            <a:ext cx="3456384" cy="46166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/>
              <a:t>常用关键词与不等号</a:t>
            </a:r>
            <a:endParaRPr lang="zh-CN" altLang="en-US" sz="2400"/>
          </a:p>
        </p:txBody>
      </p:sp>
      <p:pic>
        <p:nvPicPr>
          <p:cNvPr id="9" name="图片 8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068791"/>
            <a:ext cx="7942509" cy="2450832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/>
        </p:nvSpPr>
        <p:spPr>
          <a:xfrm>
            <a:off x="611560" y="339502"/>
            <a:ext cx="7344816" cy="223824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/>
              <a:t>例 2    去年某市空气质量良好（二级以上）的天数与全年天数（365）之比达到 60%，如果明年（365天）这样的比值要超过 70%，那么明年空气质量良好的天数比去年至少要增加多少？</a:t>
            </a:r>
            <a:endParaRPr lang="zh-CN" altLang="en-US" sz="2400"/>
          </a:p>
        </p:txBody>
      </p:sp>
      <p:grpSp>
        <p:nvGrpSpPr>
          <p:cNvPr id="14" name="组合 13" title=""/>
          <p:cNvGrpSpPr/>
          <p:nvPr/>
        </p:nvGrpSpPr>
        <p:grpSpPr>
          <a:xfrm>
            <a:off x="2156592" y="2643758"/>
            <a:ext cx="5007696" cy="1860868"/>
            <a:chOff x="2156592" y="2643758"/>
            <a:chExt cx="5007696" cy="1860868"/>
          </a:xfrm>
        </p:grpSpPr>
        <p:sp>
          <p:nvSpPr>
            <p:cNvPr id="11" name="文本框 10"/>
            <p:cNvSpPr txBox="1"/>
            <p:nvPr/>
          </p:nvSpPr>
          <p:spPr>
            <a:xfrm>
              <a:off x="2156592" y="2643758"/>
              <a:ext cx="1080120" cy="57624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algn="l" defTabSz="457200" rtl="0" eaLnBrk="1" fontAlgn="base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US" sz="2400">
                  <a:solidFill>
                    <a:srgbClr val="0000FF"/>
                  </a:solidFill>
                </a:rPr>
                <a:t>分析：</a:t>
              </a:r>
              <a:endParaRPr lang="zh-CN" altLang="en-US" sz="2400">
                <a:solidFill>
                  <a:srgbClr val="0000FF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156592" y="3364022"/>
              <a:ext cx="1080120" cy="1130246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algn="l" defTabSz="457200" rtl="0" eaLnBrk="1" fontAlgn="base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US" sz="2400">
                  <a:solidFill>
                    <a:srgbClr val="0000FF"/>
                  </a:solidFill>
                </a:rPr>
                <a:t>不等关系</a:t>
              </a:r>
              <a:endParaRPr lang="zh-CN" altLang="en-US" sz="2400">
                <a:solidFill>
                  <a:srgbClr val="0000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239862" y="3364022"/>
              <a:ext cx="2160240" cy="57624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algn="l" defTabSz="457200" rtl="0" eaLnBrk="1" fontAlgn="base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US" sz="2400"/>
                <a:t>明年良好天数</a:t>
              </a:r>
              <a:endParaRPr lang="zh-CN" altLang="en-US" sz="2400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322114" y="3981807"/>
              <a:ext cx="192596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3524744" y="3928378"/>
              <a:ext cx="1797050" cy="57624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algn="l" defTabSz="457200" rtl="0" eaLnBrk="1" fontAlgn="base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US" sz="2400"/>
                <a:t>全年天数</a:t>
              </a:r>
              <a:endParaRPr lang="zh-CN" altLang="en-US" sz="240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67238" y="3656915"/>
              <a:ext cx="1797050" cy="57624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algn="l" defTabSz="457200" rtl="0" eaLnBrk="1" fontAlgn="base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defRPr sz="2800" b="1" kern="1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r>
                <a:rPr lang="en-US" altLang="zh-CN" sz="2400"/>
                <a:t>&gt; 70%</a:t>
              </a:r>
              <a:endParaRPr lang="zh-CN" altLang="en-US" sz="2400"/>
            </a:p>
          </p:txBody>
        </p:sp>
      </p:grp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150600" y="12382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 title=""/>
          <p:cNvSpPr txBox="1"/>
          <p:nvPr/>
        </p:nvSpPr>
        <p:spPr>
          <a:xfrm>
            <a:off x="467544" y="267494"/>
            <a:ext cx="7416824" cy="148111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/>
              <a:t>解:设明年比去年空气质量良好的天数增加了</a:t>
            </a:r>
            <a:r>
              <a:rPr lang="zh-CN" altLang="en-US" sz="2400" i="1"/>
              <a:t>x</a:t>
            </a:r>
            <a:r>
              <a:rPr lang="zh-CN" altLang="en-US" sz="2400"/>
              <a:t>.去年有365×60%天空气质量良好，则明年有 (</a:t>
            </a:r>
            <a:r>
              <a:rPr lang="zh-CN" altLang="en-US" sz="2400" i="1"/>
              <a:t>x</a:t>
            </a:r>
            <a:r>
              <a:rPr lang="zh-CN" altLang="en-US" sz="2400"/>
              <a:t> +365×60%</a:t>
            </a:r>
            <a:r>
              <a:rPr lang="en-US" altLang="zh-CN" sz="2400"/>
              <a:t>)</a:t>
            </a:r>
            <a:r>
              <a:rPr lang="zh-CN" altLang="en-US" sz="2400"/>
              <a:t>天空气质量良好，则有:</a:t>
            </a:r>
            <a:endParaRPr lang="zh-CN" altLang="en-US" sz="2400"/>
          </a:p>
        </p:txBody>
      </p:sp>
      <p:sp>
        <p:nvSpPr>
          <p:cNvPr id="7" name="TextBox 3" title=""/>
          <p:cNvSpPr txBox="1">
            <a:spLocks noChangeArrowheads="1"/>
          </p:cNvSpPr>
          <p:nvPr/>
        </p:nvSpPr>
        <p:spPr bwMode="auto">
          <a:xfrm>
            <a:off x="4178423" y="2609993"/>
            <a:ext cx="311626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x </a:t>
            </a:r>
            <a:r>
              <a:rPr kumimoji="0" lang="en-US" altLang="zh-CN" sz="2400" b="1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+ 219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＞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255.5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32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graphicFrame>
        <p:nvGraphicFramePr>
          <p:cNvPr id="9" name="Object 16" title=""/>
          <p:cNvGraphicFramePr>
            <a:graphicFrameLocks noChangeAspect="1"/>
          </p:cNvGraphicFramePr>
          <p:nvPr/>
        </p:nvGraphicFramePr>
        <p:xfrm>
          <a:off x="3491880" y="1744719"/>
          <a:ext cx="2631123" cy="7848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Equation" r:id="rId2" imgW="32918400" imgH="9753600" progId="Equation.DSMT4">
                  <p:embed/>
                </p:oleObj>
              </mc:Choice>
              <mc:Fallback>
                <p:oleObj name="Equation" r:id="rId2" imgW="32918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91880" y="1744719"/>
                        <a:ext cx="2631123" cy="7848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3" title=""/>
          <p:cNvSpPr txBox="1">
            <a:spLocks noChangeArrowheads="1"/>
          </p:cNvSpPr>
          <p:nvPr/>
        </p:nvSpPr>
        <p:spPr bwMode="auto">
          <a:xfrm>
            <a:off x="4984129" y="3152127"/>
            <a:ext cx="20361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x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＞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36.5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32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2" name="TextBox 3" title=""/>
          <p:cNvSpPr txBox="1">
            <a:spLocks noChangeArrowheads="1"/>
          </p:cNvSpPr>
          <p:nvPr/>
        </p:nvSpPr>
        <p:spPr bwMode="auto">
          <a:xfrm>
            <a:off x="4984129" y="3694261"/>
            <a:ext cx="20361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x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≥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2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37.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32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4" name="TextBox 3" title=""/>
          <p:cNvSpPr txBox="1">
            <a:spLocks noChangeArrowheads="1"/>
          </p:cNvSpPr>
          <p:nvPr/>
        </p:nvSpPr>
        <p:spPr bwMode="auto">
          <a:xfrm>
            <a:off x="899592" y="2682738"/>
            <a:ext cx="20361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去分母得：</a:t>
            </a:r>
            <a:endParaRPr kumimoji="0" lang="zh-CN" altLang="en-US" sz="2400" b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5" name="TextBox 3" title=""/>
          <p:cNvSpPr txBox="1">
            <a:spLocks noChangeArrowheads="1"/>
          </p:cNvSpPr>
          <p:nvPr/>
        </p:nvSpPr>
        <p:spPr bwMode="auto">
          <a:xfrm>
            <a:off x="899592" y="3232596"/>
            <a:ext cx="316835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移项，合并同类项得：</a:t>
            </a:r>
            <a:endParaRPr kumimoji="0" lang="zh-CN" altLang="en-US" sz="2400" b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6" name="TextBox 3" title=""/>
          <p:cNvSpPr txBox="1">
            <a:spLocks noChangeArrowheads="1"/>
          </p:cNvSpPr>
          <p:nvPr/>
        </p:nvSpPr>
        <p:spPr bwMode="auto">
          <a:xfrm>
            <a:off x="899592" y="3694261"/>
            <a:ext cx="316835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由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x</a:t>
            </a:r>
            <a:r>
              <a:rPr kumimoji="0" lang="en-US" altLang="zh-CN" sz="2400" b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</a:t>
            </a:r>
            <a:r>
              <a:rPr kumimoji="0" lang="zh-CN" altLang="en-US" sz="2400" b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应为正整数得：</a:t>
            </a:r>
            <a:endParaRPr kumimoji="0" lang="zh-CN" altLang="en-US" sz="2400" b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8" name="文本框 17" title=""/>
          <p:cNvSpPr txBox="1"/>
          <p:nvPr/>
        </p:nvSpPr>
        <p:spPr>
          <a:xfrm>
            <a:off x="504996" y="4289773"/>
            <a:ext cx="8264327" cy="52084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/>
              <a:t>答:明年空气质量良好的天数要比去年至少增加 37 天.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755576" y="267494"/>
            <a:ext cx="1440160" cy="656846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/>
              <a:t>小提示</a:t>
            </a:r>
            <a:endParaRPr lang="zh-CN" altLang="en-US"/>
          </a:p>
        </p:txBody>
      </p:sp>
      <p:sp>
        <p:nvSpPr>
          <p:cNvPr id="2" name="矩形 1" title=""/>
          <p:cNvSpPr/>
          <p:nvPr/>
        </p:nvSpPr>
        <p:spPr>
          <a:xfrm>
            <a:off x="971599" y="1311611"/>
            <a:ext cx="2393727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实际问题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6" name="矩形 5" title=""/>
          <p:cNvSpPr/>
          <p:nvPr/>
        </p:nvSpPr>
        <p:spPr>
          <a:xfrm>
            <a:off x="4932040" y="1311611"/>
            <a:ext cx="2808312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数量关系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7" name="矩形 6" title=""/>
          <p:cNvSpPr/>
          <p:nvPr/>
        </p:nvSpPr>
        <p:spPr>
          <a:xfrm>
            <a:off x="935596" y="3039803"/>
            <a:ext cx="2412268" cy="90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一元一次不等式数学模型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 title=""/>
          <p:cNvSpPr/>
          <p:nvPr/>
        </p:nvSpPr>
        <p:spPr>
          <a:xfrm>
            <a:off x="4932040" y="3237824"/>
            <a:ext cx="2880320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题干中不等关系词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cxnSp>
        <p:nvCxnSpPr>
          <p:cNvPr id="10" name="直接箭头连接符 9" title=""/>
          <p:cNvCxnSpPr/>
          <p:nvPr/>
        </p:nvCxnSpPr>
        <p:spPr>
          <a:xfrm>
            <a:off x="3491880" y="1563639"/>
            <a:ext cx="1296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 title=""/>
          <p:cNvCxnSpPr/>
          <p:nvPr/>
        </p:nvCxnSpPr>
        <p:spPr>
          <a:xfrm flipH="1">
            <a:off x="3491880" y="3488153"/>
            <a:ext cx="1296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 title=""/>
          <p:cNvCxnSpPr/>
          <p:nvPr/>
        </p:nvCxnSpPr>
        <p:spPr>
          <a:xfrm flipH="1">
            <a:off x="2118271" y="1926246"/>
            <a:ext cx="0" cy="9498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 title=""/>
          <p:cNvCxnSpPr/>
          <p:nvPr/>
        </p:nvCxnSpPr>
        <p:spPr>
          <a:xfrm flipH="1">
            <a:off x="6372200" y="1926246"/>
            <a:ext cx="0" cy="9498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 title=""/>
          <p:cNvSpPr txBox="1"/>
          <p:nvPr/>
        </p:nvSpPr>
        <p:spPr>
          <a:xfrm>
            <a:off x="3753321" y="1101974"/>
            <a:ext cx="1052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/>
                </a:solidFill>
              </a:rPr>
              <a:t>理清</a:t>
            </a:r>
            <a:endParaRPr lang="zh-CN" altLang="en-US" sz="2400"/>
          </a:p>
        </p:txBody>
      </p:sp>
      <p:sp>
        <p:nvSpPr>
          <p:cNvPr id="18" name="文本框 17" title=""/>
          <p:cNvSpPr txBox="1"/>
          <p:nvPr/>
        </p:nvSpPr>
        <p:spPr>
          <a:xfrm>
            <a:off x="3739033" y="3003079"/>
            <a:ext cx="1052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/>
                </a:solidFill>
              </a:rPr>
              <a:t>建立</a:t>
            </a:r>
            <a:endParaRPr lang="zh-CN" altLang="en-US" sz="2400"/>
          </a:p>
        </p:txBody>
      </p:sp>
      <p:sp>
        <p:nvSpPr>
          <p:cNvPr id="19" name="文本框 18" title=""/>
          <p:cNvSpPr txBox="1"/>
          <p:nvPr/>
        </p:nvSpPr>
        <p:spPr>
          <a:xfrm>
            <a:off x="2167408" y="2145829"/>
            <a:ext cx="1052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/>
                </a:solidFill>
              </a:rPr>
              <a:t>提取</a:t>
            </a:r>
            <a:endParaRPr lang="zh-CN" altLang="en-US" sz="2400"/>
          </a:p>
        </p:txBody>
      </p:sp>
      <p:sp>
        <p:nvSpPr>
          <p:cNvPr id="20" name="文本框 19" title=""/>
          <p:cNvSpPr txBox="1"/>
          <p:nvPr/>
        </p:nvSpPr>
        <p:spPr>
          <a:xfrm>
            <a:off x="6396508" y="2145829"/>
            <a:ext cx="1052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/>
                </a:solidFill>
              </a:rPr>
              <a:t>明确</a:t>
            </a:r>
            <a:endParaRPr lang="zh-CN" altLang="en-US" sz="24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文本框 16" title=""/>
          <p:cNvSpPr txBox="1"/>
          <p:nvPr/>
        </p:nvSpPr>
        <p:spPr>
          <a:xfrm>
            <a:off x="395536" y="267494"/>
            <a:ext cx="3064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【</a:t>
            </a:r>
            <a:r>
              <a:rPr lang="zh-CN" altLang="en-US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对应训练</a:t>
            </a:r>
            <a:r>
              <a:rPr lang="en-US" altLang="zh-CN" sz="2400" b="1" spc="30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】</a:t>
            </a:r>
            <a:endParaRPr lang="zh-CN" altLang="en-US" sz="2400" b="1" spc="300">
              <a:solidFill>
                <a:srgbClr val="00B0F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文本框 17" title=""/>
          <p:cNvSpPr txBox="1"/>
          <p:nvPr/>
        </p:nvSpPr>
        <p:spPr>
          <a:xfrm>
            <a:off x="539552" y="749007"/>
            <a:ext cx="8208912" cy="182274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lt"/>
                <a:ea typeface="+mn-ea"/>
              </a:rPr>
              <a:t>        某商店在一次促销活动中规定：消费者消费满 </a:t>
            </a:r>
            <a:r>
              <a:rPr lang="en-US" altLang="zh-CN" sz="2400">
                <a:latin typeface="+mn-lt"/>
                <a:ea typeface="+mn-ea"/>
              </a:rPr>
              <a:t>200 </a:t>
            </a:r>
            <a:r>
              <a:rPr lang="zh-CN" altLang="en-US" sz="2400">
                <a:latin typeface="+mn-lt"/>
                <a:ea typeface="+mn-ea"/>
              </a:rPr>
              <a:t>元就可享受打折优惠</a:t>
            </a:r>
            <a:r>
              <a:rPr lang="en-US" altLang="zh-CN" sz="2400">
                <a:latin typeface="+mn-lt"/>
                <a:ea typeface="+mn-ea"/>
              </a:rPr>
              <a:t>. </a:t>
            </a:r>
            <a:r>
              <a:rPr lang="zh-CN" altLang="en-US" sz="2400">
                <a:latin typeface="+mn-lt"/>
                <a:ea typeface="+mn-ea"/>
              </a:rPr>
              <a:t>一名同学为班级买奖品，准备买 </a:t>
            </a:r>
            <a:r>
              <a:rPr lang="en-US" altLang="zh-CN" sz="2400">
                <a:latin typeface="+mn-lt"/>
                <a:ea typeface="+mn-ea"/>
              </a:rPr>
              <a:t>6 </a:t>
            </a:r>
            <a:r>
              <a:rPr lang="zh-CN" altLang="en-US" sz="2400">
                <a:latin typeface="+mn-lt"/>
                <a:ea typeface="+mn-ea"/>
              </a:rPr>
              <a:t>本影集和若干支钢笔</a:t>
            </a:r>
            <a:r>
              <a:rPr lang="en-US" altLang="zh-CN" sz="2400">
                <a:latin typeface="+mn-lt"/>
                <a:ea typeface="+mn-ea"/>
              </a:rPr>
              <a:t>. </a:t>
            </a:r>
            <a:r>
              <a:rPr lang="zh-CN" altLang="en-US" sz="2400">
                <a:latin typeface="+mn-lt"/>
                <a:ea typeface="+mn-ea"/>
              </a:rPr>
              <a:t>已知影集每本 </a:t>
            </a:r>
            <a:r>
              <a:rPr lang="en-US" altLang="zh-CN" sz="2400">
                <a:latin typeface="+mn-lt"/>
                <a:ea typeface="+mn-ea"/>
              </a:rPr>
              <a:t>15 </a:t>
            </a:r>
            <a:r>
              <a:rPr lang="zh-CN" altLang="en-US" sz="2400">
                <a:latin typeface="+mn-lt"/>
                <a:ea typeface="+mn-ea"/>
              </a:rPr>
              <a:t>元，钢笔每支 </a:t>
            </a:r>
            <a:r>
              <a:rPr lang="en-US" altLang="zh-CN" sz="2400">
                <a:latin typeface="+mn-lt"/>
                <a:ea typeface="+mn-ea"/>
              </a:rPr>
              <a:t>8 </a:t>
            </a:r>
            <a:r>
              <a:rPr lang="zh-CN" altLang="en-US" sz="2400">
                <a:latin typeface="+mn-lt"/>
                <a:ea typeface="+mn-ea"/>
              </a:rPr>
              <a:t>元，他至少买多少支钢笔才能享受打折优惠</a:t>
            </a:r>
            <a:endParaRPr lang="zh-CN" altLang="en-US" sz="2400">
              <a:latin typeface="+mn-lt"/>
              <a:ea typeface="+mn-ea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1043608" y="2643758"/>
            <a:ext cx="6048672" cy="212365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解：设他购买了 </a:t>
            </a:r>
            <a:r>
              <a:rPr lang="en-US" altLang="zh-CN" sz="2200" i="1">
                <a:latin typeface="+mn-lt"/>
                <a:ea typeface="楷体" panose="02010609060101010101" pitchFamily="49" charset="-122"/>
              </a:rPr>
              <a:t>x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支钢笔. </a:t>
            </a:r>
            <a:endParaRPr lang="en-US" altLang="zh-CN" sz="220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根据题意，得 15×6 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+ 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8</a:t>
            </a:r>
            <a:r>
              <a:rPr lang="en-US" altLang="zh-CN" sz="2200" i="1">
                <a:latin typeface="+mn-lt"/>
                <a:ea typeface="楷体" panose="02010609060101010101" pitchFamily="49" charset="-122"/>
              </a:rPr>
              <a:t>x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200">
                <a:latin typeface="+mn-ea"/>
                <a:ea typeface="+mn-ea"/>
              </a:rPr>
              <a:t>≥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200. </a:t>
            </a:r>
            <a:endParaRPr lang="en-US" altLang="zh-CN" sz="220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移项，合并同类项，得 8</a:t>
            </a:r>
            <a:r>
              <a:rPr lang="zh-CN" altLang="en-US" sz="2200" i="1">
                <a:latin typeface="+mn-lt"/>
                <a:ea typeface="楷体" panose="02010609060101010101" pitchFamily="49" charset="-122"/>
              </a:rPr>
              <a:t>x </a:t>
            </a:r>
            <a:r>
              <a:rPr lang="zh-CN" altLang="en-US" sz="2200">
                <a:latin typeface="楷体" panose="02010609060101010101" pitchFamily="49" charset="-122"/>
                <a:ea typeface="楷体" panose="02010609060101010101" pitchFamily="49" charset="-122"/>
              </a:rPr>
              <a:t>≥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110.</a:t>
            </a:r>
            <a:endParaRPr lang="en-US" altLang="zh-CN" sz="220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系数化为 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，得 </a:t>
            </a:r>
            <a:r>
              <a:rPr lang="en-US" altLang="zh-CN" sz="2200" i="1">
                <a:latin typeface="+mn-lt"/>
                <a:ea typeface="楷体" panose="02010609060101010101" pitchFamily="49" charset="-122"/>
              </a:rPr>
              <a:t>x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200">
                <a:latin typeface="+mn-ea"/>
                <a:ea typeface="+mn-ea"/>
              </a:rPr>
              <a:t>≥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13.75.</a:t>
            </a:r>
            <a:endParaRPr lang="en-US" altLang="zh-CN" sz="220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由 </a:t>
            </a:r>
            <a:r>
              <a:rPr lang="en-US" altLang="zh-CN" sz="2200" i="1">
                <a:latin typeface="+mn-lt"/>
                <a:ea typeface="楷体" panose="02010609060101010101" pitchFamily="49" charset="-122"/>
              </a:rPr>
              <a:t>x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应为非负整数，得 </a:t>
            </a:r>
            <a:r>
              <a:rPr lang="zh-CN" altLang="en-US" sz="2200" i="1">
                <a:latin typeface="+mn-lt"/>
                <a:ea typeface="楷体" panose="02010609060101010101" pitchFamily="49" charset="-122"/>
              </a:rPr>
              <a:t>x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200">
                <a:latin typeface="+mn-ea"/>
                <a:ea typeface="+mn-ea"/>
              </a:rPr>
              <a:t>≥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 14.</a:t>
            </a:r>
            <a:endParaRPr lang="en-US" altLang="zh-CN" sz="220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答：他至少买 14 支钢笔才能享受打折优惠.</a:t>
            </a:r>
            <a:endParaRPr lang="zh-CN" altLang="en-US" sz="22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 title=""/>
          <p:cNvSpPr txBox="1"/>
          <p:nvPr/>
        </p:nvSpPr>
        <p:spPr>
          <a:xfrm>
            <a:off x="467544" y="195486"/>
            <a:ext cx="7416824" cy="2441374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/>
              <a:t>例3甲、乙两商场以同样价格出售同样的商品，并且又各自推出不同的优惠方案:在甲商场累计购物超过 100元后，超出 100 元的部分按 90% 收费；在乙商场累计购物超过 50 元后，超出 50 元的部分按 95% 收费．顾客到哪家商场购物花费少？</a:t>
            </a:r>
            <a:endParaRPr lang="zh-CN" altLang="en-US"/>
          </a:p>
        </p:txBody>
      </p:sp>
      <p:graphicFrame>
        <p:nvGraphicFramePr>
          <p:cNvPr id="6" name="表格 8" title=""/>
          <p:cNvGraphicFramePr>
            <a:graphicFrameLocks noGrp="1"/>
          </p:cNvGraphicFramePr>
          <p:nvPr/>
        </p:nvGraphicFramePr>
        <p:xfrm>
          <a:off x="1475654" y="2715766"/>
          <a:ext cx="6768754" cy="2088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2999"/>
                <a:gridCol w="2509504"/>
                <a:gridCol w="2256251"/>
              </a:tblGrid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购物款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在甲商场花费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在乙商场花费</a:t>
                      </a:r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50</a:t>
                      </a:r>
                      <a:endParaRPr lang="en-US" altLang="zh-CN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50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 i="1"/>
                        <a:t>x </a:t>
                      </a:r>
                      <a:r>
                        <a:rPr lang="en-US" altLang="zh-CN" sz="2000" b="1"/>
                        <a:t>&gt; 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文本框 7" title=""/>
          <p:cNvSpPr txBox="1"/>
          <p:nvPr/>
        </p:nvSpPr>
        <p:spPr>
          <a:xfrm>
            <a:off x="4499993" y="3180778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4499993" y="3783752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6971523" y="3180778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" name="文本框 11" title=""/>
          <p:cNvSpPr txBox="1"/>
          <p:nvPr/>
        </p:nvSpPr>
        <p:spPr>
          <a:xfrm>
            <a:off x="3563889" y="4331880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 + 0.9(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6084169" y="4371950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4" name="文本框 13" title=""/>
          <p:cNvSpPr txBox="1"/>
          <p:nvPr/>
        </p:nvSpPr>
        <p:spPr>
          <a:xfrm>
            <a:off x="6086971" y="3827730"/>
            <a:ext cx="21574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2" name="文本框 21" title=""/>
          <p:cNvSpPr txBox="1"/>
          <p:nvPr/>
        </p:nvSpPr>
        <p:spPr>
          <a:xfrm>
            <a:off x="467544" y="2755437"/>
            <a:ext cx="1224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分析：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/>
        </p:nvSpPr>
        <p:spPr>
          <a:xfrm>
            <a:off x="899592" y="2850561"/>
            <a:ext cx="7128792" cy="196496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30000"/>
              </a:lnSpc>
              <a:buAutoNum type="alphaLcPeriod"/>
            </a:pPr>
            <a:r>
              <a:rPr lang="zh-CN" altLang="en-US" sz="2400"/>
              <a:t>当 0&lt; </a:t>
            </a:r>
            <a:r>
              <a:rPr lang="en-US" altLang="zh-CN" sz="2400" i="1"/>
              <a:t>x</a:t>
            </a:r>
            <a:r>
              <a:rPr lang="en-US" altLang="zh-CN" sz="2400"/>
              <a:t> 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≤</a:t>
            </a:r>
            <a:r>
              <a:rPr lang="zh-CN" altLang="en-US" sz="2400"/>
              <a:t> 50 时，在两家商场购物花费</a:t>
            </a:r>
            <a:r>
              <a:rPr lang="en-US" altLang="zh-CN" sz="2400"/>
              <a:t>_____</a:t>
            </a:r>
            <a:r>
              <a:rPr lang="zh-CN" altLang="en-US" sz="2400"/>
              <a:t>，因为</a:t>
            </a:r>
            <a:r>
              <a:rPr lang="en-US" altLang="zh-CN" sz="2400"/>
              <a:t>__________________</a:t>
            </a:r>
            <a:r>
              <a:rPr lang="zh-CN" altLang="en-US" sz="2400"/>
              <a:t>.</a:t>
            </a:r>
            <a:endParaRPr lang="en-US" altLang="zh-CN" sz="2400"/>
          </a:p>
          <a:p>
            <a:pPr marL="514350" indent="-514350">
              <a:lnSpc>
                <a:spcPct val="130000"/>
              </a:lnSpc>
              <a:buAutoNum type="alphaLcPeriod"/>
            </a:pPr>
            <a:r>
              <a:rPr lang="zh-CN" altLang="en-US" sz="2400"/>
              <a:t>当 50 &lt; </a:t>
            </a:r>
            <a:r>
              <a:rPr lang="en-US" altLang="zh-CN" sz="2400" i="1"/>
              <a:t>x</a:t>
            </a:r>
            <a:r>
              <a:rPr lang="zh-CN" altLang="en-US" sz="2400"/>
              <a:t> 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≤</a:t>
            </a:r>
            <a:r>
              <a:rPr lang="zh-CN" altLang="en-US" sz="2400"/>
              <a:t> 100 时，在_</a:t>
            </a:r>
            <a:r>
              <a:rPr lang="en-US" altLang="zh-CN" sz="2400"/>
              <a:t>___</a:t>
            </a:r>
            <a:r>
              <a:rPr lang="zh-CN" altLang="en-US" sz="2400"/>
              <a:t>商场购物花费少，因为</a:t>
            </a:r>
            <a:r>
              <a:rPr lang="en-US" altLang="zh-CN" sz="2400"/>
              <a:t>__________________________</a:t>
            </a:r>
            <a:r>
              <a:rPr lang="zh-CN" altLang="en-US" sz="2400"/>
              <a:t>.</a:t>
            </a:r>
            <a:endParaRPr lang="zh-CN" altLang="en-US" sz="2400"/>
          </a:p>
        </p:txBody>
      </p:sp>
      <p:sp>
        <p:nvSpPr>
          <p:cNvPr id="9" name="文本框 8" title=""/>
          <p:cNvSpPr txBox="1"/>
          <p:nvPr/>
        </p:nvSpPr>
        <p:spPr>
          <a:xfrm>
            <a:off x="6618411" y="2873881"/>
            <a:ext cx="1026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一样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2204505" y="3315827"/>
            <a:ext cx="23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都不享受优惠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1" name="文本框 10" title=""/>
          <p:cNvSpPr txBox="1"/>
          <p:nvPr/>
        </p:nvSpPr>
        <p:spPr>
          <a:xfrm>
            <a:off x="4627892" y="3856716"/>
            <a:ext cx="738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乙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2" name="文本框 11" title=""/>
          <p:cNvSpPr txBox="1"/>
          <p:nvPr/>
        </p:nvSpPr>
        <p:spPr>
          <a:xfrm>
            <a:off x="2199660" y="430566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乙商场有优惠，甲商场没有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aphicFrame>
        <p:nvGraphicFramePr>
          <p:cNvPr id="8" name="表格 8" title=""/>
          <p:cNvGraphicFramePr>
            <a:graphicFrameLocks noGrp="1"/>
          </p:cNvGraphicFramePr>
          <p:nvPr/>
        </p:nvGraphicFramePr>
        <p:xfrm>
          <a:off x="899592" y="267494"/>
          <a:ext cx="6768754" cy="2088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2999"/>
                <a:gridCol w="2509504"/>
                <a:gridCol w="2256251"/>
              </a:tblGrid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购物款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在甲商场花费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在乙商场花费</a:t>
                      </a:r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50</a:t>
                      </a:r>
                      <a:endParaRPr lang="en-US" altLang="zh-CN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50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 i="1"/>
                        <a:t>x </a:t>
                      </a:r>
                      <a:r>
                        <a:rPr lang="en-US" altLang="zh-CN" sz="2000" b="1"/>
                        <a:t>&gt; 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文本框 12" title=""/>
          <p:cNvSpPr txBox="1"/>
          <p:nvPr/>
        </p:nvSpPr>
        <p:spPr>
          <a:xfrm>
            <a:off x="3923931" y="732506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4" name="文本框 13" title=""/>
          <p:cNvSpPr txBox="1"/>
          <p:nvPr/>
        </p:nvSpPr>
        <p:spPr>
          <a:xfrm>
            <a:off x="3923931" y="1335480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5" name="文本框 14" title=""/>
          <p:cNvSpPr txBox="1"/>
          <p:nvPr/>
        </p:nvSpPr>
        <p:spPr>
          <a:xfrm>
            <a:off x="6395461" y="732506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2987827" y="1883608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 + 0.9(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文本框 16" title=""/>
          <p:cNvSpPr txBox="1"/>
          <p:nvPr/>
        </p:nvSpPr>
        <p:spPr>
          <a:xfrm>
            <a:off x="5508107" y="1923678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文本框 17" title=""/>
          <p:cNvSpPr txBox="1"/>
          <p:nvPr/>
        </p:nvSpPr>
        <p:spPr>
          <a:xfrm>
            <a:off x="5510909" y="1379458"/>
            <a:ext cx="21574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899592" y="242773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latin typeface="+mj-ea"/>
                <a:ea typeface="+mj-ea"/>
              </a:rPr>
              <a:t>解：</a:t>
            </a:r>
            <a:endParaRPr lang="zh-CN" altLang="en-US" sz="24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/>
        </p:nvSpPr>
        <p:spPr>
          <a:xfrm>
            <a:off x="755576" y="2360175"/>
            <a:ext cx="7848872" cy="256724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algn="l" defTabSz="457200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/>
              <a:t>c. </a:t>
            </a:r>
            <a:r>
              <a:rPr lang="zh-CN" altLang="en-US" sz="2200"/>
              <a:t>当 </a:t>
            </a:r>
            <a:r>
              <a:rPr lang="en-US" altLang="zh-CN" sz="2200" i="1"/>
              <a:t>x</a:t>
            </a:r>
            <a:r>
              <a:rPr lang="en-US" altLang="zh-CN" sz="2200"/>
              <a:t> </a:t>
            </a:r>
            <a:r>
              <a:rPr lang="en-US" altLang="zh-CN" sz="2200">
                <a:latin typeface="+mn-lt"/>
                <a:ea typeface="楷体" panose="02010609060101010101" pitchFamily="49" charset="-122"/>
              </a:rPr>
              <a:t>&gt;</a:t>
            </a:r>
            <a:r>
              <a:rPr lang="zh-CN" altLang="en-US" sz="2200"/>
              <a:t> </a:t>
            </a:r>
            <a:r>
              <a:rPr lang="en-US" altLang="zh-CN" sz="2200"/>
              <a:t>10</a:t>
            </a:r>
            <a:r>
              <a:rPr lang="zh-CN" altLang="en-US" sz="2200"/>
              <a:t>0 时，若在甲商场购物花费少，则有不等式：</a:t>
            </a:r>
            <a:r>
              <a:rPr lang="en-US" altLang="zh-CN" sz="2200"/>
              <a:t>___________________________</a:t>
            </a:r>
            <a:r>
              <a:rPr lang="zh-CN" altLang="en-US" sz="2200"/>
              <a:t>，解得 </a:t>
            </a:r>
            <a:r>
              <a:rPr lang="en-US" altLang="zh-CN" sz="2200" i="1"/>
              <a:t>x</a:t>
            </a:r>
            <a:r>
              <a:rPr lang="en-US" altLang="zh-CN" sz="2200"/>
              <a:t>______</a:t>
            </a:r>
            <a:r>
              <a:rPr lang="zh-CN" altLang="en-US" sz="2200"/>
              <a:t>；若在乙商场购物花费少，则有不等式：</a:t>
            </a:r>
            <a:r>
              <a:rPr lang="en-US" altLang="zh-CN" sz="2200"/>
              <a:t>____________________________</a:t>
            </a:r>
            <a:r>
              <a:rPr lang="zh-CN" altLang="en-US" sz="2200"/>
              <a:t>，解得 </a:t>
            </a:r>
            <a:r>
              <a:rPr lang="en-US" altLang="zh-CN" sz="2200" i="1"/>
              <a:t>x</a:t>
            </a:r>
            <a:r>
              <a:rPr lang="en-US" altLang="zh-CN" sz="2200"/>
              <a:t>_____</a:t>
            </a:r>
            <a:r>
              <a:rPr lang="zh-CN" altLang="en-US" sz="2200"/>
              <a:t>；若在两家商场购物花费一样，则有方程：</a:t>
            </a:r>
            <a:r>
              <a:rPr lang="en-US" altLang="zh-CN" sz="2200"/>
              <a:t>____________________________</a:t>
            </a:r>
            <a:r>
              <a:rPr lang="zh-CN" altLang="en-US" sz="2200"/>
              <a:t>，解得 </a:t>
            </a:r>
            <a:r>
              <a:rPr lang="en-US" altLang="zh-CN" sz="2200" i="1"/>
              <a:t>x</a:t>
            </a:r>
            <a:r>
              <a:rPr lang="en-US" altLang="zh-CN" sz="2200"/>
              <a:t>______.</a:t>
            </a:r>
            <a:endParaRPr lang="en-US" altLang="zh-CN" sz="2200"/>
          </a:p>
        </p:txBody>
      </p:sp>
      <p:sp>
        <p:nvSpPr>
          <p:cNvPr id="11" name="文本框 10" title=""/>
          <p:cNvSpPr txBox="1"/>
          <p:nvPr/>
        </p:nvSpPr>
        <p:spPr>
          <a:xfrm>
            <a:off x="755576" y="2893227"/>
            <a:ext cx="51845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50+0.95(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50) &gt; 100+0.9(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100)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 title=""/>
          <p:cNvSpPr txBox="1"/>
          <p:nvPr/>
        </p:nvSpPr>
        <p:spPr>
          <a:xfrm>
            <a:off x="5724128" y="2925165"/>
            <a:ext cx="11521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&gt; 150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3923928" y="3406060"/>
            <a:ext cx="51845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50+0.95(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50) &gt; 100+0.9(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100)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 title=""/>
          <p:cNvSpPr txBox="1"/>
          <p:nvPr/>
        </p:nvSpPr>
        <p:spPr>
          <a:xfrm>
            <a:off x="1259632" y="3919631"/>
            <a:ext cx="11521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&lt; 150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 title=""/>
          <p:cNvSpPr txBox="1"/>
          <p:nvPr/>
        </p:nvSpPr>
        <p:spPr>
          <a:xfrm>
            <a:off x="827584" y="4422551"/>
            <a:ext cx="51845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50+0.95(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50) = 100+0.9(</a:t>
            </a:r>
            <a:r>
              <a:rPr lang="en-US" altLang="zh-CN" sz="2200" b="1" i="1">
                <a:solidFill>
                  <a:srgbClr val="FF0000"/>
                </a:solidFill>
                <a:latin typeface="+mn-lt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200" b="1">
                <a:solidFill>
                  <a:srgbClr val="FF0000"/>
                </a:solidFill>
                <a:latin typeface="+mn-lt"/>
              </a:rPr>
              <a:t>100)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 title=""/>
          <p:cNvSpPr txBox="1"/>
          <p:nvPr/>
        </p:nvSpPr>
        <p:spPr>
          <a:xfrm>
            <a:off x="5803848" y="4423119"/>
            <a:ext cx="11521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2200" b="1">
                <a:solidFill>
                  <a:srgbClr val="FF0000"/>
                </a:solidFill>
                <a:latin typeface="+mn-lt"/>
              </a:rPr>
              <a:t>= 150</a:t>
            </a:r>
            <a:endParaRPr lang="zh-CN" altLang="en-US" sz="2200" b="1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10" name="表格 8" title=""/>
          <p:cNvGraphicFramePr>
            <a:graphicFrameLocks noGrp="1"/>
          </p:cNvGraphicFramePr>
          <p:nvPr/>
        </p:nvGraphicFramePr>
        <p:xfrm>
          <a:off x="899592" y="267494"/>
          <a:ext cx="6768754" cy="2088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2999"/>
                <a:gridCol w="2509504"/>
                <a:gridCol w="2256251"/>
              </a:tblGrid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购物款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在甲商场花费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000" b="1"/>
                        <a:t>在乙商场花费</a:t>
                      </a:r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50</a:t>
                      </a:r>
                      <a:endParaRPr lang="en-US" altLang="zh-CN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/>
                        <a:t>50 &lt; </a:t>
                      </a:r>
                      <a:r>
                        <a:rPr lang="en-US" altLang="zh-CN" sz="2000" b="1" i="1"/>
                        <a:t>x </a:t>
                      </a:r>
                      <a:r>
                        <a:rPr lang="zh-CN" altLang="en-US" sz="2000" b="1"/>
                        <a:t>≤ </a:t>
                      </a:r>
                      <a:r>
                        <a:rPr lang="en-US" altLang="zh-CN" sz="2000" b="1"/>
                        <a:t>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  <a:tr h="52205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000" b="1" i="1"/>
                        <a:t>x </a:t>
                      </a:r>
                      <a:r>
                        <a:rPr lang="en-US" altLang="zh-CN" sz="2000" b="1"/>
                        <a:t>&gt; 100</a:t>
                      </a:r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0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文本框 13" title=""/>
          <p:cNvSpPr txBox="1"/>
          <p:nvPr/>
        </p:nvSpPr>
        <p:spPr>
          <a:xfrm>
            <a:off x="3923931" y="732506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3923931" y="1335480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6395461" y="732506"/>
            <a:ext cx="57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i="1">
                <a:solidFill>
                  <a:srgbClr val="0000FF"/>
                </a:solidFill>
                <a:latin typeface="+mn-lt"/>
              </a:rPr>
              <a:t>x</a:t>
            </a:r>
            <a:endParaRPr lang="zh-CN" altLang="en-US" sz="24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0" name="文本框 19" title=""/>
          <p:cNvSpPr txBox="1"/>
          <p:nvPr/>
        </p:nvSpPr>
        <p:spPr>
          <a:xfrm>
            <a:off x="2987827" y="1883608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 + 0.9(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100)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1" name="文本框 20" title=""/>
          <p:cNvSpPr txBox="1"/>
          <p:nvPr/>
        </p:nvSpPr>
        <p:spPr>
          <a:xfrm>
            <a:off x="5508107" y="1923678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2" name="文本框 21" title=""/>
          <p:cNvSpPr txBox="1"/>
          <p:nvPr/>
        </p:nvSpPr>
        <p:spPr>
          <a:xfrm>
            <a:off x="5510909" y="1379458"/>
            <a:ext cx="21574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 + 0.95(</a:t>
            </a:r>
            <a:r>
              <a:rPr lang="en-US" altLang="zh-CN" i="1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zh-CN">
                <a:solidFill>
                  <a:srgbClr val="0000FF"/>
                </a:solidFill>
                <a:latin typeface="+mj-ea"/>
                <a:ea typeface="+mj-ea"/>
              </a:rPr>
              <a:t>-</a:t>
            </a:r>
            <a:r>
              <a:rPr lang="en-US" altLang="zh-CN">
                <a:solidFill>
                  <a:srgbClr val="0000FF"/>
                </a:solidFill>
                <a:latin typeface="+mn-lt"/>
              </a:rPr>
              <a:t>50)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https://d.book118.com/367016016036006026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SPECIAL_SOURCE" val="bdnull"/>
</p:tagLst>
</file>

<file path=ppt/tags/tag64.xml><?xml version="1.0" encoding="utf-8"?>
<p:tagLst xmlns:p="http://schemas.openxmlformats.org/presentationml/2006/main">
  <p:tag name="KSO_WM_SPECIAL_SOURCE" val="bdnull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楷体</vt:lpstr>
      <vt:lpstr>Cambria</vt:lpstr>
      <vt:lpstr>宋体</vt:lpstr>
      <vt:lpstr>黑体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2024-08-31T05:24:53.977</cp:lastPrinted>
  <dcterms:created xsi:type="dcterms:W3CDTF">2024-08-30T21:24:53Z</dcterms:created>
  <dcterms:modified xsi:type="dcterms:W3CDTF">2024-08-30T21:24:56Z</dcterms:modified>
</cp:coreProperties>
</file>