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9188450" cy="64135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FC809-CC81-4DCD-A4DB-F89BC69DD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0B315-81CC-40D7-AA4D-175DE1A79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117A48-383A-4278-A6B0-E90AF8C9E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3EF138-BD32-4DB1-BFA0-58E9B3A8D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2E9BC6-7BD5-47E9-992B-125BB05DF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331816-1F84-45D6-9D5D-F85DCB85F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D5DA9A-BF5B-4F32-A9E8-D0E6CAF2C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F5557-4D36-496B-8D57-DC01DFD67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0372D3-2D69-41DF-B22E-097EA03CF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A0FC1-F2C3-4A1E-8A86-4FC286C3B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E86D2-3F67-40D8-8BBF-DCF1F6382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jpeg" /><Relationship Id="rId3" Type="http://schemas.openxmlformats.org/officeDocument/2006/relationships/image" Target="../media/image18.pn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2115414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712487" y="2852486"/>
            <a:ext cx="4643754" cy="883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5900" b="1" kern="0" spc="130">
                <a:solidFill>
                  <a:srgbClr val="660066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企业财务分析</a:t>
            </a:r>
            <a:endParaRPr lang="SimHei" altLang="SimHei" sz="59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93897" y="3315815"/>
            <a:ext cx="8148955" cy="8077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52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5300" b="1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项目一</a:t>
            </a:r>
            <a:r>
              <a:rPr sz="5300" kern="0" spc="175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300" b="1" kern="0" spc="9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企业财务分析</a:t>
            </a:r>
            <a:r>
              <a:rPr sz="5300" b="1" kern="0" spc="8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认知</a:t>
            </a:r>
            <a:endParaRPr lang="SimSun" altLang="SimSun" sz="53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590775" y="1308097"/>
            <a:ext cx="5200663" cy="2419364"/>
            <a:chExt cx="5200663" cy="2419364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200663" cy="2419364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-12700" y="-12700"/>
              <a:ext cx="5226684" cy="24923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6860"/>
                </a:lnSpc>
              </a:pPr>
              <a:endParaRPr lang="Arial" altLang="Arial" sz="100"/>
            </a:p>
            <a:p>
              <a:pPr marL="304800" algn="l" rtl="0" eaLnBrk="0">
                <a:lnSpc>
                  <a:spcPct val="95000"/>
                </a:lnSpc>
              </a:pPr>
              <a:r>
                <a:rPr sz="3600" b="1" kern="0" spc="-5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任务1.1</a:t>
              </a:r>
              <a:endParaRPr lang="SimSun" altLang="SimSun" sz="3600"/>
            </a:p>
            <a:p>
              <a:pPr algn="l" rtl="0" eaLnBrk="0">
                <a:lnSpc>
                  <a:spcPct val="107000"/>
                </a:lnSpc>
              </a:pPr>
              <a:endParaRPr lang="Arial" altLang="Arial" sz="1200"/>
            </a:p>
            <a:p>
              <a:pPr marL="499744" algn="l" rtl="0" eaLnBrk="0">
                <a:lnSpc>
                  <a:spcPct val="96000"/>
                </a:lnSpc>
                <a:spcBef>
                  <a:spcPts val="4"/>
                </a:spcBef>
              </a:pPr>
              <a:r>
                <a:rPr sz="2700" b="1" kern="0" spc="7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企业财务分析原理认知</a:t>
              </a:r>
              <a:endParaRPr lang="SimSun" altLang="SimSun" sz="2700"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40" y="107939"/>
            <a:ext cx="2400298" cy="219713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838730" y="4851427"/>
            <a:ext cx="4152903" cy="1155648"/>
            <a:chExt cx="4152903" cy="115564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152903" cy="1155648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4178934" cy="122364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marL="1292860" algn="l" rtl="0" eaLnBrk="0">
                <a:lnSpc>
                  <a:spcPct val="95000"/>
                </a:lnSpc>
                <a:spcBef>
                  <a:spcPts val="4"/>
                </a:spcBef>
              </a:pPr>
              <a:r>
                <a:rPr sz="2400" b="1" kern="0" spc="3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任务实施</a:t>
              </a:r>
              <a:endParaRPr lang="SimSun" altLang="SimSun" sz="240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06405" y="4933969"/>
            <a:ext cx="4019579" cy="1041360"/>
            <a:chExt cx="4019579" cy="1041360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019579" cy="1041360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4045584" cy="111696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5000"/>
                </a:lnSpc>
              </a:pPr>
              <a:endParaRPr lang="Arial" altLang="Arial" sz="1000"/>
            </a:p>
            <a:p>
              <a:pPr algn="l" rtl="0" eaLnBrk="0">
                <a:lnSpc>
                  <a:spcPct val="135000"/>
                </a:lnSpc>
              </a:pPr>
              <a:endParaRPr lang="Arial" altLang="Arial" sz="1000"/>
            </a:p>
            <a:p>
              <a:pPr marL="1280794" algn="l" rtl="0" eaLnBrk="0">
                <a:lnSpc>
                  <a:spcPct val="97000"/>
                </a:lnSpc>
                <a:spcBef>
                  <a:spcPts val="2"/>
                </a:spcBef>
              </a:pPr>
              <a:r>
                <a:rPr sz="2700" b="1" kern="0" spc="5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知</a:t>
              </a:r>
              <a:r>
                <a:rPr sz="2700" b="1" kern="0" spc="5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识</a:t>
              </a:r>
              <a:r>
                <a:rPr sz="2700" b="1" kern="0" spc="5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准备</a:t>
              </a:r>
              <a:endParaRPr lang="SimSun" altLang="SimSun" sz="2700"/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rect"/>
          <p:cNvSpPr/>
          <p:nvPr/>
        </p:nvSpPr>
        <p:spPr>
          <a:xfrm>
            <a:off x="552409" y="1847857"/>
            <a:ext cx="7594620" cy="2743182"/>
          </a:xfrm>
          <a:prstGeom prst="rect">
            <a:avLst/>
          </a:prstGeom>
          <a:solidFill>
            <a:srgbClr val="8DB3E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textbox 28"/>
          <p:cNvSpPr/>
          <p:nvPr/>
        </p:nvSpPr>
        <p:spPr>
          <a:xfrm>
            <a:off x="647673" y="1952519"/>
            <a:ext cx="7652384" cy="26460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1455"/>
              </a:lnSpc>
            </a:pPr>
            <a:endParaRPr lang="Arial" altLang="Arial" sz="100"/>
          </a:p>
          <a:p>
            <a:pPr marL="12700" indent="812800" algn="l" rtl="0" eaLnBrk="0">
              <a:lnSpc>
                <a:spcPct val="91000"/>
              </a:lnSpc>
            </a:pPr>
            <a:r>
              <a:rPr sz="31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李英明确企业管理的核心是财务管理，</a:t>
            </a:r>
            <a:r>
              <a:rPr sz="31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1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财务管理的基础是财务分析，开始了解企</a:t>
            </a:r>
            <a:endParaRPr lang="SimSun" altLang="SimSun" sz="3100"/>
          </a:p>
          <a:p>
            <a:pPr marL="17779" algn="l" rtl="0" eaLnBrk="0">
              <a:lnSpc>
                <a:spcPct val="94000"/>
              </a:lnSpc>
              <a:spcBef>
                <a:spcPts val="30"/>
              </a:spcBef>
            </a:pPr>
            <a:r>
              <a:rPr sz="3100" b="1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业财务分析学习内容。</a:t>
            </a:r>
            <a:endParaRPr lang="SimSun" altLang="SimSun" sz="31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700"/>
          </a:p>
          <a:p>
            <a:pPr marL="17779" indent="838200" algn="l" rtl="0" eaLnBrk="0">
              <a:lnSpc>
                <a:spcPct val="92000"/>
              </a:lnSpc>
              <a:spcBef>
                <a:spcPts val="6"/>
              </a:spcBef>
            </a:pPr>
            <a:r>
              <a:rPr sz="31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为完成相关知识，完成财务报表分析</a:t>
            </a:r>
            <a:r>
              <a:rPr sz="31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1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这项工作，李英先做好以下准备：</a:t>
            </a:r>
            <a:endParaRPr lang="SimSun" altLang="SimSun" sz="3100"/>
          </a:p>
        </p:txBody>
      </p:sp>
      <p:sp>
        <p:nvSpPr>
          <p:cNvPr id="30" name="textbox 30"/>
          <p:cNvSpPr/>
          <p:nvPr/>
        </p:nvSpPr>
        <p:spPr>
          <a:xfrm>
            <a:off x="1531059" y="910948"/>
            <a:ext cx="5096509" cy="593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900" b="1" kern="0" spc="7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企业财务分析原理认知</a:t>
            </a:r>
            <a:endParaRPr lang="SimHei" altLang="SimHei" sz="3900"/>
          </a:p>
        </p:txBody>
      </p:sp>
      <p:sp>
        <p:nvSpPr>
          <p:cNvPr id="32" name="rect"/>
          <p:cNvSpPr/>
          <p:nvPr/>
        </p:nvSpPr>
        <p:spPr>
          <a:xfrm>
            <a:off x="793790" y="1009677"/>
            <a:ext cx="6339" cy="863578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533389" y="1854206"/>
            <a:ext cx="7632754" cy="3168653"/>
            <a:chExt cx="7632754" cy="3168653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32754" cy="3168653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7658734" cy="324421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700"/>
            </a:p>
            <a:p>
              <a:pPr marL="139064" indent="838200" algn="l" rtl="0" eaLnBrk="0">
                <a:lnSpc>
                  <a:spcPct val="96000"/>
                </a:lnSpc>
                <a:spcBef>
                  <a:spcPts val="1"/>
                </a:spcBef>
              </a:pPr>
              <a:r>
                <a:rPr sz="3000" kern="0" spc="17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企业财务分析是指分析人员根据信息</a:t>
              </a:r>
              <a:r>
                <a:rPr sz="3000" kern="0" spc="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000" kern="0" spc="1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使用者的需求，以企业财务报告为主要依</a:t>
              </a:r>
              <a:r>
                <a:rPr sz="3000" kern="0" spc="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000" kern="0" spc="1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据，结合企业内部及</a:t>
              </a:r>
              <a:r>
                <a:rPr sz="3000" kern="0" spc="1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外部相关信息资料，  </a:t>
              </a:r>
              <a:r>
                <a:rPr sz="3000" kern="0" spc="1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运用一系列分析技术和方法，对企业财务</a:t>
              </a:r>
              <a:r>
                <a:rPr sz="3000" kern="0" spc="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000" kern="0" spc="1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状况、筹资活动、投资活动、经营活动及</a:t>
              </a:r>
              <a:r>
                <a:rPr sz="3000" kern="0" spc="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000" kern="0" spc="19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经营成果进行分析、研究</a:t>
              </a:r>
              <a:r>
                <a:rPr sz="3000" kern="0" spc="1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和评价，并向信</a:t>
              </a:r>
              <a:r>
                <a:rPr sz="30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000" kern="0" spc="15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息使用者提供分析报告的一项管理活动</a:t>
              </a:r>
              <a:r>
                <a:rPr sz="3000" kern="0" spc="14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。</a:t>
              </a:r>
              <a:endParaRPr lang="SimSun" altLang="SimSun" sz="3000"/>
            </a:p>
          </p:txBody>
        </p:sp>
      </p:grpSp>
      <p:sp>
        <p:nvSpPr>
          <p:cNvPr id="38" name="textbox 38"/>
          <p:cNvSpPr/>
          <p:nvPr/>
        </p:nvSpPr>
        <p:spPr>
          <a:xfrm>
            <a:off x="96007" y="942695"/>
            <a:ext cx="4552315" cy="593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900" b="1" kern="0" spc="3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什名是企业财务分析</a:t>
            </a:r>
            <a:endParaRPr lang="SimHei" altLang="SimHei" sz="39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977926" y="3162304"/>
            <a:ext cx="7601584" cy="1842135"/>
          </a:xfrm>
          <a:prstGeom prst="rect">
            <a:avLst/>
          </a:prstGeom>
          <a:solidFill>
            <a:srgbClr val="8EB1E1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5000"/>
              </a:lnSpc>
            </a:pPr>
            <a:endParaRPr lang="Arial" altLang="Arial" sz="600"/>
          </a:p>
          <a:p>
            <a:pPr marL="316865" algn="l" rtl="0" eaLnBrk="0">
              <a:lnSpc>
                <a:spcPct val="85000"/>
              </a:lnSpc>
              <a:spcBef>
                <a:spcPts val="5"/>
              </a:spcBef>
            </a:pPr>
            <a:r>
              <a:rPr sz="31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企业财务分析的含义</a:t>
            </a:r>
            <a:endParaRPr lang="SimSun" altLang="SimSun" sz="3100"/>
          </a:p>
          <a:p>
            <a:pPr marL="132714" algn="l" rtl="0" eaLnBrk="0">
              <a:lnSpc>
                <a:spcPct val="99000"/>
              </a:lnSpc>
              <a:spcBef>
                <a:spcPts val="33"/>
              </a:spcBef>
            </a:pPr>
            <a:r>
              <a:rPr sz="31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1.广义</a:t>
            </a:r>
            <a:endParaRPr lang="SimSun" altLang="SimSun" sz="3100"/>
          </a:p>
          <a:p>
            <a:pPr marL="107950" algn="l" rtl="0" eaLnBrk="0">
              <a:lnSpc>
                <a:spcPct val="96000"/>
              </a:lnSpc>
              <a:spcBef>
                <a:spcPts val="17"/>
              </a:spcBef>
            </a:pPr>
            <a:r>
              <a:rPr sz="31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2.狭义</a:t>
            </a:r>
            <a:endParaRPr lang="SimSun" altLang="SimSun" sz="3100"/>
          </a:p>
        </p:txBody>
      </p:sp>
      <p:sp>
        <p:nvSpPr>
          <p:cNvPr id="44" name="textbox 44"/>
          <p:cNvSpPr/>
          <p:nvPr/>
        </p:nvSpPr>
        <p:spPr>
          <a:xfrm>
            <a:off x="1061162" y="1063333"/>
            <a:ext cx="6512559" cy="5930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3900" b="1" kern="0" spc="16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企业财务分析的作用有</a:t>
            </a:r>
            <a:r>
              <a:rPr sz="3900" b="1" kern="0" spc="15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哪些?</a:t>
            </a:r>
            <a:endParaRPr lang="SimHei" altLang="SimHei" sz="39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844510" y="2749531"/>
            <a:ext cx="7639093" cy="3155955"/>
            <a:chExt cx="7639093" cy="3155955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39093" cy="3155955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-12700" y="-12700"/>
              <a:ext cx="7665084" cy="323596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6000"/>
                </a:lnSpc>
              </a:pPr>
              <a:endParaRPr lang="Arial" altLang="Arial" sz="600"/>
            </a:p>
            <a:p>
              <a:pPr marL="138429" indent="815975" algn="l" rtl="0" eaLnBrk="0">
                <a:lnSpc>
                  <a:spcPct val="93000"/>
                </a:lnSpc>
                <a:spcBef>
                  <a:spcPts val="6"/>
                </a:spcBef>
              </a:pPr>
              <a:r>
                <a:rPr sz="3100" b="1" kern="0" spc="5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李英是一所高等职业技术学院的大三</a:t>
              </a:r>
              <a:r>
                <a:rPr sz="3100" kern="0" spc="3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100" b="1" kern="0" spc="-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学生，毕业后进入中科公司担任会计工作，</a:t>
              </a:r>
              <a:r>
                <a:rPr sz="3100" kern="0" spc="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100" b="1" kern="0" spc="5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工作多年后被提升后主办会计</a:t>
              </a:r>
              <a:r>
                <a:rPr sz="3100" b="1" kern="0" spc="4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，负责总账</a:t>
              </a:r>
              <a:r>
                <a:rPr sz="3100" kern="0" spc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100" b="1" kern="0" spc="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和报表的编制与分析工作。</a:t>
              </a:r>
              <a:endParaRPr lang="SimSun" altLang="SimSun" sz="31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700"/>
            </a:p>
            <a:p>
              <a:pPr marL="138429" indent="83820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3100" b="1" kern="0" spc="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为完成适应新角色，完成财</a:t>
              </a:r>
              <a:r>
                <a:rPr sz="3100" b="1" kern="0" spc="7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务报表分</a:t>
              </a:r>
              <a:r>
                <a:rPr sz="3100" kern="0" spc="-1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</a:t>
              </a:r>
              <a:r>
                <a:rPr sz="3100" b="1" kern="0" spc="4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析这项工作，李英先做好以下准备：</a:t>
              </a:r>
              <a:endParaRPr lang="SimSun" altLang="SimSun" sz="3100"/>
            </a:p>
          </p:txBody>
        </p:sp>
      </p:grpSp>
      <p:sp>
        <p:nvSpPr>
          <p:cNvPr id="50" name="textbox 50"/>
          <p:cNvSpPr/>
          <p:nvPr/>
        </p:nvSpPr>
        <p:spPr>
          <a:xfrm>
            <a:off x="127900" y="849723"/>
            <a:ext cx="6056629" cy="609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400"/>
              </a:lnSpc>
            </a:pPr>
            <a:endParaRPr lang="Arial" altLang="Arial" sz="100"/>
          </a:p>
          <a:p>
            <a:pPr algn="r" rtl="0" eaLnBrk="0">
              <a:lnSpc>
                <a:spcPct val="96000"/>
              </a:lnSpc>
            </a:pPr>
            <a:r>
              <a:rPr sz="4000" b="1" kern="0" spc="-23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【项目分析】角色：经营</a:t>
            </a:r>
            <a:r>
              <a:rPr sz="4000" b="1" kern="0" spc="-240">
                <a:solidFill>
                  <a:srgbClr val="00B0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者</a:t>
            </a:r>
            <a:endParaRPr lang="SimHei" altLang="SimHei" sz="4000"/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8105" y="1816111"/>
            <a:ext cx="8229635" cy="1269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654033" y="2152627"/>
            <a:ext cx="1466850" cy="3740784"/>
          </a:xfrm>
          <a:prstGeom prst="rect">
            <a:avLst/>
          </a:prstGeom>
          <a:solidFill>
            <a:srgbClr val="00AFF1"/>
          </a:solidFill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7961"/>
              </a:lnSpc>
            </a:pPr>
            <a:endParaRPr lang="Arial" altLang="Arial" sz="100"/>
          </a:p>
          <a:p>
            <a:pPr marL="1050289" algn="l" rtl="0" eaLnBrk="0">
              <a:lnSpc>
                <a:spcPct val="94000"/>
              </a:lnSpc>
            </a:pPr>
            <a:r>
              <a:rPr sz="4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任</a:t>
            </a:r>
            <a:r>
              <a:rPr sz="4700" kern="0" spc="167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700" kern="0" spc="-1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务</a:t>
            </a:r>
            <a:endParaRPr lang="SimSun" altLang="SimSun" sz="47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2609887" y="4514847"/>
            <a:ext cx="6254670" cy="730241"/>
            <a:chExt cx="6254670" cy="730241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254670" cy="730241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6280150" cy="80200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64000"/>
                </a:lnSpc>
              </a:pPr>
              <a:endParaRPr lang="Arial" altLang="Arial" sz="1000"/>
            </a:p>
            <a:p>
              <a:pPr algn="l" rtl="0" eaLnBrk="0">
                <a:lnSpc>
                  <a:spcPct val="7246"/>
                </a:lnSpc>
              </a:pPr>
              <a:endParaRPr lang="Arial" altLang="Arial" sz="100"/>
            </a:p>
            <a:p>
              <a:pPr marL="118745" algn="l" rtl="0" eaLnBrk="0">
                <a:lnSpc>
                  <a:spcPct val="94000"/>
                </a:lnSpc>
              </a:pPr>
              <a:r>
                <a:rPr sz="2700" b="1" kern="0" spc="10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任务1.3认知财务报表分析的基本</a:t>
              </a:r>
              <a:r>
                <a:rPr sz="2700" b="1" kern="0" spc="9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方法</a:t>
              </a:r>
              <a:endParaRPr lang="SimSun" altLang="SimSun" sz="2700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2635247" y="3625872"/>
            <a:ext cx="6146796" cy="736590"/>
            <a:chExt cx="6146796" cy="736590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146796" cy="736590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6172200" cy="8096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67000"/>
                </a:lnSpc>
              </a:pPr>
              <a:endParaRPr lang="Arial" altLang="Arial" sz="1000"/>
            </a:p>
            <a:p>
              <a:pPr algn="l" rtl="0" eaLnBrk="0">
                <a:lnSpc>
                  <a:spcPct val="7451"/>
                </a:lnSpc>
              </a:pPr>
              <a:endParaRPr lang="Arial" altLang="Arial" sz="100"/>
            </a:p>
            <a:p>
              <a:pPr marL="258445" algn="l" rtl="0" eaLnBrk="0">
                <a:lnSpc>
                  <a:spcPct val="95000"/>
                </a:lnSpc>
              </a:pPr>
              <a:r>
                <a:rPr sz="2700" b="1" kern="0" spc="5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任务1.2认知财务报表分析的内容</a:t>
              </a:r>
              <a:endParaRPr lang="SimSun" altLang="SimSun" sz="270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2546395" y="2755881"/>
            <a:ext cx="6127685" cy="736590"/>
            <a:chExt cx="6127685" cy="736590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127685" cy="736590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6153150" cy="80962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59000"/>
                </a:lnSpc>
              </a:pPr>
              <a:endParaRPr lang="Arial" altLang="Arial" sz="1000"/>
            </a:p>
            <a:p>
              <a:pPr marL="18224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2700" b="1" kern="0" spc="2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任务1.1</a:t>
              </a:r>
              <a:r>
                <a:rPr sz="2700" kern="0" spc="2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2700" b="1" kern="0" spc="2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企业财务分析原</a:t>
              </a:r>
              <a:r>
                <a:rPr sz="2700" b="1" kern="0" spc="1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理认知</a:t>
              </a:r>
              <a:endParaRPr lang="SimSun" altLang="SimSun" sz="2700"/>
            </a:p>
          </p:txBody>
        </p:sp>
      </p:grpSp>
      <p:pic>
        <p:nvPicPr>
          <p:cNvPr id="70" name="picture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75509" y="0"/>
            <a:ext cx="1612940" cy="123825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2622567" y="1308097"/>
            <a:ext cx="5168871" cy="2419364"/>
            <a:chExt cx="5168871" cy="2419364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68871" cy="2419364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5194300" cy="24923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6860"/>
                </a:lnSpc>
              </a:pPr>
              <a:endParaRPr lang="Arial" altLang="Arial" sz="100"/>
            </a:p>
            <a:p>
              <a:pPr marL="273050" algn="l" rtl="0" eaLnBrk="0">
                <a:lnSpc>
                  <a:spcPct val="95000"/>
                </a:lnSpc>
              </a:pPr>
              <a:r>
                <a:rPr sz="3600" b="1" kern="0" spc="2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任务1.2</a:t>
              </a:r>
              <a:endParaRPr lang="SimSun" altLang="SimSun" sz="3600"/>
            </a:p>
            <a:p>
              <a:pPr algn="l" rtl="0" eaLnBrk="0">
                <a:lnSpc>
                  <a:spcPct val="180000"/>
                </a:lnSpc>
              </a:pPr>
              <a:endParaRPr lang="Arial" altLang="Arial" sz="1000"/>
            </a:p>
            <a:p>
              <a:pPr algn="l" rtl="0" eaLnBrk="0">
                <a:lnSpc>
                  <a:spcPct val="113000"/>
                </a:lnSpc>
              </a:pPr>
              <a:endParaRPr lang="Arial" altLang="Arial" sz="600"/>
            </a:p>
            <a:p>
              <a:pPr marL="753744" algn="l" rtl="0" eaLnBrk="0">
                <a:lnSpc>
                  <a:spcPct val="95000"/>
                </a:lnSpc>
                <a:spcBef>
                  <a:spcPts val="2"/>
                </a:spcBef>
              </a:pPr>
              <a:r>
                <a:rPr sz="2700" b="1" kern="0" spc="8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认知财务报表分析的内容</a:t>
              </a:r>
              <a:endParaRPr lang="SimSun" altLang="SimSun" sz="2700"/>
            </a:p>
          </p:txBody>
        </p:sp>
      </p:grpSp>
      <p:pic>
        <p:nvPicPr>
          <p:cNvPr id="78" name="pictur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40" y="107939"/>
            <a:ext cx="2400298" cy="2197136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4838730" y="4851427"/>
            <a:ext cx="4152903" cy="1155648"/>
            <a:chExt cx="4152903" cy="1155648"/>
          </a:xfrm>
        </p:grpSpPr>
        <p:pic>
          <p:nvPicPr>
            <p:cNvPr id="80" name="picture 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152903" cy="1155648"/>
            </a:xfrm>
            <a:prstGeom prst="rect">
              <a:avLst/>
            </a:prstGeom>
          </p:spPr>
        </p:pic>
        <p:sp>
          <p:nvSpPr>
            <p:cNvPr id="82" name="textbox 82"/>
            <p:cNvSpPr/>
            <p:nvPr/>
          </p:nvSpPr>
          <p:spPr>
            <a:xfrm>
              <a:off x="-12700" y="-12700"/>
              <a:ext cx="4178934" cy="122364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5000"/>
                </a:lnSpc>
              </a:pPr>
              <a:endParaRPr lang="Arial" altLang="Arial" sz="1000"/>
            </a:p>
            <a:p>
              <a:pPr algn="l" rtl="0" eaLnBrk="0">
                <a:lnSpc>
                  <a:spcPct val="116000"/>
                </a:lnSpc>
              </a:pPr>
              <a:endParaRPr lang="Arial" altLang="Arial" sz="1000"/>
            </a:p>
            <a:p>
              <a:pPr marL="1292860" algn="l" rtl="0" eaLnBrk="0">
                <a:lnSpc>
                  <a:spcPct val="95000"/>
                </a:lnSpc>
                <a:spcBef>
                  <a:spcPts val="4"/>
                </a:spcBef>
              </a:pPr>
              <a:r>
                <a:rPr sz="2400" b="1" kern="0" spc="3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任务实施</a:t>
              </a:r>
              <a:endParaRPr lang="SimSun" altLang="SimSun" sz="24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06405" y="4933969"/>
            <a:ext cx="4025919" cy="1041360"/>
            <a:chExt cx="4025919" cy="1041360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025919" cy="1041360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4051934" cy="111696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138000"/>
                </a:lnSpc>
              </a:pPr>
              <a:endParaRPr lang="Arial" altLang="Arial" sz="1000"/>
            </a:p>
            <a:p>
              <a:pPr marL="1280794" algn="l" rtl="0" eaLnBrk="0">
                <a:lnSpc>
                  <a:spcPct val="95000"/>
                </a:lnSpc>
                <a:spcBef>
                  <a:spcPts val="6"/>
                </a:spcBef>
              </a:pPr>
              <a:r>
                <a:rPr sz="2700" b="1" kern="0" spc="5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知</a:t>
              </a:r>
              <a:r>
                <a:rPr sz="2700" b="1" kern="0" spc="5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识</a:t>
              </a:r>
              <a:r>
                <a:rPr sz="2700" b="1" kern="0" spc="50">
                  <a:solidFill>
                    <a:srgbClr val="CB2F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准备</a:t>
              </a:r>
              <a:endParaRPr lang="SimSun" altLang="SimSun" sz="2700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textbox 88"/>
          <p:cNvSpPr/>
          <p:nvPr/>
        </p:nvSpPr>
        <p:spPr>
          <a:xfrm>
            <a:off x="1606580" y="2137533"/>
            <a:ext cx="7292975" cy="27216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3534"/>
              </a:lnSpc>
            </a:pPr>
            <a:r>
              <a:rPr sz="1900" kern="0" spc="-220" baseline="35562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2800" b="1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课前任务：</a:t>
            </a:r>
            <a:endParaRPr lang="SimSun" altLang="SimSun" sz="2800"/>
          </a:p>
          <a:p>
            <a:pPr marL="12700" algn="l" rtl="0" eaLnBrk="0">
              <a:lnSpc>
                <a:spcPct val="85000"/>
              </a:lnSpc>
              <a:spcBef>
                <a:spcPts val="1001"/>
              </a:spcBef>
            </a:pPr>
            <a:r>
              <a:rPr sz="3100" kern="0" spc="10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3100" kern="0" spc="-69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1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.观看</a:t>
            </a:r>
            <a:r>
              <a:rPr sz="3100" b="1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第10-26页幻</a:t>
            </a:r>
            <a:r>
              <a:rPr sz="31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灯片</a:t>
            </a:r>
            <a:endParaRPr lang="SimSun" altLang="SimSun" sz="3100"/>
          </a:p>
          <a:p>
            <a:pPr marL="12700" algn="l" rtl="0" eaLnBrk="0">
              <a:lnSpc>
                <a:spcPts val="4635"/>
              </a:lnSpc>
            </a:pPr>
            <a:r>
              <a:rPr sz="31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2.阅读教材P7-1</a:t>
            </a:r>
            <a:r>
              <a:rPr sz="31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endParaRPr lang="SimSun" altLang="SimSun" sz="3100"/>
          </a:p>
          <a:p>
            <a:pPr marL="12700" algn="l" rtl="0" eaLnBrk="0">
              <a:lnSpc>
                <a:spcPct val="96000"/>
              </a:lnSpc>
              <a:spcBef>
                <a:spcPts val="1568"/>
              </a:spcBef>
            </a:pPr>
            <a:r>
              <a:rPr sz="31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3.分组讨论，总结财务报表分析的作用、</a:t>
            </a:r>
            <a:endParaRPr lang="SimSun" altLang="SimSun" sz="3100"/>
          </a:p>
          <a:p>
            <a:pPr marL="18415" algn="l" rtl="0" eaLnBrk="0">
              <a:lnSpc>
                <a:spcPct val="96000"/>
              </a:lnSpc>
              <a:spcBef>
                <a:spcPts val="184"/>
              </a:spcBef>
            </a:pPr>
            <a:r>
              <a:rPr sz="31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特征、主体及各自的关注点、内容。</a:t>
            </a:r>
            <a:endParaRPr lang="SimSun" altLang="SimSun" sz="3100"/>
          </a:p>
        </p:txBody>
      </p:sp>
      <p:sp>
        <p:nvSpPr>
          <p:cNvPr id="90" name="textbox 90"/>
          <p:cNvSpPr/>
          <p:nvPr/>
        </p:nvSpPr>
        <p:spPr>
          <a:xfrm>
            <a:off x="1263683" y="1160805"/>
            <a:ext cx="6817359" cy="5314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11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3500" b="1" kern="0" spc="15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任务1.2认知财务报表分析的内容</a:t>
            </a:r>
            <a:endParaRPr lang="SimSun" altLang="SimSun" sz="3500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8105" y="1809761"/>
            <a:ext cx="8223295" cy="12698"/>
          </a:xfrm>
          <a:prstGeom prst="rect">
            <a:avLst/>
          </a:prstGeom>
        </p:spPr>
      </p:pic>
      <p:sp>
        <p:nvSpPr>
          <p:cNvPr id="94" name="rect"/>
          <p:cNvSpPr/>
          <p:nvPr/>
        </p:nvSpPr>
        <p:spPr>
          <a:xfrm>
            <a:off x="1397011" y="2413015"/>
            <a:ext cx="50812" cy="38096"/>
          </a:xfrm>
          <a:prstGeom prst="rect">
            <a:avLst/>
          </a:prstGeom>
          <a:solidFill>
            <a:srgbClr val="3231C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3898914" y="2505436"/>
            <a:ext cx="5172709" cy="1934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47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1900" kern="0" spc="8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巴菲特的老师</a:t>
            </a:r>
            <a:endParaRPr lang="SimSun" altLang="SimSun" sz="1900"/>
          </a:p>
          <a:p>
            <a:pPr marL="12700" algn="l" rtl="0" eaLnBrk="0">
              <a:lnSpc>
                <a:spcPct val="97000"/>
              </a:lnSpc>
              <a:spcBef>
                <a:spcPts val="554"/>
              </a:spcBef>
            </a:pPr>
            <a:r>
              <a:rPr sz="1900" kern="0" spc="-4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1900" kern="0" spc="57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享有</a:t>
            </a:r>
            <a:r>
              <a:rPr sz="19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“华尔街教父”</a:t>
            </a:r>
            <a:r>
              <a:rPr sz="19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的美誉。</a:t>
            </a:r>
            <a:endParaRPr lang="SimSun" altLang="SimSun" sz="1900"/>
          </a:p>
          <a:p>
            <a:pPr marL="342265" algn="l" rtl="0" eaLnBrk="0">
              <a:lnSpc>
                <a:spcPct val="97000"/>
              </a:lnSpc>
              <a:spcBef>
                <a:spcPts val="796"/>
              </a:spcBef>
            </a:pP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格雷厄姆说， </a:t>
            </a:r>
            <a:r>
              <a:rPr sz="1900" b="1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“市场短期看</a:t>
            </a:r>
            <a:r>
              <a:rPr sz="19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是投票器，长</a:t>
            </a:r>
            <a:endParaRPr lang="SimSun" altLang="SimSun" sz="1900"/>
          </a:p>
          <a:p>
            <a:pPr marL="342265" indent="3175" algn="l" rtl="0" eaLnBrk="0">
              <a:lnSpc>
                <a:spcPct val="102000"/>
              </a:lnSpc>
              <a:spcBef>
                <a:spcPts val="74"/>
              </a:spcBef>
            </a:pPr>
            <a:r>
              <a:rPr sz="1900" b="1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期看是称重机”</a:t>
            </a:r>
            <a:r>
              <a:rPr sz="19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。你会发现，巴菲特研究的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是称重机，去称每一个</a:t>
            </a: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公司的重量，把握低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估的买入机会。</a:t>
            </a:r>
            <a:endParaRPr lang="SimSun" altLang="SimSun" sz="1900"/>
          </a:p>
        </p:txBody>
      </p:sp>
      <p:sp>
        <p:nvSpPr>
          <p:cNvPr id="100" name="textbox 100"/>
          <p:cNvSpPr/>
          <p:nvPr/>
        </p:nvSpPr>
        <p:spPr>
          <a:xfrm>
            <a:off x="876281" y="1159471"/>
            <a:ext cx="7995284" cy="5295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9721"/>
              </a:lnSpc>
            </a:pPr>
            <a:endParaRPr lang="Arial" altLang="Arial" sz="100"/>
          </a:p>
          <a:p>
            <a:pPr algn="r" rtl="0" eaLnBrk="0">
              <a:lnSpc>
                <a:spcPct val="94000"/>
              </a:lnSpc>
            </a:pPr>
            <a:r>
              <a:rPr sz="3500" b="1" kern="0" spc="-13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“财务分析之父”——本杰明·格雷厄姆</a:t>
            </a:r>
            <a:endParaRPr lang="SimSun" altLang="SimSun" sz="35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4248168" y="2243331"/>
            <a:ext cx="4559934" cy="37528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09"/>
              </a:lnSpc>
            </a:pPr>
            <a:endParaRPr lang="Arial" altLang="Arial" sz="100"/>
          </a:p>
          <a:p>
            <a:pPr marL="12700" algn="l" rtl="0" eaLnBrk="0">
              <a:lnSpc>
                <a:spcPct val="89000"/>
              </a:lnSpc>
            </a:pPr>
            <a:r>
              <a:rPr sz="2000" kern="0" spc="-9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000" kern="0" spc="48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沃伦·巴菲特 (</a:t>
            </a:r>
            <a:r>
              <a:rPr sz="2000" kern="0" spc="-5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10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Warren    Buffett)</a:t>
            </a:r>
            <a:r>
              <a:rPr sz="2000" b="1" kern="0" spc="29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从</a:t>
            </a:r>
            <a:endParaRPr lang="SimSun" altLang="SimSun" sz="2000"/>
          </a:p>
          <a:p>
            <a:pPr marL="358775" indent="-3175" algn="l" rtl="0" eaLnBrk="0">
              <a:lnSpc>
                <a:spcPct val="141000"/>
              </a:lnSpc>
              <a:spcBef>
                <a:spcPts val="143"/>
              </a:spcBef>
            </a:pPr>
            <a:r>
              <a:rPr sz="2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小就极具投资意识，</a:t>
            </a:r>
            <a:r>
              <a:rPr sz="2000" kern="0" spc="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19</a:t>
            </a:r>
            <a:r>
              <a:rPr sz="20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41</a:t>
            </a:r>
            <a:r>
              <a:rPr sz="2000" kern="0" spc="2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年，</a:t>
            </a:r>
            <a:r>
              <a:rPr sz="2000" kern="0" spc="-2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11岁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r>
              <a:rPr sz="2000" b="1" kern="0" spc="-1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巴菲特</a:t>
            </a: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购买了平生第一张股票。拜</a:t>
            </a:r>
            <a:r>
              <a:rPr sz="2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师于著名投资理论学家</a:t>
            </a:r>
            <a:r>
              <a:rPr sz="2000" b="1" kern="0" spc="-9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本杰明·格雷厄</a:t>
            </a:r>
            <a:r>
              <a:rPr sz="2000" kern="0" spc="4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9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姆</a:t>
            </a:r>
            <a:r>
              <a:rPr sz="20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。在</a:t>
            </a:r>
            <a:r>
              <a:rPr sz="2000" b="1" kern="0" spc="-9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格雷厄姆</a:t>
            </a:r>
            <a:r>
              <a:rPr sz="20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门下，巴菲特秉承价值</a:t>
            </a:r>
            <a:r>
              <a:rPr sz="2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投资理念，通过财务报表分析企业投</a:t>
            </a:r>
            <a:r>
              <a:rPr sz="2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b="1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资价值如鱼得水。他的股票</a:t>
            </a:r>
            <a:r>
              <a:rPr sz="20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在30年间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上涨了2000倍，而</a:t>
            </a:r>
            <a:r>
              <a:rPr sz="2000" b="1" kern="0" spc="9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标准普尔</a:t>
            </a:r>
            <a:r>
              <a:rPr sz="20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500家指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数内的股票平均才上涨了近5</a:t>
            </a:r>
            <a:r>
              <a:rPr sz="20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0倍。</a:t>
            </a:r>
            <a:endParaRPr lang="SimSun" altLang="SimSun" sz="2000"/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1586" y="1797062"/>
            <a:ext cx="3206676" cy="424811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244662" y="1148205"/>
            <a:ext cx="4156075" cy="537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745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500" b="1" kern="0" spc="9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投资大师——巴菲特</a:t>
            </a:r>
            <a:endParaRPr lang="SimSun" altLang="SimSun" sz="35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2857495" y="2124728"/>
            <a:ext cx="5919470" cy="42627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498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他说，</a:t>
            </a:r>
            <a:r>
              <a:rPr sz="2000" kern="0" spc="5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“看公司发展你不能只看损益表，还要</a:t>
            </a:r>
            <a:r>
              <a:rPr sz="2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看资产</a:t>
            </a:r>
            <a:endParaRPr lang="SimSun" altLang="SimSun" sz="2000"/>
          </a:p>
          <a:p>
            <a:pPr marL="12700" algn="l" rtl="0" eaLnBrk="0">
              <a:lnSpc>
                <a:spcPts val="3099"/>
              </a:lnSpc>
            </a:pP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负债表和现金流量表，人生也是一</a:t>
            </a:r>
            <a:r>
              <a:rPr sz="2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样，职业规划也有</a:t>
            </a:r>
            <a:endParaRPr lang="SimSun" altLang="SimSun" sz="2000"/>
          </a:p>
          <a:p>
            <a:pPr marL="12700" algn="l" rtl="0" eaLnBrk="0">
              <a:lnSpc>
                <a:spcPct val="95000"/>
              </a:lnSpc>
              <a:spcBef>
                <a:spcPts val="1147"/>
              </a:spcBef>
            </a:pPr>
            <a:r>
              <a:rPr sz="20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三张财务报表(资产负债表、损益表和现金流量</a:t>
            </a:r>
            <a:endParaRPr lang="SimSun" altLang="SimSun" sz="2000"/>
          </a:p>
          <a:p>
            <a:pPr marL="12700" algn="l" rtl="0" eaLnBrk="0">
              <a:lnSpc>
                <a:spcPct val="83000"/>
              </a:lnSpc>
              <a:spcBef>
                <a:spcPts val="803"/>
              </a:spcBef>
            </a:pP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表)。”他分析，</a:t>
            </a:r>
            <a:r>
              <a:rPr sz="2000" kern="0" spc="-4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职业生涯早期是看资产负</a:t>
            </a:r>
            <a:r>
              <a:rPr sz="20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债表，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要</a:t>
            </a:r>
            <a:endParaRPr lang="SimSun" altLang="SimSun" sz="2000"/>
          </a:p>
          <a:p>
            <a:pPr marL="12700" algn="l" rtl="0" eaLnBrk="0">
              <a:lnSpc>
                <a:spcPts val="3107"/>
              </a:lnSpc>
            </a:pPr>
            <a:r>
              <a:rPr sz="2000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增加资产，例如管理、财务专业，减少负债； </a:t>
            </a:r>
            <a:r>
              <a:rPr sz="2000" b="1" kern="0" spc="-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中期，</a:t>
            </a:r>
            <a:endParaRPr lang="SimSun" altLang="SimSun" sz="2000"/>
          </a:p>
          <a:p>
            <a:pPr marL="12700" algn="l" rtl="0" eaLnBrk="0">
              <a:lnSpc>
                <a:spcPct val="83000"/>
              </a:lnSpc>
              <a:spcBef>
                <a:spcPts val="1194"/>
              </a:spcBef>
            </a:pP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累积的资产就有能力变现，</a:t>
            </a:r>
            <a:r>
              <a:rPr sz="2000" kern="0" spc="5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看损益表；后期才考虑现</a:t>
            </a:r>
            <a:endParaRPr lang="SimSun" altLang="SimSun" sz="2000"/>
          </a:p>
          <a:p>
            <a:pPr marL="12700" indent="3175" algn="l" rtl="0" eaLnBrk="0">
              <a:lnSpc>
                <a:spcPct val="134000"/>
              </a:lnSpc>
              <a:spcBef>
                <a:spcPts val="30"/>
              </a:spcBef>
            </a:pPr>
            <a:r>
              <a:rPr sz="20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金流量，</a:t>
            </a:r>
            <a:r>
              <a:rPr sz="2000" kern="0" spc="-2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累积退休老本。他解释，多数经理人短视的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盯着损益表，收入多少</a:t>
            </a:r>
            <a:r>
              <a:rPr sz="20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?职位如何?他却逆势操作，</a:t>
            </a:r>
            <a:endParaRPr lang="SimSun" altLang="SimSun" sz="2000"/>
          </a:p>
          <a:p>
            <a:pPr marL="12700" algn="l" rtl="0" eaLnBrk="0">
              <a:lnSpc>
                <a:spcPct val="83000"/>
              </a:lnSpc>
              <a:spcBef>
                <a:spcPts val="882"/>
              </a:spcBef>
            </a:pP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他说：</a:t>
            </a:r>
            <a:r>
              <a:rPr sz="2000" kern="0" spc="5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“我三次跳槽都是减薪跳槽。</a:t>
            </a:r>
            <a:r>
              <a:rPr sz="2000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”收入、职位从</a:t>
            </a:r>
            <a:endParaRPr lang="SimSun" altLang="SimSun" sz="2000"/>
          </a:p>
          <a:p>
            <a:pPr marL="12700" algn="l" rtl="0" eaLnBrk="0">
              <a:lnSpc>
                <a:spcPct val="133000"/>
              </a:lnSpc>
              <a:spcBef>
                <a:spcPts val="32"/>
              </a:spcBef>
            </a:pPr>
            <a:r>
              <a:rPr sz="2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来不是首要考虑，就业前</a:t>
            </a: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期，他用跳槽累积资产.是不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是能“在职进修”,是他最大考虑。</a:t>
            </a:r>
            <a:endParaRPr lang="SimSun" altLang="SimSun" sz="2000"/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4780" y="1968496"/>
            <a:ext cx="2235182" cy="2793976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1276273" y="1160579"/>
            <a:ext cx="5500370" cy="5232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50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400" b="1" kern="0" spc="16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卫哲——曾任阿里巴巴</a:t>
            </a:r>
            <a:r>
              <a:rPr sz="3400" b="1" kern="0" spc="0">
                <a:solidFill>
                  <a:srgbClr val="000099">
                    <a:alpha val="100000"/>
                  </a:srgbClr>
                </a:solidFill>
                <a:latin typeface="Arial"/>
                <a:ea typeface="Arial"/>
                <a:cs typeface="Arial"/>
              </a:rPr>
              <a:t>CEO</a:t>
            </a:r>
            <a:endParaRPr lang="Arial" altLang="Arial" sz="34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4562466" y="2155208"/>
            <a:ext cx="4318000" cy="31337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55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7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2001</a:t>
            </a:r>
            <a:r>
              <a:rPr sz="1700" kern="0" spc="-3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年，刘姝威无意中发现蓝田公司的财</a:t>
            </a:r>
            <a:endParaRPr lang="SimSun" altLang="SimSun" sz="1700"/>
          </a:p>
          <a:p>
            <a:pPr marL="78739" algn="l" rtl="0" eaLnBrk="0">
              <a:lnSpc>
                <a:spcPct val="144000"/>
              </a:lnSpc>
              <a:spcBef>
                <a:spcPts val="11"/>
              </a:spcBef>
            </a:pP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务报表存在重大虚假信息。她立即写了一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篇600字的短文《应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立即停止对蓝田股份</a:t>
            </a:r>
            <a:endParaRPr lang="SimSun" altLang="SimSun" sz="1700"/>
          </a:p>
          <a:p>
            <a:pPr marL="78739" algn="l" rtl="0" eaLnBrk="0">
              <a:lnSpc>
                <a:spcPct val="86000"/>
              </a:lnSpc>
              <a:spcBef>
                <a:spcPts val="784"/>
              </a:spcBef>
            </a:pPr>
            <a:r>
              <a:rPr sz="1700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发放贷款》,此后不久，国家有关银行相</a:t>
            </a:r>
            <a:endParaRPr lang="SimSun" altLang="SimSun" sz="1700"/>
          </a:p>
          <a:p>
            <a:pPr marL="78739" algn="l" rtl="0" eaLnBrk="0">
              <a:lnSpc>
                <a:spcPct val="141000"/>
              </a:lnSpc>
              <a:spcBef>
                <a:spcPts val="7"/>
              </a:spcBef>
            </a:pP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继停止对蓝田股份发放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新的贷款。由</a:t>
            </a:r>
            <a:r>
              <a:rPr sz="17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于坚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守学者的独立性、良知以</a:t>
            </a:r>
            <a:r>
              <a:rPr sz="17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及社会责任，</a:t>
            </a:r>
            <a:r>
              <a:rPr sz="1700" kern="0" spc="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刘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姝威先后被评选为</a:t>
            </a:r>
            <a:r>
              <a:rPr sz="17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</a:t>
            </a: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CCTV</a:t>
            </a:r>
            <a:r>
              <a:rPr sz="1700" b="1" kern="0" spc="7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1700" b="1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</a:t>
            </a:r>
            <a:r>
              <a:rPr sz="1700" kern="0" spc="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经济年度人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物”</a:t>
            </a:r>
            <a:r>
              <a:rPr sz="1700" kern="0" spc="-2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“</a:t>
            </a: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CCTV</a:t>
            </a:r>
            <a:r>
              <a:rPr sz="1700" b="1" kern="0" spc="9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2002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年感动中国</a:t>
            </a:r>
            <a:r>
              <a:rPr sz="1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人物并荣获</a:t>
            </a:r>
            <a:endParaRPr lang="SimSun" altLang="SimSun" sz="1700"/>
          </a:p>
          <a:p>
            <a:pPr algn="l" rtl="0" eaLnBrk="0">
              <a:lnSpc>
                <a:spcPct val="112000"/>
              </a:lnSpc>
            </a:pPr>
            <a:endParaRPr lang="Arial" altLang="Arial" sz="600"/>
          </a:p>
          <a:p>
            <a:pPr marL="81914" algn="l" rtl="0" eaLnBrk="0">
              <a:lnSpc>
                <a:spcPct val="97000"/>
              </a:lnSpc>
              <a:spcBef>
                <a:spcPts val="3"/>
              </a:spcBef>
            </a:pP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2003</a:t>
            </a:r>
            <a:r>
              <a:rPr sz="1700" kern="0" spc="-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年全国五一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劳动奖章。</a:t>
            </a:r>
            <a:endParaRPr lang="SimSun" altLang="SimSun" sz="1700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7077" y="3181352"/>
            <a:ext cx="1600168" cy="2279678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1245025" y="1134792"/>
            <a:ext cx="7411084" cy="5645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700" b="1" kern="0" spc="16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刘姝威——中国企业研究中心主任</a:t>
            </a:r>
            <a:endParaRPr lang="SimSun" altLang="SimSun" sz="37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4108412" y="2222523"/>
            <a:ext cx="4698365" cy="41452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047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900" kern="0" spc="-2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1900" kern="0" spc="60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格力电器</a:t>
            </a:r>
            <a:r>
              <a:rPr sz="19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2012年</a:t>
            </a:r>
            <a:r>
              <a:rPr sz="1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第三季度财报显示，</a:t>
            </a:r>
            <a:endParaRPr lang="SimSun" altLang="SimSun" sz="1900"/>
          </a:p>
          <a:p>
            <a:pPr marL="352425" algn="l" rtl="0" eaLnBrk="0">
              <a:lnSpc>
                <a:spcPct val="85000"/>
              </a:lnSpc>
              <a:spcBef>
                <a:spcPts val="1220"/>
              </a:spcBef>
            </a:pPr>
            <a:r>
              <a:rPr sz="19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2012</a:t>
            </a:r>
            <a:r>
              <a:rPr sz="1900" kern="0" spc="-4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年第三季度，毛利率达到</a:t>
            </a:r>
            <a:r>
              <a:rPr sz="1900" b="1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了28%,</a:t>
            </a:r>
            <a:r>
              <a:rPr sz="19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这</a:t>
            </a:r>
            <a:endParaRPr lang="SimSun" altLang="SimSun" sz="1900"/>
          </a:p>
          <a:p>
            <a:pPr marL="349250" algn="l" rtl="0" eaLnBrk="0">
              <a:lnSpc>
                <a:spcPct val="148000"/>
              </a:lnSpc>
              <a:spcBef>
                <a:spcPts val="73"/>
              </a:spcBef>
            </a:pPr>
            <a:r>
              <a:rPr sz="19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几乎是中国家电制造业平均毛利率的1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倍。面对如此“暴利”,身为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CFO</a:t>
            </a:r>
            <a:r>
              <a:rPr sz="1900" kern="0" spc="1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的望 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靖东份外冷静，他说“</a:t>
            </a:r>
            <a:r>
              <a:rPr sz="19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没有</a:t>
            </a:r>
            <a:r>
              <a:rPr sz="19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Surprise</a:t>
            </a:r>
            <a:r>
              <a:rPr sz="19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9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财务管理，才是最好的管理。</a:t>
            </a:r>
            <a:r>
              <a:rPr sz="1900" kern="0" spc="3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</a:t>
            </a:r>
            <a:r>
              <a:rPr sz="1900" kern="0" spc="-5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望</a:t>
            </a:r>
            <a:r>
              <a:rPr sz="1900" kern="0" spc="-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靖</a:t>
            </a:r>
            <a:r>
              <a:rPr sz="19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9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东表示，  “格力的财务管理</a:t>
            </a:r>
            <a:r>
              <a:rPr sz="19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模式主要基</a:t>
            </a:r>
            <a:r>
              <a:rPr sz="19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于‘三个中心’: </a:t>
            </a:r>
            <a:r>
              <a:rPr sz="19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以财务报表为中心、</a:t>
            </a:r>
            <a:r>
              <a:rPr sz="19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财务管理为中心和以资金管理为中心。</a:t>
            </a:r>
            <a:endParaRPr lang="SimSun" altLang="SimSun" sz="1900"/>
          </a:p>
          <a:p>
            <a:pPr algn="l" rtl="0" eaLnBrk="0">
              <a:lnSpc>
                <a:spcPct val="108000"/>
              </a:lnSpc>
            </a:pPr>
            <a:endParaRPr lang="Arial" altLang="Arial" sz="900"/>
          </a:p>
          <a:p>
            <a:pPr marL="349250" algn="l" rtl="0" eaLnBrk="0">
              <a:lnSpc>
                <a:spcPct val="97000"/>
              </a:lnSpc>
            </a:pPr>
            <a:r>
              <a:rPr sz="19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格力电器有8万人，20个工厂，销售收</a:t>
            </a:r>
            <a:endParaRPr lang="SimSun" altLang="SimSun" sz="190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460" y="1695472"/>
            <a:ext cx="3086124" cy="3898894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501594" y="937036"/>
            <a:ext cx="7533640" cy="5213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881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400" b="1" kern="0" spc="18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望靖东——格力电器股份有限公司</a:t>
            </a:r>
            <a:r>
              <a:rPr sz="3400" b="1" kern="0" spc="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CFO</a:t>
            </a:r>
            <a:endParaRPr lang="SimSun" altLang="SimSun" sz="34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4273528" y="2174256"/>
            <a:ext cx="4714875" cy="37382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462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1700" kern="0" spc="7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宋延庆，北京凯实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雷德投资公司董事长，</a:t>
            </a:r>
            <a:endParaRPr lang="SimSun" altLang="SimSun" sz="1700"/>
          </a:p>
          <a:p>
            <a:pPr marL="355600" algn="l" rtl="0" eaLnBrk="0">
              <a:lnSpc>
                <a:spcPct val="86000"/>
              </a:lnSpc>
              <a:spcBef>
                <a:spcPts val="1055"/>
              </a:spcBef>
            </a:pP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中房协经营管理委员会副秘书长。</a:t>
            </a:r>
            <a:r>
              <a:rPr sz="1700" kern="0" spc="3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1700" b="1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</a:t>
            </a:r>
            <a:r>
              <a:rPr sz="17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99</a:t>
            </a:r>
            <a:r>
              <a:rPr sz="1700" kern="0" spc="-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</a:t>
            </a:r>
            <a:endParaRPr lang="SimSun" altLang="SimSun" sz="1700"/>
          </a:p>
          <a:p>
            <a:pPr marL="355600" algn="l" rtl="0" eaLnBrk="0">
              <a:lnSpc>
                <a:spcPct val="152000"/>
              </a:lnSpc>
              <a:spcBef>
                <a:spcPts val="39"/>
              </a:spcBef>
            </a:pP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创办兰德房地产咨询公司。还兼任两个城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市特聘专家顾问，7家知名房地产企业独立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董事；清华大学、北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京大学房地产</a:t>
            </a:r>
            <a:endParaRPr lang="SimSun" altLang="SimSun" sz="1700"/>
          </a:p>
          <a:p>
            <a:pPr marL="355600" algn="l" rtl="0" eaLnBrk="0">
              <a:lnSpc>
                <a:spcPct val="86000"/>
              </a:lnSpc>
              <a:spcBef>
                <a:spcPts val="1111"/>
              </a:spcBef>
            </a:pP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MBA</a:t>
            </a:r>
            <a:r>
              <a:rPr sz="17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</a:t>
            </a:r>
            <a:r>
              <a:rPr sz="1700" b="1" kern="0" spc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EMBA</a:t>
            </a:r>
            <a:r>
              <a:rPr sz="1700" b="1" kern="0" spc="4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</a:t>
            </a:r>
            <a:r>
              <a:rPr sz="17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总裁班特聘讲师；中</a:t>
            </a:r>
            <a:r>
              <a:rPr sz="1700" kern="0" spc="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国房地产</a:t>
            </a:r>
            <a:endParaRPr lang="SimSun" altLang="SimSun" sz="1700"/>
          </a:p>
          <a:p>
            <a:pPr marL="355600" algn="l" rtl="0" eaLnBrk="0">
              <a:lnSpc>
                <a:spcPct val="149000"/>
              </a:lnSpc>
              <a:spcBef>
                <a:spcPts val="78"/>
              </a:spcBef>
            </a:pP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报、楼市、财经等</a:t>
            </a:r>
            <a:r>
              <a:rPr sz="17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11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家媒体特约撰稿人或</a:t>
            </a:r>
            <a:r>
              <a:rPr sz="17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评论员。曾在博客上将上市房地产公司的</a:t>
            </a:r>
            <a:r>
              <a:rPr sz="17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年报数据称为“真实的谎言”,在他看</a:t>
            </a:r>
            <a:r>
              <a:rPr sz="1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来，</a:t>
            </a:r>
            <a:r>
              <a:rPr sz="17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kern="0" spc="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年报数据一般都是经过“粉饰”的。</a:t>
            </a:r>
            <a:endParaRPr lang="SimSun" altLang="SimSun" sz="1700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01792" y="3213099"/>
            <a:ext cx="1981213" cy="2635242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258705" y="1057399"/>
            <a:ext cx="6195059" cy="6407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74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200" b="1" kern="0" spc="19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宋延庆——兰德咨询总裁</a:t>
            </a:r>
            <a:endParaRPr lang="SimSun" altLang="SimSun" sz="4200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textbox 142"/>
          <p:cNvSpPr/>
          <p:nvPr/>
        </p:nvSpPr>
        <p:spPr>
          <a:xfrm>
            <a:off x="1301707" y="2188222"/>
            <a:ext cx="6896734" cy="40792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498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2000" kern="0" spc="-4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000" kern="0" spc="670">
                <a:solidFill>
                  <a:srgbClr val="0000CC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全国工商联曾经对21个城市进行抽样调查，发现有</a:t>
            </a:r>
            <a:r>
              <a:rPr sz="20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40%</a:t>
            </a:r>
            <a:r>
              <a:rPr sz="2000" kern="0" spc="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endParaRPr lang="SimSun" altLang="SimSun" sz="2000"/>
          </a:p>
          <a:p>
            <a:pPr marL="336550" indent="3175" algn="l" rtl="0" eaLnBrk="0">
              <a:lnSpc>
                <a:spcPct val="141000"/>
              </a:lnSpc>
              <a:spcBef>
                <a:spcPts val="12"/>
              </a:spcBef>
            </a:pPr>
            <a:r>
              <a:rPr sz="20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企业主根本看不懂财务报表。</a:t>
            </a: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有位财</a:t>
            </a: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务人员在网上发帖说：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“我们老板只勉强看得</a:t>
            </a: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懂利润表的最后几行，资产负债表、</a:t>
            </a: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kern="0" spc="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现金流量表都看不懂，怎么办?老板说他不是学财务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的，</a:t>
            </a:r>
            <a:endParaRPr lang="SimSun" altLang="SimSun" sz="2000"/>
          </a:p>
          <a:p>
            <a:pPr marL="336550" algn="l" rtl="0" eaLnBrk="0">
              <a:lnSpc>
                <a:spcPct val="83000"/>
              </a:lnSpc>
              <a:spcBef>
                <a:spcPts val="1039"/>
              </a:spcBef>
            </a:pP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以后不希望听到借和贷这两个字，要求我用</a:t>
            </a:r>
            <a:r>
              <a:rPr sz="2000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其他字词来代</a:t>
            </a:r>
            <a:endParaRPr lang="SimSun" altLang="SimSun" sz="2000"/>
          </a:p>
          <a:p>
            <a:pPr marL="336550" algn="l" rtl="0" eaLnBrk="0">
              <a:lnSpc>
                <a:spcPts val="3300"/>
              </a:lnSpc>
            </a:pP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替。要求我用几个表格能让他一目了然看清公司的财务状</a:t>
            </a:r>
            <a:endParaRPr lang="SimSun" altLang="SimSun" sz="2000"/>
          </a:p>
          <a:p>
            <a:pPr marL="336550" algn="l" rtl="0" eaLnBrk="0">
              <a:lnSpc>
                <a:spcPct val="95000"/>
              </a:lnSpc>
              <a:spcBef>
                <a:spcPts val="1303"/>
              </a:spcBef>
            </a:pP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况。苦恼………哪位大师能帮帮</a:t>
            </a: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我?”作为专业的财务人</a:t>
            </a:r>
            <a:endParaRPr lang="SimSun" altLang="SimSun" sz="2000"/>
          </a:p>
          <a:p>
            <a:pPr marL="339725" algn="l" rtl="0" eaLnBrk="0">
              <a:lnSpc>
                <a:spcPct val="83000"/>
              </a:lnSpc>
              <a:spcBef>
                <a:spcPts val="996"/>
              </a:spcBef>
            </a:pPr>
            <a:r>
              <a:rPr sz="2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员怎样才能让老板和其他非专业人员明白财务报表上那些</a:t>
            </a:r>
            <a:endParaRPr lang="SimSun" altLang="SimSun" sz="2000"/>
          </a:p>
          <a:p>
            <a:pPr marL="339725" algn="l" rtl="0" eaLnBrk="0">
              <a:lnSpc>
                <a:spcPct val="142000"/>
              </a:lnSpc>
              <a:spcBef>
                <a:spcPts val="38"/>
              </a:spcBef>
            </a:pPr>
            <a:r>
              <a:rPr sz="2000" b="1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枯燥的数字的含义呢?</a:t>
            </a:r>
            <a:r>
              <a:rPr sz="20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这就必须借助财务</a:t>
            </a:r>
            <a:r>
              <a:rPr sz="20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分析报告，因此，</a:t>
            </a: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撰写财务分析报告是财务分析人</a:t>
            </a:r>
            <a:r>
              <a:rPr sz="2000" b="1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员的基本功。</a:t>
            </a:r>
            <a:endParaRPr lang="SimSun" altLang="SimSun" sz="2000"/>
          </a:p>
        </p:txBody>
      </p:sp>
      <p:sp>
        <p:nvSpPr>
          <p:cNvPr id="144" name="textbox 144"/>
          <p:cNvSpPr/>
          <p:nvPr/>
        </p:nvSpPr>
        <p:spPr>
          <a:xfrm>
            <a:off x="1276363" y="1160805"/>
            <a:ext cx="5718809" cy="5314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11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3500" b="1" kern="0" spc="7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财务报表分析离我们</a:t>
            </a:r>
            <a:r>
              <a:rPr sz="3500" b="1" kern="0" spc="6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有多远?</a:t>
            </a:r>
            <a:endParaRPr lang="SimSun" altLang="SimSun" sz="3500"/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8105" y="1816111"/>
            <a:ext cx="8242314" cy="1269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9188450" cy="6413500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274620" y="344372"/>
            <a:ext cx="8578850" cy="59804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3092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43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让我们共同关注—</a:t>
            </a:r>
            <a:r>
              <a:rPr sz="43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4300" b="1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财务报表分析</a:t>
            </a:r>
            <a:endParaRPr lang="SimSun" altLang="SimSun" sz="4300"/>
          </a:p>
          <a:p>
            <a:pPr marL="958214" algn="l" rtl="0" eaLnBrk="0">
              <a:lnSpc>
                <a:spcPct val="95000"/>
              </a:lnSpc>
              <a:spcBef>
                <a:spcPts val="969"/>
              </a:spcBef>
            </a:pPr>
            <a:r>
              <a:rPr sz="4300" b="1" kern="0" spc="40">
                <a:solidFill>
                  <a:srgbClr val="000099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课程介绍</a:t>
            </a:r>
            <a:endParaRPr lang="SimSun" altLang="SimSun" sz="43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r" rtl="0" eaLnBrk="0">
              <a:lnSpc>
                <a:spcPct val="83000"/>
              </a:lnSpc>
              <a:spcBef>
                <a:spcPts val="820"/>
              </a:spcBef>
            </a:pP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■我们生活在信息高度发达的</a:t>
            </a:r>
            <a:r>
              <a:rPr sz="27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21</a:t>
            </a:r>
            <a:r>
              <a:rPr sz="2700" kern="0" spc="-5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世</a:t>
            </a:r>
            <a:r>
              <a:rPr sz="2700" kern="0" spc="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纪，了解、掌</a:t>
            </a:r>
            <a:endParaRPr lang="SimSun" altLang="SimSun" sz="2700"/>
          </a:p>
          <a:p>
            <a:pPr marL="1331594" algn="l" rtl="0" eaLnBrk="0">
              <a:lnSpc>
                <a:spcPts val="3499"/>
              </a:lnSpc>
            </a:pPr>
            <a:r>
              <a:rPr sz="2700" kern="0" spc="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握和有效地利用信息，是企业</a:t>
            </a:r>
            <a:r>
              <a:rPr sz="2700" kern="0" spc="1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及个人生存发展</a:t>
            </a:r>
            <a:endParaRPr lang="SimSun" altLang="SimSun" sz="2700"/>
          </a:p>
          <a:p>
            <a:pPr marL="1343025" algn="l" rtl="0" eaLnBrk="0">
              <a:lnSpc>
                <a:spcPct val="94000"/>
              </a:lnSpc>
              <a:spcBef>
                <a:spcPts val="521"/>
              </a:spcBef>
            </a:pPr>
            <a:r>
              <a:rPr sz="27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应具备的最基本的能力。</a:t>
            </a:r>
            <a:endParaRPr lang="SimSun" altLang="SimSun" sz="2700"/>
          </a:p>
          <a:p>
            <a:pPr marL="1445894" algn="l" rtl="0" eaLnBrk="0">
              <a:lnSpc>
                <a:spcPct val="95000"/>
              </a:lnSpc>
              <a:spcBef>
                <a:spcPts val="941"/>
              </a:spcBef>
            </a:pPr>
            <a:r>
              <a:rPr sz="2700" kern="0" spc="-7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 </a:t>
            </a:r>
            <a:r>
              <a:rPr sz="27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凸现财务状况的</a:t>
            </a:r>
            <a:r>
              <a:rPr sz="2700" b="1" kern="0" spc="-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真实画面</a:t>
            </a:r>
            <a:endParaRPr lang="SimSun" altLang="SimSun" sz="2700"/>
          </a:p>
          <a:p>
            <a:pPr marL="1445894" algn="l" rtl="0" eaLnBrk="0">
              <a:lnSpc>
                <a:spcPct val="95000"/>
              </a:lnSpc>
              <a:spcBef>
                <a:spcPts val="944"/>
              </a:spcBef>
            </a:pPr>
            <a:r>
              <a:rPr sz="2700" kern="0" spc="-4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700" kern="0" spc="-45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记载经营过程的客</a:t>
            </a:r>
            <a:r>
              <a:rPr sz="27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观历史</a:t>
            </a:r>
            <a:endParaRPr lang="SimSun" altLang="SimSun" sz="2700"/>
          </a:p>
          <a:p>
            <a:pPr marL="1445894" algn="l" rtl="0" eaLnBrk="0">
              <a:lnSpc>
                <a:spcPct val="95000"/>
              </a:lnSpc>
              <a:spcBef>
                <a:spcPts val="972"/>
              </a:spcBef>
            </a:pPr>
            <a:r>
              <a:rPr sz="2700" kern="0" spc="-4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700" kern="0" spc="-45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反映现金流量的生动</a:t>
            </a:r>
            <a:r>
              <a:rPr sz="27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写照</a:t>
            </a:r>
            <a:endParaRPr lang="SimSun" altLang="SimSun" sz="2700"/>
          </a:p>
          <a:p>
            <a:pPr marL="1445894" algn="l" rtl="0" eaLnBrk="0">
              <a:lnSpc>
                <a:spcPct val="95000"/>
              </a:lnSpc>
              <a:spcBef>
                <a:spcPts val="1001"/>
              </a:spcBef>
            </a:pPr>
            <a:r>
              <a:rPr sz="2700" kern="0" spc="-4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700" kern="0" spc="-47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维护投资者权益的有力工具</a:t>
            </a:r>
            <a:endParaRPr lang="SimSun" altLang="SimSun" sz="2700"/>
          </a:p>
          <a:p>
            <a:pPr marL="1445894" algn="l" rtl="0" eaLnBrk="0">
              <a:lnSpc>
                <a:spcPct val="95000"/>
              </a:lnSpc>
              <a:spcBef>
                <a:spcPts val="972"/>
              </a:spcBef>
            </a:pPr>
            <a:r>
              <a:rPr sz="2700" kern="0" spc="-5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700" kern="0" spc="-50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诊断企业经济状况的X</a:t>
            </a:r>
            <a:r>
              <a:rPr sz="2700" kern="0" spc="-5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光片</a:t>
            </a:r>
            <a:endParaRPr lang="SimSun" altLang="SimSun" sz="2700"/>
          </a:p>
          <a:p>
            <a:pPr algn="l" rtl="0" eaLnBrk="0">
              <a:lnSpc>
                <a:spcPct val="105000"/>
              </a:lnSpc>
            </a:pPr>
            <a:endParaRPr lang="Arial" altLang="Arial" sz="800"/>
          </a:p>
          <a:p>
            <a:pPr marL="1445894" algn="l" rtl="0" eaLnBrk="0">
              <a:lnSpc>
                <a:spcPct val="94000"/>
              </a:lnSpc>
              <a:spcBef>
                <a:spcPts val="7"/>
              </a:spcBef>
            </a:pPr>
            <a:r>
              <a:rPr sz="2700" kern="0" spc="-2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2700" kern="0" spc="-67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700" b="1" kern="0" spc="-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评估企业价值的事实依据</a:t>
            </a:r>
            <a:endParaRPr lang="SimSun" altLang="SimSun" sz="27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918450" cy="514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https://d.book118.com/367021154143006046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5">
      <vt:lpstr>Arial</vt:lpstr>
      <vt:lpstr>Calibri</vt:lpstr>
      <vt:lpstr>SimHei</vt:lpstr>
      <vt:lpstr>SimSun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2024-09-22T01:10:58.499</cp:lastPrinted>
  <dcterms:created xsi:type="dcterms:W3CDTF">2024-09-21T17:10:58Z</dcterms:created>
  <dcterms:modified xsi:type="dcterms:W3CDTF">2024-09-21T17:10:59Z</dcterms:modified>
</cp:coreProperties>
</file>