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4" r:id="rId35"/>
  </p:sldIdLst>
  <p:sldSz cx="9144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tags" Target="tags/tag1.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 Target="slides/slide2.xml" /><Relationship Id="rId40"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E20C33-E689-4BFA-AC85-2655119069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242BDE-407E-4C00-B05A-7ED0FA4730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8F85AC6-DC8B-4BC4-AB3A-27DD8744A1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6AD4D81-FB52-4201-A854-9DDFFED965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316772-63B6-4114-831E-0BF55B40BF4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F837CB-DD57-4DA6-845A-F692590B0D1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C294BE6-C7A8-407A-90F0-2D238C7AECD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2FB5EC-D65F-41B9-9CF2-D8577DBD63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10A6FC-F1D2-488E-8F39-9917C5C7D2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B83CA6-2CEA-48E4-91AD-2822E51E7C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0EF19F-B468-4EF3-A69C-33936719D0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accent1"/>
        </a:solidFill>
      </p:bgPr>
    </p:bg>
    <p:spTree>
      <p:nvGrpSpPr>
        <p:cNvPr id="1" name=""/>
        <p:cNvGrpSpPr/>
        <p:nvPr/>
      </p:nvGrpSpPr>
      <p:grpSpPr/>
      <p:sp>
        <p:nvSpPr>
          <p:cNvPr id="2050" name="Rectangle 2"/>
          <p:cNvSpPr/>
          <p:nvPr>
            <p:ph type="title" idx="4294967295"/>
          </p:nvPr>
        </p:nvSpPr>
        <p:spPr>
          <a:xfrm>
            <a:off x="457200" y="274638"/>
            <a:ext cx="82296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defRPr>
            </a:lvl1pPr>
          </a:lstStyle>
          <a:p>
            <a:pPr lvl="0"/>
            <a:r>
              <a:t>单击此处编辑母版标题样式</a:t>
            </a:r>
          </a:p>
        </p:txBody>
      </p:sp>
      <p:sp>
        <p:nvSpPr>
          <p:cNvPr id="2051" name="Rectangle 3"/>
          <p:cNvSpPr/>
          <p:nvPr>
            <p:ph type="body"/>
          </p:nvPr>
        </p:nvSpPr>
        <p:spPr>
          <a:xfrm>
            <a:off x="457200" y="1600200"/>
            <a:ext cx="8229600" cy="4525962"/>
          </a:xfrm>
          <a:prstGeom prst="rect">
            <a:avLst/>
          </a:prstGeom>
          <a:noFill/>
          <a:ln>
            <a:noFill/>
            <a:miter lim="800000"/>
          </a:ln>
        </p:spPr>
        <p:txBody>
          <a:bodyPr anchor="t" anchorCtr="0"/>
          <a:lstStyle>
            <a:lvl1pPr marL="342900" indent="-342900" algn="l" defTabSz="914400" rtl="0" eaLnBrk="1" fontAlgn="base" hangingPunct="1">
              <a:lnSpc>
                <a:spcPct val="100000"/>
              </a:lnSpc>
              <a:spcBef>
                <a:spcPct val="20000"/>
              </a:spcBef>
              <a:spcAft>
                <a:spcPct val="0"/>
              </a:spcAft>
              <a:buClrTx/>
              <a:buSzTx/>
              <a:buFontTx/>
              <a:buChar char="•"/>
              <a:defRPr lang="zh-CN" altLang="en-US" sz="320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lang="zh-CN" altLang="en-US" sz="280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lang="zh-CN" altLang="en-US" sz="240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lang="zh-CN" altLang="en-US" sz="200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lang="zh-CN" altLang="en-US" sz="2000">
                <a:solidFill>
                  <a:schemeClr val="tx1"/>
                </a:solidFill>
                <a:latin typeface="Arial"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marL="0" indent="0" algn="ctr" defTabSz="914400" rtl="0" eaLnBrk="1" fontAlgn="base" hangingPunct="1">
        <a:lnSpc>
          <a:spcPct val="100000"/>
        </a:lnSpc>
        <a:spcBef>
          <a:spcPct val="0"/>
        </a:spcBef>
        <a:spcAft>
          <a:spcPct val="0"/>
        </a:spcAft>
        <a:buClrTx/>
        <a:buSzTx/>
        <a:buFontTx/>
        <a:buNone/>
        <a:defRPr sz="4400">
          <a:solidFill>
            <a:schemeClr val="tx2"/>
          </a:solidFill>
          <a:latin typeface="Arial"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Tx/>
        <a:buSzTx/>
        <a:buFontTx/>
        <a:buChar char="•"/>
        <a:defRPr sz="320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sz="280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sz="240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sz="200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sz="2000">
          <a:solidFill>
            <a:schemeClr val="tx1"/>
          </a:solidFill>
          <a:latin typeface="Arial" pitchFamily="34" charset="0"/>
          <a:ea typeface="宋体" pitchFamily="2" charset="-122"/>
        </a:defRPr>
      </a:lvl5pPr>
    </p:bodyStyle>
    <p:otherStyle>
      <a:lvl1pPr marL="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jpeg" /><Relationship Id="rId3" Type="http://schemas.openxmlformats.org/officeDocument/2006/relationships/hyperlink" Target="http://www.ccysy.com/wlzy/26618.html" TargetMode="Ex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5.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8.jpeg" /><Relationship Id="rId3" Type="http://schemas.openxmlformats.org/officeDocument/2006/relationships/image" Target="../media/image9.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8.jpeg" /><Relationship Id="rId3" Type="http://schemas.openxmlformats.org/officeDocument/2006/relationships/image" Target="../media/image10.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8.jpeg" /><Relationship Id="rId3" Type="http://schemas.openxmlformats.org/officeDocument/2006/relationships/image" Target="../media/image11.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7024011166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074" name=""/>
          <p:cNvPicPr/>
          <p:nvPr/>
        </p:nvPicPr>
        <p:blipFill>
          <a:blip r:embed="rId2"/>
          <a:srcRect l="7500" t="24454" r="9999"/>
          <a:stretch>
            <a:fillRect/>
          </a:stretch>
        </p:blipFill>
        <p:spPr>
          <a:xfrm>
            <a:off x="3048000" y="2819400"/>
            <a:ext cx="2762698" cy="2138912"/>
          </a:xfrm>
          <a:prstGeom prst="rect">
            <a:avLst/>
          </a:prstGeom>
          <a:noFill/>
          <a:ln>
            <a:miter lim="800000"/>
          </a:ln>
        </p:spPr>
      </p:pic>
      <p:pic>
        <p:nvPicPr>
          <p:cNvPr id="3075" name=""/>
          <p:cNvPicPr/>
          <p:nvPr/>
        </p:nvPicPr>
        <p:blipFill>
          <a:blip r:embed="rId3"/>
          <a:srcRect t="12000" r="52500" b="49001"/>
          <a:stretch>
            <a:fillRect/>
          </a:stretch>
        </p:blipFill>
        <p:spPr>
          <a:xfrm>
            <a:off x="228600" y="1676400"/>
            <a:ext cx="2530878" cy="2597358"/>
          </a:xfrm>
          <a:prstGeom prst="rect">
            <a:avLst/>
          </a:prstGeom>
          <a:noFill/>
          <a:ln>
            <a:miter lim="800000"/>
          </a:ln>
        </p:spPr>
      </p:pic>
      <p:pic>
        <p:nvPicPr>
          <p:cNvPr id="3076" name=""/>
          <p:cNvPicPr/>
          <p:nvPr/>
        </p:nvPicPr>
        <p:blipFill>
          <a:blip r:embed="rId4"/>
          <a:srcRect t="10964" b="12296"/>
          <a:stretch>
            <a:fillRect/>
          </a:stretch>
        </p:blipFill>
        <p:spPr>
          <a:xfrm>
            <a:off x="6324600" y="3429000"/>
            <a:ext cx="2233980" cy="3110293"/>
          </a:xfrm>
          <a:prstGeom prst="rect">
            <a:avLst/>
          </a:prstGeom>
          <a:noFill/>
          <a:ln>
            <a:miter lim="800000"/>
          </a:ln>
        </p:spPr>
      </p:pic>
      <p:sp>
        <p:nvSpPr>
          <p:cNvPr id="3077" name=""/>
          <p:cNvSpPr/>
          <p:nvPr/>
        </p:nvSpPr>
        <p:spPr>
          <a:xfrm>
            <a:off x="1908175" y="260350"/>
            <a:ext cx="6926262" cy="143351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8800" b="1">
                <a:ea typeface="黑体" pitchFamily="49" charset="-122"/>
              </a:rPr>
              <a:t>咏物诗鉴赏</a:t>
            </a:r>
          </a:p>
        </p:txBody>
      </p:sp>
      <p:sp>
        <p:nvSpPr>
          <p:cNvPr id="3078"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3080" name="TextBox 307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1986" name="Text Box 3"/>
          <p:cNvSpPr/>
          <p:nvPr/>
        </p:nvSpPr>
        <p:spPr>
          <a:xfrm>
            <a:off x="468312" y="4005262"/>
            <a:ext cx="8902068" cy="1189909"/>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ea typeface="黑体" pitchFamily="49" charset="-122"/>
              </a:rPr>
              <a:t>枝间新绿一重重，小蕾深藏数点红。</a:t>
            </a:r>
            <a:br>
              <a:rPr sz="3600" b="1">
                <a:ea typeface="黑体" pitchFamily="49" charset="-122"/>
              </a:rPr>
            </a:br>
            <a:r>
              <a:rPr sz="3600" b="1">
                <a:ea typeface="黑体" pitchFamily="49" charset="-122"/>
              </a:rPr>
              <a:t>爱惜芳心莫轻吐，且教桃李闹春风。</a:t>
            </a:r>
          </a:p>
        </p:txBody>
      </p:sp>
      <p:sp>
        <p:nvSpPr>
          <p:cNvPr id="41987" name="Text Box 4"/>
          <p:cNvSpPr/>
          <p:nvPr/>
        </p:nvSpPr>
        <p:spPr>
          <a:xfrm>
            <a:off x="323850" y="0"/>
            <a:ext cx="8420574" cy="701741"/>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4000" b="1">
                <a:solidFill>
                  <a:srgbClr val="0000FF"/>
                </a:solidFill>
                <a:ea typeface="黑体" pitchFamily="49" charset="-122"/>
              </a:rPr>
              <a:t>小试身手，判断如下哪首是咏物诗</a:t>
            </a:r>
          </a:p>
        </p:txBody>
      </p:sp>
      <p:sp>
        <p:nvSpPr>
          <p:cNvPr id="41988" name="WordArt 5"/>
          <p:cNvSpPr/>
          <p:nvPr/>
        </p:nvSpPr>
        <p:spPr>
          <a:xfrm>
            <a:off x="6443662" y="3284538"/>
            <a:ext cx="1905000" cy="685800"/>
          </a:xfrm>
          <a:solidFill>
            <a:srgbClr val="800000"/>
          </a:solidFill>
          <a:ln>
            <a:solidFill>
              <a:srgbClr val="800000"/>
            </a:solidFill>
            <a:miter lim="800000"/>
          </a:ln>
          <a:effectLst>
            <a:outerShdw dist="35921" dir="2700000" algn="ctr">
              <a:srgbClr val="C0C0C0"/>
            </a:outerShdw>
          </a:effectLst>
        </p:spPr>
        <p:txBody>
          <a:bodyPr wrap="none"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3600">
                <a:ln>
                  <a:solidFill>
                    <a:srgbClr val="800000"/>
                  </a:solidFill>
                </a:ln>
                <a:solidFill>
                  <a:srgbClr val="800000"/>
                </a:solidFill>
                <a:effectLst>
                  <a:outerShdw dist="35921" dir="2700000" algn="ctr">
                    <a:srgbClr val="C0C0C0"/>
                  </a:outerShdw>
                </a:effectLst>
                <a:latin typeface="黑体" charset="-122"/>
              </a:rPr>
              <a:t>写景</a:t>
            </a:r>
          </a:p>
        </p:txBody>
      </p:sp>
      <p:sp>
        <p:nvSpPr>
          <p:cNvPr id="41993" name="Text Box 4"/>
          <p:cNvSpPr/>
          <p:nvPr/>
        </p:nvSpPr>
        <p:spPr>
          <a:xfrm>
            <a:off x="539750" y="765175"/>
            <a:ext cx="8412162" cy="2530475"/>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4000" b="1">
                <a:latin typeface="黑体" pitchFamily="49" charset="-122"/>
                <a:ea typeface="黑体" pitchFamily="49" charset="-122"/>
              </a:rPr>
              <a:t>四月余杭道，一晴生意繁。</a:t>
            </a:r>
          </a:p>
          <a:p>
            <a:pPr marL="0" lvl="0" indent="0"/>
            <a:r>
              <a:rPr sz="4000" b="1">
                <a:latin typeface="黑体" pitchFamily="49" charset="-122"/>
                <a:ea typeface="黑体" pitchFamily="49" charset="-122"/>
              </a:rPr>
              <a:t>朱樱青豆酒，绿草白鹅村。</a:t>
            </a:r>
          </a:p>
          <a:p>
            <a:pPr marL="0" lvl="0" indent="0"/>
            <a:r>
              <a:rPr sz="4000" b="1">
                <a:latin typeface="黑体" pitchFamily="49" charset="-122"/>
                <a:ea typeface="黑体" pitchFamily="49" charset="-122"/>
              </a:rPr>
              <a:t>水满船头滑，风轻袖影翻。</a:t>
            </a:r>
          </a:p>
          <a:p>
            <a:pPr marL="0" lvl="0" indent="0"/>
            <a:r>
              <a:rPr sz="4000" b="1">
                <a:latin typeface="黑体" pitchFamily="49" charset="-122"/>
                <a:ea typeface="黑体" pitchFamily="49" charset="-122"/>
              </a:rPr>
              <a:t>几家蚕事动，寂寂昼门关。 </a:t>
            </a:r>
          </a:p>
        </p:txBody>
      </p:sp>
      <p:sp>
        <p:nvSpPr>
          <p:cNvPr id="41995" name="WordArt 5"/>
          <p:cNvSpPr/>
          <p:nvPr/>
        </p:nvSpPr>
        <p:spPr>
          <a:xfrm>
            <a:off x="6659562" y="5589588"/>
            <a:ext cx="1905000" cy="685800"/>
          </a:xfrm>
          <a:solidFill>
            <a:srgbClr val="800000"/>
          </a:solidFill>
          <a:ln>
            <a:solidFill>
              <a:srgbClr val="800000"/>
            </a:solidFill>
            <a:miter lim="800000"/>
          </a:ln>
          <a:effectLst>
            <a:outerShdw dist="35921" dir="2700000" algn="ctr">
              <a:srgbClr val="C0C0C0"/>
            </a:outerShdw>
          </a:effectLst>
        </p:spPr>
        <p:txBody>
          <a:bodyPr wrap="none"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3600">
                <a:ln>
                  <a:solidFill>
                    <a:srgbClr val="800000"/>
                  </a:solidFill>
                </a:ln>
                <a:solidFill>
                  <a:srgbClr val="800000"/>
                </a:solidFill>
                <a:effectLst>
                  <a:outerShdw dist="35921" dir="2700000" algn="ctr">
                    <a:srgbClr val="C0C0C0"/>
                  </a:outerShdw>
                </a:effectLst>
                <a:latin typeface="黑体" charset="-122"/>
              </a:rPr>
              <a:t>咏物</a:t>
            </a:r>
          </a:p>
        </p:txBody>
      </p:sp>
      <p:sp>
        <p:nvSpPr>
          <p:cNvPr id="41996" name="WordArt 5"/>
          <p:cNvSpPr/>
          <p:nvPr/>
        </p:nvSpPr>
        <p:spPr>
          <a:xfrm>
            <a:off x="971550" y="5445125"/>
            <a:ext cx="4176712" cy="1412875"/>
          </a:xfrm>
          <a:solidFill>
            <a:srgbClr val="800000"/>
          </a:solidFill>
          <a:ln>
            <a:solidFill>
              <a:srgbClr val="800000"/>
            </a:solidFill>
            <a:miter lim="800000"/>
          </a:ln>
          <a:effectLst>
            <a:outerShdw dist="35921" dir="2700000" algn="ctr">
              <a:srgbClr val="C0C0C0"/>
            </a:outerShdw>
          </a:effectLst>
        </p:spPr>
        <p:txBody>
          <a:bodyPr wrap="none"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3600">
                <a:ln>
                  <a:solidFill>
                    <a:srgbClr val="800000"/>
                  </a:solidFill>
                </a:ln>
                <a:solidFill>
                  <a:srgbClr val="800000"/>
                </a:solidFill>
                <a:effectLst>
                  <a:outerShdw dist="35921" dir="2700000" algn="ctr">
                    <a:srgbClr val="C0C0C0"/>
                  </a:outerShdw>
                </a:effectLst>
                <a:latin typeface="黑体" charset="-122"/>
              </a:rPr>
              <a:t>同儿辈赋未开海棠</a:t>
            </a:r>
          </a:p>
        </p:txBody>
      </p:sp>
      <p:sp>
        <p:nvSpPr>
          <p:cNvPr id="41997"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41999" name="TextBox 4199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第2页</a:t>
            </a:r>
          </a:p>
        </p:txBody>
      </p:sp>
    </p:spTree>
  </p:cSld>
  <p:clrMapOvr>
    <a:masterClrMapping/>
  </p:clrMapOvr>
  <mc:AlternateContent>
    <mc:Choice xmlns:p14="http://schemas.microsoft.com/office/powerpoint/2010/main" Requires="p14">
      <p:transition p14:dur="1500">
        <p:split orient="vert" dir="in"/>
      </p:transition>
    </mc:Choice>
    <mc:Fallback>
      <p:transition>
        <p:split orient="vert" dir="in"/>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5" presetClass="entr" presetSubtype="0" dur="1000" fill="hold" nodeType="clickEffect">
                                  <p:stCondLst>
                                    <p:cond delay="0"/>
                                  </p:stCondLst>
                                  <p:childTnLst>
                                    <p:set>
                                      <p:cBhvr additive="base">
                                        <p:cTn id="6" dur="1" fill="hold">
                                          <p:stCondLst>
                                            <p:cond delay="0"/>
                                          </p:stCondLst>
                                        </p:cTn>
                                        <p:tgtEl>
                                          <p:spTgt spid="41988"/>
                                        </p:tgtEl>
                                        <p:attrNameLst>
                                          <p:attrName>style.visibility</p:attrName>
                                        </p:attrNameLst>
                                      </p:cBhvr>
                                      <p:to>
                                        <p:strVal val="visible"/>
                                      </p:to>
                                    </p:set>
                                    <p:anim calcmode="lin" valueType="num">
                                      <p:cBhvr additive="base">
                                        <p:cTn id="7" dur="1000" fill="hold"/>
                                        <p:tgtEl>
                                          <p:spTgt spid="41988"/>
                                        </p:tgtEl>
                                        <p:attrNameLst>
                                          <p:attrName>ppt_w</p:attrName>
                                        </p:attrNameLst>
                                      </p:cBhvr>
                                      <p:tavLst>
                                        <p:tav tm="0">
                                          <p:val>
                                            <p:fltVal val="0"/>
                                          </p:val>
                                        </p:tav>
                                        <p:tav tm="100000">
                                          <p:val>
                                            <p:strVal val="#ppt_w"/>
                                          </p:val>
                                        </p:tav>
                                      </p:tavLst>
                                    </p:anim>
                                    <p:anim calcmode="lin" valueType="num">
                                      <p:cBhvr additive="base">
                                        <p:cTn id="8" dur="1000" fill="hold"/>
                                        <p:tgtEl>
                                          <p:spTgt spid="41988"/>
                                        </p:tgtEl>
                                        <p:attrNameLst>
                                          <p:attrName>ppt_h</p:attrName>
                                        </p:attrNameLst>
                                      </p:cBhvr>
                                      <p:tavLst>
                                        <p:tav tm="0">
                                          <p:val>
                                            <p:fltVal val="0"/>
                                          </p:val>
                                        </p:tav>
                                        <p:tav tm="100000">
                                          <p:val>
                                            <p:strVal val="#ppt_h"/>
                                          </p:val>
                                        </p:tav>
                                      </p:tavLst>
                                    </p:anim>
                                    <p:anim calcmode="lin" valueType="num">
                                      <p:cBhvr additive="base">
                                        <p:cTn id="9" dur="1000" fill="hold"/>
                                        <p:tgtEl>
                                          <p:spTgt spid="41988"/>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4198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afterGroup">
                            <p:stCondLst>
                              <p:cond delay="0"/>
                            </p:stCondLst>
                            <p:childTnLst>
                              <p:par>
                                <p:cTn id="13" presetID="15" presetClass="entr" presetSubtype="0" dur="1000" fill="hold" nodeType="clickEffect">
                                  <p:stCondLst>
                                    <p:cond delay="0"/>
                                  </p:stCondLst>
                                  <p:childTnLst>
                                    <p:set>
                                      <p:cBhvr additive="base">
                                        <p:cTn id="14" dur="1" fill="hold">
                                          <p:stCondLst>
                                            <p:cond delay="0"/>
                                          </p:stCondLst>
                                        </p:cTn>
                                        <p:tgtEl>
                                          <p:spTgt spid="41995"/>
                                        </p:tgtEl>
                                        <p:attrNameLst>
                                          <p:attrName>style.visibility</p:attrName>
                                        </p:attrNameLst>
                                      </p:cBhvr>
                                      <p:to>
                                        <p:strVal val="visible"/>
                                      </p:to>
                                    </p:set>
                                    <p:anim calcmode="lin" valueType="num">
                                      <p:cBhvr additive="base">
                                        <p:cTn id="15" dur="1000" fill="hold"/>
                                        <p:tgtEl>
                                          <p:spTgt spid="41995"/>
                                        </p:tgtEl>
                                        <p:attrNameLst>
                                          <p:attrName>ppt_w</p:attrName>
                                        </p:attrNameLst>
                                      </p:cBhvr>
                                      <p:tavLst>
                                        <p:tav tm="0">
                                          <p:val>
                                            <p:fltVal val="0"/>
                                          </p:val>
                                        </p:tav>
                                        <p:tav tm="100000">
                                          <p:val>
                                            <p:strVal val="#ppt_w"/>
                                          </p:val>
                                        </p:tav>
                                      </p:tavLst>
                                    </p:anim>
                                    <p:anim calcmode="lin" valueType="num">
                                      <p:cBhvr additive="base">
                                        <p:cTn id="16" dur="1000" fill="hold"/>
                                        <p:tgtEl>
                                          <p:spTgt spid="41995"/>
                                        </p:tgtEl>
                                        <p:attrNameLst>
                                          <p:attrName>ppt_h</p:attrName>
                                        </p:attrNameLst>
                                      </p:cBhvr>
                                      <p:tavLst>
                                        <p:tav tm="0">
                                          <p:val>
                                            <p:fltVal val="0"/>
                                          </p:val>
                                        </p:tav>
                                        <p:tav tm="100000">
                                          <p:val>
                                            <p:strVal val="#ppt_h"/>
                                          </p:val>
                                        </p:tav>
                                      </p:tavLst>
                                    </p:anim>
                                    <p:anim calcmode="lin" valueType="num">
                                      <p:cBhvr additive="base">
                                        <p:cTn id="17" dur="1000" fill="hold"/>
                                        <p:tgtEl>
                                          <p:spTgt spid="41995"/>
                                        </p:tgtEl>
                                        <p:attrNameLst>
                                          <p:attrName>ppt_x</p:attrName>
                                        </p:attrNameLst>
                                      </p:cBhvr>
                                      <p:tavLst>
                                        <p:tav tm="0" fmla="#ppt_x+(cos(-2*pi*(1-$))*-#ppt_x-sin(-2*pi*(1-$))*(1-#ppt_y))*(1-$)">
                                          <p:val>
                                            <p:fltVal val="0"/>
                                          </p:val>
                                        </p:tav>
                                        <p:tav tm="100000">
                                          <p:val>
                                            <p:fltVal val="1"/>
                                          </p:val>
                                        </p:tav>
                                      </p:tavLst>
                                    </p:anim>
                                    <p:anim calcmode="lin" valueType="num">
                                      <p:cBhvr additive="base">
                                        <p:cTn id="18" dur="1000" fill="hold"/>
                                        <p:tgtEl>
                                          <p:spTgt spid="419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afterGroup">
                            <p:stCondLst>
                              <p:cond delay="0"/>
                            </p:stCondLst>
                            <p:childTnLst>
                              <p:par>
                                <p:cTn id="21" presetID="15" presetClass="entr" presetSubtype="0" dur="1000" fill="hold" nodeType="clickEffect">
                                  <p:stCondLst>
                                    <p:cond delay="0"/>
                                  </p:stCondLst>
                                  <p:childTnLst>
                                    <p:set>
                                      <p:cBhvr additive="base">
                                        <p:cTn id="22" dur="1" fill="hold">
                                          <p:stCondLst>
                                            <p:cond delay="0"/>
                                          </p:stCondLst>
                                        </p:cTn>
                                        <p:tgtEl>
                                          <p:spTgt spid="41996"/>
                                        </p:tgtEl>
                                        <p:attrNameLst>
                                          <p:attrName>style.visibility</p:attrName>
                                        </p:attrNameLst>
                                      </p:cBhvr>
                                      <p:to>
                                        <p:strVal val="visible"/>
                                      </p:to>
                                    </p:set>
                                    <p:anim calcmode="lin" valueType="num">
                                      <p:cBhvr additive="base">
                                        <p:cTn id="23" dur="1000" fill="hold"/>
                                        <p:tgtEl>
                                          <p:spTgt spid="41996"/>
                                        </p:tgtEl>
                                        <p:attrNameLst>
                                          <p:attrName>ppt_w</p:attrName>
                                        </p:attrNameLst>
                                      </p:cBhvr>
                                      <p:tavLst>
                                        <p:tav tm="0">
                                          <p:val>
                                            <p:fltVal val="0"/>
                                          </p:val>
                                        </p:tav>
                                        <p:tav tm="100000">
                                          <p:val>
                                            <p:strVal val="#ppt_w"/>
                                          </p:val>
                                        </p:tav>
                                      </p:tavLst>
                                    </p:anim>
                                    <p:anim calcmode="lin" valueType="num">
                                      <p:cBhvr additive="base">
                                        <p:cTn id="24" dur="1000" fill="hold"/>
                                        <p:tgtEl>
                                          <p:spTgt spid="41996"/>
                                        </p:tgtEl>
                                        <p:attrNameLst>
                                          <p:attrName>ppt_h</p:attrName>
                                        </p:attrNameLst>
                                      </p:cBhvr>
                                      <p:tavLst>
                                        <p:tav tm="0">
                                          <p:val>
                                            <p:fltVal val="0"/>
                                          </p:val>
                                        </p:tav>
                                        <p:tav tm="100000">
                                          <p:val>
                                            <p:strVal val="#ppt_h"/>
                                          </p:val>
                                        </p:tav>
                                      </p:tavLst>
                                    </p:anim>
                                    <p:anim calcmode="lin" valueType="num">
                                      <p:cBhvr additive="base">
                                        <p:cTn id="25" dur="1000" fill="hold"/>
                                        <p:tgtEl>
                                          <p:spTgt spid="41996"/>
                                        </p:tgtEl>
                                        <p:attrNameLst>
                                          <p:attrName>ppt_x</p:attrName>
                                        </p:attrNameLst>
                                      </p:cBhvr>
                                      <p:tavLst>
                                        <p:tav tm="0" fmla="#ppt_x+(cos(-2*pi*(1-$))*-#ppt_x-sin(-2*pi*(1-$))*(1-#ppt_y))*(1-$)">
                                          <p:val>
                                            <p:fltVal val="0"/>
                                          </p:val>
                                        </p:tav>
                                        <p:tav tm="100000">
                                          <p:val>
                                            <p:fltVal val="1"/>
                                          </p:val>
                                        </p:tav>
                                      </p:tavLst>
                                    </p:anim>
                                    <p:anim calcmode="lin" valueType="num">
                                      <p:cBhvr additive="base">
                                        <p:cTn id="26" dur="1000" fill="hold"/>
                                        <p:tgtEl>
                                          <p:spTgt spid="4199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867" name="Text Box 6"/>
          <p:cNvSpPr/>
          <p:nvPr/>
        </p:nvSpPr>
        <p:spPr>
          <a:xfrm>
            <a:off x="5364162" y="3357562"/>
            <a:ext cx="458788" cy="3095625"/>
          </a:xfrm>
          <a:prstGeom prst="rect">
            <a:avLst/>
          </a:prstGeom>
          <a:solidFill>
            <a:schemeClr val="bg1"/>
          </a:solidFill>
          <a:ln>
            <a:noFill/>
            <a:miter lim="800000"/>
          </a:ln>
        </p:spPr>
        <p:txBody>
          <a:bodyPr vert="vert">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p>
        </p:txBody>
      </p:sp>
      <p:sp>
        <p:nvSpPr>
          <p:cNvPr id="36868" name="Text Box 7"/>
          <p:cNvSpPr/>
          <p:nvPr/>
        </p:nvSpPr>
        <p:spPr>
          <a:xfrm>
            <a:off x="0" y="0"/>
            <a:ext cx="7740650" cy="155416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solidFill>
                  <a:srgbClr val="CC9900"/>
                </a:solidFill>
                <a:ea typeface="黑体" pitchFamily="49" charset="-122"/>
              </a:rPr>
              <a:t>           </a:t>
            </a:r>
            <a:r>
              <a:rPr sz="3200" b="1">
                <a:ea typeface="黑体" pitchFamily="49" charset="-122"/>
              </a:rPr>
              <a:t>菊  花    元稹</a:t>
            </a:r>
            <a:br>
              <a:rPr sz="3200">
                <a:ea typeface="黑体" pitchFamily="49" charset="-122"/>
              </a:rPr>
            </a:br>
            <a:r>
              <a:rPr sz="3200" b="1">
                <a:ea typeface="黑体" pitchFamily="49" charset="-122"/>
              </a:rPr>
              <a:t>秋丛绕舍似陶家，遍绕篱边日渐斜。</a:t>
            </a:r>
          </a:p>
          <a:p>
            <a:pPr marL="0" lvl="0" indent="0"/>
            <a:r>
              <a:rPr sz="3200" b="1">
                <a:ea typeface="黑体" pitchFamily="49" charset="-122"/>
              </a:rPr>
              <a:t>不是花中偏爱菊，此花开尽更无花。</a:t>
            </a:r>
            <a:endParaRPr sz="3200" b="1">
              <a:latin typeface="黑体" pitchFamily="49" charset="-122"/>
              <a:ea typeface="黑体" pitchFamily="49" charset="-122"/>
            </a:endParaRPr>
          </a:p>
        </p:txBody>
      </p:sp>
      <p:sp>
        <p:nvSpPr>
          <p:cNvPr id="36869" name="Text Box 8"/>
          <p:cNvSpPr/>
          <p:nvPr/>
        </p:nvSpPr>
        <p:spPr>
          <a:xfrm>
            <a:off x="0" y="2636838"/>
            <a:ext cx="8396739" cy="2837474"/>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600" b="1">
                <a:latin typeface="黑体" pitchFamily="49" charset="-122"/>
                <a:ea typeface="黑体" pitchFamily="49" charset="-122"/>
              </a:rPr>
              <a:t>行军九日思长安故园   岑参</a:t>
            </a:r>
          </a:p>
          <a:p>
            <a:pPr marL="0" lvl="0" indent="0"/>
            <a:r>
              <a:rPr sz="3600" b="1">
                <a:latin typeface="黑体" pitchFamily="49" charset="-122"/>
                <a:ea typeface="黑体" pitchFamily="49" charset="-122"/>
              </a:rPr>
              <a:t>强欲登高去，无人送酒来。</a:t>
            </a:r>
          </a:p>
          <a:p>
            <a:pPr marL="0" lvl="0" indent="0"/>
            <a:r>
              <a:rPr sz="3600" b="1">
                <a:latin typeface="黑体" pitchFamily="49" charset="-122"/>
                <a:ea typeface="黑体" pitchFamily="49" charset="-122"/>
              </a:rPr>
              <a:t>遥怜家乡菊，应傍战场开。</a:t>
            </a:r>
          </a:p>
          <a:p>
            <a:pPr marL="0" lvl="0" indent="0"/>
            <a:r>
              <a:rPr sz="3600" b="1">
                <a:latin typeface="黑体" pitchFamily="49" charset="-122"/>
                <a:ea typeface="黑体" pitchFamily="49" charset="-122"/>
              </a:rPr>
              <a:t>注：重九之日，岑参正行军在外。时逢安史之乱，诗人一直戍守边关。</a:t>
            </a:r>
          </a:p>
        </p:txBody>
      </p:sp>
      <p:sp>
        <p:nvSpPr>
          <p:cNvPr id="36870" name="WordArt 9"/>
          <p:cNvSpPr/>
          <p:nvPr/>
        </p:nvSpPr>
        <p:spPr>
          <a:xfrm>
            <a:off x="5292725" y="1844675"/>
            <a:ext cx="1905000" cy="685800"/>
          </a:xfrm>
          <a:solidFill>
            <a:srgbClr val="800000"/>
          </a:solidFill>
          <a:ln>
            <a:solidFill>
              <a:srgbClr val="800000"/>
            </a:solidFill>
            <a:miter lim="800000"/>
          </a:ln>
          <a:effectLst>
            <a:outerShdw dist="35921" dir="2700000" algn="ctr">
              <a:srgbClr val="C0C0C0"/>
            </a:outerShdw>
          </a:effectLst>
        </p:spPr>
        <p:txBody>
          <a:bodyPr wrap="none"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3600">
                <a:ln>
                  <a:solidFill>
                    <a:srgbClr val="800000"/>
                  </a:solidFill>
                </a:ln>
                <a:solidFill>
                  <a:srgbClr val="800000"/>
                </a:solidFill>
                <a:effectLst>
                  <a:outerShdw dist="35921" dir="2700000" algn="ctr">
                    <a:srgbClr val="C0C0C0"/>
                  </a:outerShdw>
                </a:effectLst>
                <a:latin typeface="隶书"/>
              </a:rPr>
              <a:t>咏物</a:t>
            </a:r>
          </a:p>
        </p:txBody>
      </p:sp>
      <p:sp>
        <p:nvSpPr>
          <p:cNvPr id="36872" name="Text Box 11"/>
          <p:cNvSpPr/>
          <p:nvPr/>
        </p:nvSpPr>
        <p:spPr>
          <a:xfrm>
            <a:off x="0" y="1557338"/>
            <a:ext cx="2000250" cy="94615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2800" b="1">
                <a:solidFill>
                  <a:srgbClr val="0000FF"/>
                </a:solidFill>
                <a:ea typeface="黑体" pitchFamily="49" charset="-122"/>
              </a:rPr>
              <a:t>菊花历尽风霜而后凋</a:t>
            </a:r>
          </a:p>
        </p:txBody>
      </p:sp>
      <p:sp>
        <p:nvSpPr>
          <p:cNvPr id="36873" name="AutoShape 12"/>
          <p:cNvSpPr/>
          <p:nvPr/>
        </p:nvSpPr>
        <p:spPr>
          <a:xfrm>
            <a:off x="1979612" y="1844675"/>
            <a:ext cx="533400" cy="533400"/>
          </a:xfrm>
          <a:prstGeom prst="rightArrow">
            <a:avLst>
              <a:gd name="adj1" fmla="val 50000"/>
              <a:gd name="adj2" fmla="val 25000"/>
            </a:avLst>
          </a:prstGeom>
          <a:solidFill>
            <a:schemeClr val="accent1"/>
          </a:solidFill>
          <a:ln>
            <a:solidFill>
              <a:schemeClr val="tx1"/>
            </a:solidFill>
            <a:miter lim="800000"/>
          </a:ln>
        </p:spPr>
        <p:txBody>
          <a:bodyPr wrap="none" anchor="ctr" anchorCtr="0"/>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indent="0"/>
          </a:p>
        </p:txBody>
      </p:sp>
      <p:sp>
        <p:nvSpPr>
          <p:cNvPr id="36874" name="Text Box 13"/>
          <p:cNvSpPr/>
          <p:nvPr/>
        </p:nvSpPr>
        <p:spPr>
          <a:xfrm>
            <a:off x="2514600" y="1600200"/>
            <a:ext cx="2362200" cy="106680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200" b="1">
                <a:solidFill>
                  <a:srgbClr val="0000FF"/>
                </a:solidFill>
                <a:ea typeface="黑体" pitchFamily="49" charset="-122"/>
              </a:rPr>
              <a:t>作者对坚贞品格追求</a:t>
            </a:r>
          </a:p>
        </p:txBody>
      </p:sp>
      <p:sp>
        <p:nvSpPr>
          <p:cNvPr id="36875" name="Text Box 14"/>
          <p:cNvSpPr/>
          <p:nvPr/>
        </p:nvSpPr>
        <p:spPr>
          <a:xfrm>
            <a:off x="304800" y="5181600"/>
            <a:ext cx="685800" cy="137318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2800" b="1">
                <a:solidFill>
                  <a:srgbClr val="0000FF"/>
                </a:solidFill>
                <a:ea typeface="黑体" pitchFamily="49" charset="-122"/>
              </a:rPr>
              <a:t>战乱图</a:t>
            </a:r>
          </a:p>
        </p:txBody>
      </p:sp>
      <p:sp>
        <p:nvSpPr>
          <p:cNvPr id="36876" name="AutoShape 15"/>
          <p:cNvSpPr/>
          <p:nvPr/>
        </p:nvSpPr>
        <p:spPr>
          <a:xfrm>
            <a:off x="914400" y="5638800"/>
            <a:ext cx="533400" cy="533400"/>
          </a:xfrm>
          <a:prstGeom prst="rightArrow">
            <a:avLst>
              <a:gd name="adj1" fmla="val 50000"/>
              <a:gd name="adj2" fmla="val 25000"/>
            </a:avLst>
          </a:prstGeom>
          <a:solidFill>
            <a:schemeClr val="accent1"/>
          </a:solidFill>
          <a:ln>
            <a:solidFill>
              <a:schemeClr val="tx1"/>
            </a:solidFill>
            <a:miter lim="800000"/>
          </a:ln>
        </p:spPr>
        <p:txBody>
          <a:bodyPr wrap="none" anchor="ctr" anchorCtr="0"/>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indent="0"/>
          </a:p>
        </p:txBody>
      </p:sp>
      <p:sp>
        <p:nvSpPr>
          <p:cNvPr id="36877" name="Text Box 16"/>
          <p:cNvSpPr/>
          <p:nvPr/>
        </p:nvSpPr>
        <p:spPr>
          <a:xfrm>
            <a:off x="1524000" y="5181600"/>
            <a:ext cx="1752600" cy="137318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2800" b="1">
                <a:solidFill>
                  <a:srgbClr val="0000FF"/>
                </a:solidFill>
                <a:ea typeface="黑体" pitchFamily="49" charset="-122"/>
              </a:rPr>
              <a:t>思乡</a:t>
            </a:r>
          </a:p>
          <a:p>
            <a:pPr marL="0" lvl="0" indent="0"/>
            <a:r>
              <a:rPr sz="2800" b="1">
                <a:solidFill>
                  <a:srgbClr val="0000FF"/>
                </a:solidFill>
                <a:ea typeface="黑体" pitchFamily="49" charset="-122"/>
              </a:rPr>
              <a:t>同情百姓</a:t>
            </a:r>
          </a:p>
          <a:p>
            <a:pPr marL="0" lvl="0" indent="0"/>
            <a:r>
              <a:rPr sz="2800" b="1">
                <a:solidFill>
                  <a:srgbClr val="0000FF"/>
                </a:solidFill>
                <a:ea typeface="黑体" pitchFamily="49" charset="-122"/>
              </a:rPr>
              <a:t>渴望休战</a:t>
            </a:r>
          </a:p>
        </p:txBody>
      </p:sp>
      <p:sp>
        <p:nvSpPr>
          <p:cNvPr id="36878" name="WordArt 9"/>
          <p:cNvSpPr/>
          <p:nvPr/>
        </p:nvSpPr>
        <p:spPr>
          <a:xfrm>
            <a:off x="5651500" y="5445125"/>
            <a:ext cx="1935162" cy="1123950"/>
          </a:xfrm>
          <a:solidFill>
            <a:srgbClr val="800000"/>
          </a:solidFill>
          <a:ln>
            <a:solidFill>
              <a:srgbClr val="800000"/>
            </a:solidFill>
            <a:miter lim="800000"/>
          </a:ln>
          <a:effectLst>
            <a:outerShdw dist="35921" dir="2700000" algn="ctr">
              <a:srgbClr val="C0C0C0"/>
            </a:outerShdw>
          </a:effectLst>
        </p:spPr>
        <p:txBody>
          <a:bodyPr wrap="none"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400">
                <a:ln>
                  <a:solidFill>
                    <a:srgbClr val="800000"/>
                  </a:solidFill>
                </a:ln>
                <a:solidFill>
                  <a:srgbClr val="800000"/>
                </a:solidFill>
                <a:effectLst>
                  <a:outerShdw dist="35921" dir="2700000" algn="ctr">
                    <a:srgbClr val="C0C0C0"/>
                  </a:outerShdw>
                </a:effectLst>
                <a:latin typeface="黑体" charset="-122"/>
              </a:rPr>
              <a:t>写景</a:t>
            </a:r>
          </a:p>
        </p:txBody>
      </p:sp>
      <p:sp>
        <p:nvSpPr>
          <p:cNvPr id="36879"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36881" name="TextBox 3688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第3页</a:t>
            </a:r>
          </a:p>
        </p:txBody>
      </p:sp>
    </p:spTree>
  </p:cSld>
  <p:clrMapOvr>
    <a:masterClrMapping/>
  </p:clrMapOvr>
  <mc:AlternateContent>
    <mc:Choice xmlns:p14="http://schemas.microsoft.com/office/powerpoint/2010/main" Requires="p14">
      <p:transition p14:dur="1600">
        <p:blinds/>
      </p:transition>
    </mc:Choice>
    <mc:Fallback>
      <p:transition>
        <p:blind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36872"/>
                                        </p:tgtEl>
                                        <p:attrNameLst>
                                          <p:attrName>style.visibility</p:attrName>
                                        </p:attrNameLst>
                                      </p:cBhvr>
                                      <p:to>
                                        <p:strVal val="visible"/>
                                      </p:to>
                                    </p:set>
                                    <p:anim calcmode="lin" valueType="num">
                                      <p:cBhvr additive="base">
                                        <p:cTn id="7" dur="500" fill="hold"/>
                                        <p:tgtEl>
                                          <p:spTgt spid="36872"/>
                                        </p:tgtEl>
                                        <p:attrNameLst>
                                          <p:attrName>ppt_x</p:attrName>
                                        </p:attrNameLst>
                                      </p:cBhvr>
                                      <p:tavLst>
                                        <p:tav tm="0">
                                          <p:val>
                                            <p:strVal val="0-#ppt_w/2"/>
                                          </p:val>
                                        </p:tav>
                                        <p:tav tm="100000">
                                          <p:val>
                                            <p:strVal val="#ppt_x"/>
                                          </p:val>
                                        </p:tav>
                                      </p:tavLst>
                                    </p:anim>
                                    <p:anim calcmode="lin" valueType="num">
                                      <p:cBhvr additive="base">
                                        <p:cTn id="8" dur="500" fill="hold"/>
                                        <p:tgtEl>
                                          <p:spTgt spid="368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36873"/>
                                        </p:tgtEl>
                                        <p:attrNameLst>
                                          <p:attrName>style.visibility</p:attrName>
                                        </p:attrNameLst>
                                      </p:cBhvr>
                                      <p:to>
                                        <p:strVal val="visible"/>
                                      </p:to>
                                    </p:set>
                                    <p:anim calcmode="lin" valueType="num">
                                      <p:cBhvr additive="base">
                                        <p:cTn id="13" dur="500" fill="hold"/>
                                        <p:tgtEl>
                                          <p:spTgt spid="36873"/>
                                        </p:tgtEl>
                                        <p:attrNameLst>
                                          <p:attrName>ppt_x</p:attrName>
                                        </p:attrNameLst>
                                      </p:cBhvr>
                                      <p:tavLst>
                                        <p:tav tm="0">
                                          <p:val>
                                            <p:strVal val="0-#ppt_w/2"/>
                                          </p:val>
                                        </p:tav>
                                        <p:tav tm="100000">
                                          <p:val>
                                            <p:strVal val="#ppt_x"/>
                                          </p:val>
                                        </p:tav>
                                      </p:tavLst>
                                    </p:anim>
                                    <p:anim calcmode="lin" valueType="num">
                                      <p:cBhvr additive="base">
                                        <p:cTn id="14" dur="500" fill="hold"/>
                                        <p:tgtEl>
                                          <p:spTgt spid="3687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2" dur="500" fill="hold" grpId="2" nodeType="clickEffect">
                                  <p:stCondLst>
                                    <p:cond delay="0"/>
                                  </p:stCondLst>
                                  <p:childTnLst>
                                    <p:set>
                                      <p:cBhvr additive="base">
                                        <p:cTn id="18" dur="1" fill="hold">
                                          <p:stCondLst>
                                            <p:cond delay="0"/>
                                          </p:stCondLst>
                                        </p:cTn>
                                        <p:tgtEl>
                                          <p:spTgt spid="36874"/>
                                        </p:tgtEl>
                                        <p:attrNameLst>
                                          <p:attrName>style.visibility</p:attrName>
                                        </p:attrNameLst>
                                      </p:cBhvr>
                                      <p:to>
                                        <p:strVal val="visible"/>
                                      </p:to>
                                    </p:set>
                                    <p:anim calcmode="lin" valueType="num">
                                      <p:cBhvr additive="base">
                                        <p:cTn id="19" dur="500" fill="hold"/>
                                        <p:tgtEl>
                                          <p:spTgt spid="36874"/>
                                        </p:tgtEl>
                                        <p:attrNameLst>
                                          <p:attrName>ppt_x</p:attrName>
                                        </p:attrNameLst>
                                      </p:cBhvr>
                                      <p:tavLst>
                                        <p:tav tm="0">
                                          <p:val>
                                            <p:strVal val="1+#ppt_w/2"/>
                                          </p:val>
                                        </p:tav>
                                        <p:tav tm="100000">
                                          <p:val>
                                            <p:strVal val="#ppt_x"/>
                                          </p:val>
                                        </p:tav>
                                      </p:tavLst>
                                    </p:anim>
                                    <p:anim calcmode="lin" valueType="num">
                                      <p:cBhvr additive="base">
                                        <p:cTn id="20" dur="500" fill="hold"/>
                                        <p:tgtEl>
                                          <p:spTgt spid="3687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3" nodeType="clickEffect">
                                  <p:stCondLst>
                                    <p:cond delay="0"/>
                                  </p:stCondLst>
                                  <p:childTnLst>
                                    <p:set>
                                      <p:cBhvr additive="base">
                                        <p:cTn id="24" dur="1" fill="hold">
                                          <p:stCondLst>
                                            <p:cond delay="0"/>
                                          </p:stCondLst>
                                        </p:cTn>
                                        <p:tgtEl>
                                          <p:spTgt spid="36875"/>
                                        </p:tgtEl>
                                        <p:attrNameLst>
                                          <p:attrName>style.visibility</p:attrName>
                                        </p:attrNameLst>
                                      </p:cBhvr>
                                      <p:to>
                                        <p:strVal val="visible"/>
                                      </p:to>
                                    </p:set>
                                    <p:anim calcmode="lin" valueType="num">
                                      <p:cBhvr additive="base">
                                        <p:cTn id="25" dur="500" fill="hold"/>
                                        <p:tgtEl>
                                          <p:spTgt spid="36875"/>
                                        </p:tgtEl>
                                        <p:attrNameLst>
                                          <p:attrName>ppt_x</p:attrName>
                                        </p:attrNameLst>
                                      </p:cBhvr>
                                      <p:tavLst>
                                        <p:tav tm="0">
                                          <p:val>
                                            <p:strVal val="0-#ppt_w/2"/>
                                          </p:val>
                                        </p:tav>
                                        <p:tav tm="100000">
                                          <p:val>
                                            <p:strVal val="#ppt_x"/>
                                          </p:val>
                                        </p:tav>
                                      </p:tavLst>
                                    </p:anim>
                                    <p:anim calcmode="lin" valueType="num">
                                      <p:cBhvr additive="base">
                                        <p:cTn id="26" dur="500" fill="hold"/>
                                        <p:tgtEl>
                                          <p:spTgt spid="3687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8" dur="500" fill="hold" grpId="4" nodeType="clickEffect">
                                  <p:stCondLst>
                                    <p:cond delay="0"/>
                                  </p:stCondLst>
                                  <p:childTnLst>
                                    <p:set>
                                      <p:cBhvr additive="base">
                                        <p:cTn id="30" dur="1" fill="hold">
                                          <p:stCondLst>
                                            <p:cond delay="0"/>
                                          </p:stCondLst>
                                        </p:cTn>
                                        <p:tgtEl>
                                          <p:spTgt spid="36876"/>
                                        </p:tgtEl>
                                        <p:attrNameLst>
                                          <p:attrName>style.visibility</p:attrName>
                                        </p:attrNameLst>
                                      </p:cBhvr>
                                      <p:to>
                                        <p:strVal val="visible"/>
                                      </p:to>
                                    </p:set>
                                    <p:anim calcmode="lin" valueType="num">
                                      <p:cBhvr additive="base">
                                        <p:cTn id="31" dur="500" fill="hold"/>
                                        <p:tgtEl>
                                          <p:spTgt spid="36876"/>
                                        </p:tgtEl>
                                        <p:attrNameLst>
                                          <p:attrName>ppt_x</p:attrName>
                                        </p:attrNameLst>
                                      </p:cBhvr>
                                      <p:tavLst>
                                        <p:tav tm="0">
                                          <p:val>
                                            <p:strVal val="0-#ppt_w/2"/>
                                          </p:val>
                                        </p:tav>
                                        <p:tav tm="100000">
                                          <p:val>
                                            <p:strVal val="#ppt_x"/>
                                          </p:val>
                                        </p:tav>
                                      </p:tavLst>
                                    </p:anim>
                                    <p:anim calcmode="lin" valueType="num">
                                      <p:cBhvr additive="base">
                                        <p:cTn id="32" dur="500" fill="hold"/>
                                        <p:tgtEl>
                                          <p:spTgt spid="3687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2" dur="500" fill="hold" grpId="5" nodeType="clickEffect">
                                  <p:stCondLst>
                                    <p:cond delay="0"/>
                                  </p:stCondLst>
                                  <p:childTnLst>
                                    <p:set>
                                      <p:cBhvr additive="base">
                                        <p:cTn id="36" dur="1" fill="hold">
                                          <p:stCondLst>
                                            <p:cond delay="0"/>
                                          </p:stCondLst>
                                        </p:cTn>
                                        <p:tgtEl>
                                          <p:spTgt spid="36877"/>
                                        </p:tgtEl>
                                        <p:attrNameLst>
                                          <p:attrName>style.visibility</p:attrName>
                                        </p:attrNameLst>
                                      </p:cBhvr>
                                      <p:to>
                                        <p:strVal val="visible"/>
                                      </p:to>
                                    </p:set>
                                    <p:anim calcmode="lin" valueType="num">
                                      <p:cBhvr additive="base">
                                        <p:cTn id="37" dur="500" fill="hold"/>
                                        <p:tgtEl>
                                          <p:spTgt spid="36877"/>
                                        </p:tgtEl>
                                        <p:attrNameLst>
                                          <p:attrName>ppt_x</p:attrName>
                                        </p:attrNameLst>
                                      </p:cBhvr>
                                      <p:tavLst>
                                        <p:tav tm="0">
                                          <p:val>
                                            <p:strVal val="1+#ppt_w/2"/>
                                          </p:val>
                                        </p:tav>
                                        <p:tav tm="100000">
                                          <p:val>
                                            <p:strVal val="#ppt_x"/>
                                          </p:val>
                                        </p:tav>
                                      </p:tavLst>
                                    </p:anim>
                                    <p:anim calcmode="lin" valueType="num">
                                      <p:cBhvr additive="base">
                                        <p:cTn id="38" dur="500" fill="hold"/>
                                        <p:tgtEl>
                                          <p:spTgt spid="36877"/>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15" presetClass="entr" presetSubtype="0" dur="1000" fill="hold" nodeType="clickEffect">
                                  <p:stCondLst>
                                    <p:cond delay="0"/>
                                  </p:stCondLst>
                                  <p:childTnLst>
                                    <p:set>
                                      <p:cBhvr additive="base">
                                        <p:cTn id="42" dur="1" fill="hold">
                                          <p:stCondLst>
                                            <p:cond delay="0"/>
                                          </p:stCondLst>
                                        </p:cTn>
                                        <p:tgtEl>
                                          <p:spTgt spid="36870"/>
                                        </p:tgtEl>
                                        <p:attrNameLst>
                                          <p:attrName>style.visibility</p:attrName>
                                        </p:attrNameLst>
                                      </p:cBhvr>
                                      <p:to>
                                        <p:strVal val="visible"/>
                                      </p:to>
                                    </p:set>
                                    <p:anim calcmode="lin" valueType="num">
                                      <p:cBhvr additive="base">
                                        <p:cTn id="43" dur="1000" fill="hold"/>
                                        <p:tgtEl>
                                          <p:spTgt spid="36870"/>
                                        </p:tgtEl>
                                        <p:attrNameLst>
                                          <p:attrName>ppt_w</p:attrName>
                                        </p:attrNameLst>
                                      </p:cBhvr>
                                      <p:tavLst>
                                        <p:tav tm="0">
                                          <p:val>
                                            <p:fltVal val="0"/>
                                          </p:val>
                                        </p:tav>
                                        <p:tav tm="100000">
                                          <p:val>
                                            <p:strVal val="#ppt_w"/>
                                          </p:val>
                                        </p:tav>
                                      </p:tavLst>
                                    </p:anim>
                                    <p:anim calcmode="lin" valueType="num">
                                      <p:cBhvr additive="base">
                                        <p:cTn id="44" dur="1000" fill="hold"/>
                                        <p:tgtEl>
                                          <p:spTgt spid="36870"/>
                                        </p:tgtEl>
                                        <p:attrNameLst>
                                          <p:attrName>ppt_h</p:attrName>
                                        </p:attrNameLst>
                                      </p:cBhvr>
                                      <p:tavLst>
                                        <p:tav tm="0">
                                          <p:val>
                                            <p:fltVal val="0"/>
                                          </p:val>
                                        </p:tav>
                                        <p:tav tm="100000">
                                          <p:val>
                                            <p:strVal val="#ppt_h"/>
                                          </p:val>
                                        </p:tav>
                                      </p:tavLst>
                                    </p:anim>
                                    <p:anim calcmode="lin" valueType="num">
                                      <p:cBhvr additive="base">
                                        <p:cTn id="45" dur="1000" fill="hold"/>
                                        <p:tgtEl>
                                          <p:spTgt spid="36870"/>
                                        </p:tgtEl>
                                        <p:attrNameLst>
                                          <p:attrName>ppt_x</p:attrName>
                                        </p:attrNameLst>
                                      </p:cBhvr>
                                      <p:tavLst>
                                        <p:tav tm="0" fmla="#ppt_x+(cos(-2*pi*(1-$))*-#ppt_x-sin(-2*pi*(1-$))*(1-#ppt_y))*(1-$)">
                                          <p:val>
                                            <p:fltVal val="0"/>
                                          </p:val>
                                        </p:tav>
                                        <p:tav tm="100000">
                                          <p:val>
                                            <p:fltVal val="1"/>
                                          </p:val>
                                        </p:tav>
                                      </p:tavLst>
                                    </p:anim>
                                    <p:anim calcmode="lin" valueType="num">
                                      <p:cBhvr additive="base">
                                        <p:cTn id="46" dur="1000" fill="hold"/>
                                        <p:tgtEl>
                                          <p:spTgt spid="368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7" fill="hold" nodeType="clickPar">
                      <p:stCondLst>
                        <p:cond delay="indefinite"/>
                      </p:stCondLst>
                      <p:childTnLst>
                        <p:par>
                          <p:cTn id="48" fill="hold" nodeType="afterGroup">
                            <p:stCondLst>
                              <p:cond delay="0"/>
                            </p:stCondLst>
                            <p:childTnLst>
                              <p:par>
                                <p:cTn id="49" presetID="15" presetClass="entr" presetSubtype="0" dur="1000" fill="hold" nodeType="clickEffect">
                                  <p:stCondLst>
                                    <p:cond delay="0"/>
                                  </p:stCondLst>
                                  <p:childTnLst>
                                    <p:set>
                                      <p:cBhvr additive="base">
                                        <p:cTn id="50" dur="1" fill="hold">
                                          <p:stCondLst>
                                            <p:cond delay="0"/>
                                          </p:stCondLst>
                                        </p:cTn>
                                        <p:tgtEl>
                                          <p:spTgt spid="36878"/>
                                        </p:tgtEl>
                                        <p:attrNameLst>
                                          <p:attrName>style.visibility</p:attrName>
                                        </p:attrNameLst>
                                      </p:cBhvr>
                                      <p:to>
                                        <p:strVal val="visible"/>
                                      </p:to>
                                    </p:set>
                                    <p:anim calcmode="lin" valueType="num">
                                      <p:cBhvr additive="base">
                                        <p:cTn id="51" dur="1000" fill="hold"/>
                                        <p:tgtEl>
                                          <p:spTgt spid="36878"/>
                                        </p:tgtEl>
                                        <p:attrNameLst>
                                          <p:attrName>ppt_w</p:attrName>
                                        </p:attrNameLst>
                                      </p:cBhvr>
                                      <p:tavLst>
                                        <p:tav tm="0">
                                          <p:val>
                                            <p:fltVal val="0"/>
                                          </p:val>
                                        </p:tav>
                                        <p:tav tm="100000">
                                          <p:val>
                                            <p:strVal val="#ppt_w"/>
                                          </p:val>
                                        </p:tav>
                                      </p:tavLst>
                                    </p:anim>
                                    <p:anim calcmode="lin" valueType="num">
                                      <p:cBhvr additive="base">
                                        <p:cTn id="52" dur="1000" fill="hold"/>
                                        <p:tgtEl>
                                          <p:spTgt spid="36878"/>
                                        </p:tgtEl>
                                        <p:attrNameLst>
                                          <p:attrName>ppt_h</p:attrName>
                                        </p:attrNameLst>
                                      </p:cBhvr>
                                      <p:tavLst>
                                        <p:tav tm="0">
                                          <p:val>
                                            <p:fltVal val="0"/>
                                          </p:val>
                                        </p:tav>
                                        <p:tav tm="100000">
                                          <p:val>
                                            <p:strVal val="#ppt_h"/>
                                          </p:val>
                                        </p:tav>
                                      </p:tavLst>
                                    </p:anim>
                                    <p:anim calcmode="lin" valueType="num">
                                      <p:cBhvr additive="base">
                                        <p:cTn id="53" dur="1000" fill="hold"/>
                                        <p:tgtEl>
                                          <p:spTgt spid="36878"/>
                                        </p:tgtEl>
                                        <p:attrNameLst>
                                          <p:attrName>ppt_x</p:attrName>
                                        </p:attrNameLst>
                                      </p:cBhvr>
                                      <p:tavLst>
                                        <p:tav tm="0" fmla="#ppt_x+(cos(-2*pi*(1-$))*-#ppt_x-sin(-2*pi*(1-$))*(1-#ppt_y))*(1-$)">
                                          <p:val>
                                            <p:fltVal val="0"/>
                                          </p:val>
                                        </p:tav>
                                        <p:tav tm="100000">
                                          <p:val>
                                            <p:fltVal val="1"/>
                                          </p:val>
                                        </p:tav>
                                      </p:tavLst>
                                    </p:anim>
                                    <p:anim calcmode="lin" valueType="num">
                                      <p:cBhvr additive="base">
                                        <p:cTn id="54" dur="1000" fill="hold"/>
                                        <p:tgtEl>
                                          <p:spTgt spid="3687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2" grpId="0"/>
      <p:bldP spid="36873" grpId="1"/>
      <p:bldP spid="36874" grpId="2"/>
      <p:bldP spid="36875" grpId="3"/>
      <p:bldP spid="36876" grpId="4"/>
      <p:bldP spid="36877" grpId="5"/>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24933" name="Picture 2" descr="200761292810963">
            <a:hlinkClick r:id="rId3"/>
          </p:cNvPr>
          <p:cNvPicPr/>
          <p:nvPr/>
        </p:nvPicPr>
        <p:blipFill>
          <a:blip r:embed="rId2"/>
          <a:stretch>
            <a:fillRect/>
          </a:stretch>
        </p:blipFill>
        <p:spPr>
          <a:xfrm>
            <a:off x="0" y="0"/>
            <a:ext cx="8945208" cy="6708906"/>
          </a:xfrm>
          <a:prstGeom prst="rect">
            <a:avLst/>
          </a:prstGeom>
          <a:noFill/>
          <a:ln>
            <a:noFill/>
            <a:miter lim="800000"/>
          </a:ln>
        </p:spPr>
      </p:pic>
      <p:sp>
        <p:nvSpPr>
          <p:cNvPr id="124930" name=""/>
          <p:cNvSpPr/>
          <p:nvPr/>
        </p:nvSpPr>
        <p:spPr>
          <a:xfrm>
            <a:off x="971550" y="836612"/>
            <a:ext cx="6991985" cy="1556035"/>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solidFill>
                  <a:schemeClr val="accent2"/>
                </a:solidFill>
                <a:ea typeface="黑体" pitchFamily="49" charset="-122"/>
              </a:rPr>
              <a:t>咏物与写景辨别</a:t>
            </a:r>
            <a:br>
              <a:rPr sz="3200" b="1">
                <a:solidFill>
                  <a:schemeClr val="accent2"/>
                </a:solidFill>
                <a:ea typeface="黑体" pitchFamily="49" charset="-122"/>
              </a:rPr>
            </a:br>
            <a:br>
              <a:rPr sz="3200" b="1">
                <a:solidFill>
                  <a:schemeClr val="accent2"/>
                </a:solidFill>
                <a:ea typeface="黑体" pitchFamily="49" charset="-122"/>
              </a:rPr>
            </a:br>
          </a:p>
        </p:txBody>
      </p:sp>
      <p:sp>
        <p:nvSpPr>
          <p:cNvPr id="124931" name=""/>
          <p:cNvSpPr/>
          <p:nvPr/>
        </p:nvSpPr>
        <p:spPr>
          <a:xfrm>
            <a:off x="755650" y="1557338"/>
            <a:ext cx="7640333" cy="265441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lang="en-US" altLang="en-US" sz="2800" b="1">
                <a:latin typeface="黑体" pitchFamily="49" charset="-122"/>
                <a:ea typeface="黑体" pitchFamily="49" charset="-122"/>
              </a:rPr>
              <a:t>1、从描写对象上，咏物诗中只有一种主体描写对象，重要描写此物特点；而其他诗中多是由多种景物构成一幅总体画面，没有主次之分。</a:t>
            </a:r>
          </a:p>
          <a:p>
            <a:pPr lvl="0"/>
            <a:br>
              <a:rPr lang="en-US" altLang="en-US" sz="2800" b="1">
                <a:latin typeface="黑体" pitchFamily="49" charset="-122"/>
                <a:ea typeface="黑体" pitchFamily="49" charset="-122"/>
              </a:rPr>
            </a:br>
            <a:br>
              <a:rPr lang="en-US" altLang="en-US" sz="2800" b="1">
                <a:latin typeface="黑体" pitchFamily="49" charset="-122"/>
                <a:ea typeface="黑体" pitchFamily="49" charset="-122"/>
              </a:rPr>
            </a:br>
          </a:p>
        </p:txBody>
      </p:sp>
      <p:sp>
        <p:nvSpPr>
          <p:cNvPr id="124932" name=""/>
          <p:cNvSpPr/>
          <p:nvPr/>
        </p:nvSpPr>
        <p:spPr>
          <a:xfrm>
            <a:off x="684212" y="3500438"/>
            <a:ext cx="7640333" cy="3020537"/>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lang="en-US" altLang="en-US" sz="3200" b="1">
                <a:latin typeface="黑体" pitchFamily="49" charset="-122"/>
                <a:ea typeface="黑体" pitchFamily="49" charset="-122"/>
              </a:rPr>
              <a:t>2、从作用上，咏物诗是借详细描写物特性来寄托作者思想感情；而其他诗中景物描写是通过一幅画面，渲染一种气氛，从侧面烘托作者思想感情。 </a:t>
            </a:r>
          </a:p>
          <a:p>
            <a:pPr lvl="0"/>
            <a:br>
              <a:rPr lang="en-US" altLang="en-US" sz="3200" b="1">
                <a:latin typeface="黑体" pitchFamily="49" charset="-122"/>
                <a:ea typeface="黑体" pitchFamily="49" charset="-122"/>
              </a:rPr>
            </a:br>
          </a:p>
        </p:txBody>
      </p:sp>
      <p:sp>
        <p:nvSpPr>
          <p:cNvPr id="124934"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24936" name="TextBox 12493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additive="base">
                                        <p:cTn id="6" dur="1" fill="hold">
                                          <p:stCondLst>
                                            <p:cond delay="0"/>
                                          </p:stCondLst>
                                        </p:cTn>
                                        <p:tgtEl>
                                          <p:spTgt spid="124930"/>
                                        </p:tgtEl>
                                        <p:attrNameLst>
                                          <p:attrName>style.visibility</p:attrName>
                                        </p:attrNameLst>
                                      </p:cBhvr>
                                      <p:to>
                                        <p:strVal val="visible"/>
                                      </p:to>
                                    </p:set>
                                    <p:anim calcmode="lin" valueType="num">
                                      <p:cBhvr additive="base">
                                        <p:cTn id="7" dur="500" fill="hold"/>
                                        <p:tgtEl>
                                          <p:spTgt spid="124930"/>
                                        </p:tgtEl>
                                        <p:attrNameLst>
                                          <p:attrName>ppt_x</p:attrName>
                                        </p:attrNameLst>
                                      </p:cBhvr>
                                      <p:tavLst>
                                        <p:tav tm="0">
                                          <p:val>
                                            <p:strVal val="#ppt_x"/>
                                          </p:val>
                                        </p:tav>
                                        <p:tav tm="100000">
                                          <p:val>
                                            <p:strVal val="#ppt_x"/>
                                          </p:val>
                                        </p:tav>
                                      </p:tavLst>
                                    </p:anim>
                                    <p:anim calcmode="lin" valueType="num">
                                      <p:cBhvr additive="base">
                                        <p:cTn id="8" dur="500" fill="hold"/>
                                        <p:tgtEl>
                                          <p:spTgt spid="12493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45" presetClass="entr" presetSubtype="0" dur="2000" fill="hold" grpId="1" nodeType="clickEffect">
                                  <p:stCondLst>
                                    <p:cond delay="0"/>
                                  </p:stCondLst>
                                  <p:iterate type="lt">
                                    <p:tmPct val="10000"/>
                                  </p:iterate>
                                  <p:childTnLst>
                                    <p:set>
                                      <p:cBhvr additive="base">
                                        <p:cTn id="12" dur="1" fill="hold">
                                          <p:stCondLst>
                                            <p:cond delay="0"/>
                                          </p:stCondLst>
                                        </p:cTn>
                                        <p:tgtEl>
                                          <p:spTgt spid="124931"/>
                                        </p:tgtEl>
                                        <p:attrNameLst>
                                          <p:attrName>style.visibility</p:attrName>
                                        </p:attrNameLst>
                                      </p:cBhvr>
                                      <p:to>
                                        <p:strVal val="visible"/>
                                      </p:to>
                                    </p:set>
                                    <p:animEffect transition="in" filter="fade">
                                      <p:cBhvr additive="base">
                                        <p:cTn id="13" dur="2000"/>
                                        <p:tgtEl>
                                          <p:spTgt spid="124931"/>
                                        </p:tgtEl>
                                      </p:cBhvr>
                                    </p:animEffect>
                                    <p:anim calcmode="lin" valueType="num">
                                      <p:cBhvr additive="base">
                                        <p:cTn id="14" dur="2000" fill="hold"/>
                                        <p:tgtEl>
                                          <p:spTgt spid="124931"/>
                                        </p:tgtEl>
                                        <p:attrNameLst>
                                          <p:attrName>ppt_w</p:attrName>
                                        </p:attrNameLst>
                                      </p:cBhvr>
                                      <p:tavLst>
                                        <p:tav tm="0" fmla="#ppt_w*sin(2.5*pi*$)">
                                          <p:val>
                                            <p:fltVal val="0"/>
                                          </p:val>
                                        </p:tav>
                                        <p:tav tm="100000">
                                          <p:val>
                                            <p:fltVal val="1"/>
                                          </p:val>
                                        </p:tav>
                                      </p:tavLst>
                                    </p:anim>
                                    <p:anim calcmode="lin" valueType="num">
                                      <p:cBhvr additive="base">
                                        <p:cTn id="15" dur="2000" fill="hold"/>
                                        <p:tgtEl>
                                          <p:spTgt spid="124931"/>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afterGroup">
                            <p:stCondLst>
                              <p:cond delay="0"/>
                            </p:stCondLst>
                            <p:childTnLst>
                              <p:par>
                                <p:cTn id="18" presetID="45" presetClass="entr" presetSubtype="0" dur="2000" fill="hold" grpId="2" nodeType="clickEffect">
                                  <p:stCondLst>
                                    <p:cond delay="0"/>
                                  </p:stCondLst>
                                  <p:iterate type="lt">
                                    <p:tmPct val="10000"/>
                                  </p:iterate>
                                  <p:childTnLst>
                                    <p:set>
                                      <p:cBhvr additive="base">
                                        <p:cTn id="19" dur="1" fill="hold">
                                          <p:stCondLst>
                                            <p:cond delay="0"/>
                                          </p:stCondLst>
                                        </p:cTn>
                                        <p:tgtEl>
                                          <p:spTgt spid="124932"/>
                                        </p:tgtEl>
                                        <p:attrNameLst>
                                          <p:attrName>style.visibility</p:attrName>
                                        </p:attrNameLst>
                                      </p:cBhvr>
                                      <p:to>
                                        <p:strVal val="visible"/>
                                      </p:to>
                                    </p:set>
                                    <p:animEffect transition="in" filter="fade">
                                      <p:cBhvr additive="base">
                                        <p:cTn id="20" dur="2000"/>
                                        <p:tgtEl>
                                          <p:spTgt spid="124932"/>
                                        </p:tgtEl>
                                      </p:cBhvr>
                                    </p:animEffect>
                                    <p:anim calcmode="lin" valueType="num">
                                      <p:cBhvr additive="base">
                                        <p:cTn id="21" dur="2000" fill="hold"/>
                                        <p:tgtEl>
                                          <p:spTgt spid="124932"/>
                                        </p:tgtEl>
                                        <p:attrNameLst>
                                          <p:attrName>ppt_w</p:attrName>
                                        </p:attrNameLst>
                                      </p:cBhvr>
                                      <p:tavLst>
                                        <p:tav tm="0" fmla="#ppt_w*sin(2.5*pi*$)">
                                          <p:val>
                                            <p:fltVal val="0"/>
                                          </p:val>
                                        </p:tav>
                                        <p:tav tm="100000">
                                          <p:val>
                                            <p:fltVal val="1"/>
                                          </p:val>
                                        </p:tav>
                                      </p:tavLst>
                                    </p:anim>
                                    <p:anim calcmode="lin" valueType="num">
                                      <p:cBhvr additive="base">
                                        <p:cTn id="22" dur="2000" fill="hold"/>
                                        <p:tgtEl>
                                          <p:spTgt spid="1249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1" grpId="1"/>
      <p:bldP spid="124932" grpId="2"/>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3010" name="Text Box 5"/>
          <p:cNvSpPr/>
          <p:nvPr/>
        </p:nvSpPr>
        <p:spPr>
          <a:xfrm>
            <a:off x="684212" y="1700212"/>
            <a:ext cx="8217170" cy="1739097"/>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solidFill>
                  <a:srgbClr val="000000"/>
                </a:solidFill>
                <a:latin typeface="楷体_GB2312" pitchFamily="1" charset="-122"/>
                <a:ea typeface="楷体_GB2312" pitchFamily="1" charset="-122"/>
              </a:rPr>
              <a:t>    咏物诗是指内容上以某一物为描写对象，抓住其某些特性着意描摹，借以抒发思想感情诗歌。 </a:t>
            </a:r>
          </a:p>
        </p:txBody>
      </p:sp>
      <p:sp>
        <p:nvSpPr>
          <p:cNvPr id="43011" name="TextBox 5"/>
          <p:cNvSpPr/>
          <p:nvPr/>
        </p:nvSpPr>
        <p:spPr>
          <a:xfrm>
            <a:off x="0" y="4581525"/>
            <a:ext cx="2413000"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solidFill>
                  <a:srgbClr val="0000FF"/>
                </a:solidFill>
                <a:latin typeface="黑体" pitchFamily="49" charset="-122"/>
                <a:ea typeface="黑体" pitchFamily="49" charset="-122"/>
              </a:rPr>
              <a:t>形式标志</a:t>
            </a:r>
          </a:p>
        </p:txBody>
      </p:sp>
      <p:sp>
        <p:nvSpPr>
          <p:cNvPr id="43012" name="左大括号 6"/>
          <p:cNvSpPr/>
          <p:nvPr/>
        </p:nvSpPr>
        <p:spPr>
          <a:xfrm>
            <a:off x="1835150" y="4365625"/>
            <a:ext cx="214312" cy="1214438"/>
          </a:xfrm>
          <a:prstGeom prst="leftBrace">
            <a:avLst>
              <a:gd name="adj1" fmla="val 8343"/>
              <a:gd name="adj2" fmla="val 50000"/>
            </a:avLst>
          </a:prstGeom>
          <a:noFill/>
          <a:ln w="25400">
            <a:solidFill>
              <a:schemeClr val="accent2"/>
            </a:solidFill>
            <a:round/>
          </a:ln>
          <a:effectLst>
            <a:outerShdw dist="20000" dir="5400000">
              <a:srgbClr val="000000">
                <a:alpha val="37999"/>
              </a:srgbClr>
            </a:outerShdw>
          </a:effectLst>
        </p:spPr>
        <p:txBody>
          <a:bodyPr anchor="ctr" anchorCtr="0"/>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marR="0" lvl="0" indent="0" algn="ctr"/>
            <a:endParaRPr sz="3200">
              <a:latin typeface="黑体" pitchFamily="49" charset="-122"/>
              <a:ea typeface="黑体" pitchFamily="49" charset="-122"/>
            </a:endParaRPr>
          </a:p>
        </p:txBody>
      </p:sp>
      <p:sp>
        <p:nvSpPr>
          <p:cNvPr id="43013" name="TextBox 7"/>
          <p:cNvSpPr/>
          <p:nvPr/>
        </p:nvSpPr>
        <p:spPr>
          <a:xfrm>
            <a:off x="2124075" y="4076700"/>
            <a:ext cx="6786562" cy="2041525"/>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solidFill>
                  <a:srgbClr val="FF0000"/>
                </a:solidFill>
                <a:latin typeface="黑体" pitchFamily="49" charset="-122"/>
                <a:ea typeface="黑体" pitchFamily="49" charset="-122"/>
              </a:rPr>
              <a:t>以物象为题</a:t>
            </a:r>
            <a:r>
              <a:rPr sz="3200" b="1">
                <a:latin typeface="黑体" pitchFamily="49" charset="-122"/>
                <a:ea typeface="黑体" pitchFamily="49" charset="-122"/>
              </a:rPr>
              <a:t>，如《小松》、《子规》</a:t>
            </a:r>
          </a:p>
          <a:p>
            <a:pPr marL="0" lvl="0" indent="0"/>
            <a:endParaRPr sz="3200" b="1">
              <a:latin typeface="黑体" pitchFamily="49" charset="-122"/>
              <a:ea typeface="黑体" pitchFamily="49" charset="-122"/>
            </a:endParaRPr>
          </a:p>
          <a:p>
            <a:pPr marL="0" lvl="0" indent="0"/>
            <a:r>
              <a:rPr sz="3200" b="1">
                <a:solidFill>
                  <a:srgbClr val="FF0000"/>
                </a:solidFill>
                <a:latin typeface="黑体" pitchFamily="49" charset="-122"/>
                <a:ea typeface="黑体" pitchFamily="49" charset="-122"/>
              </a:rPr>
              <a:t>咏（题、赠、赞）+物象</a:t>
            </a:r>
            <a:r>
              <a:rPr sz="3200" b="1">
                <a:latin typeface="黑体" pitchFamily="49" charset="-122"/>
                <a:ea typeface="黑体" pitchFamily="49" charset="-122"/>
              </a:rPr>
              <a:t>，如《咏梅》、《赏牡丹》</a:t>
            </a:r>
          </a:p>
        </p:txBody>
      </p:sp>
      <p:sp>
        <p:nvSpPr>
          <p:cNvPr id="43014" name=""/>
          <p:cNvSpPr/>
          <p:nvPr/>
        </p:nvSpPr>
        <p:spPr>
          <a:xfrm>
            <a:off x="539750" y="404812"/>
            <a:ext cx="3429000" cy="6858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5400" kern="10">
                <a:ln w="12700">
                  <a:solidFill>
                    <a:prstClr val="black"/>
                  </a:solidFill>
                </a:ln>
                <a:solidFill>
                  <a:srgbClr val="A50021"/>
                </a:solidFill>
                <a:effectLst>
                  <a:outerShdw dist="45791" dir="2021404" algn="ctr">
                    <a:srgbClr val="808080">
                      <a:alpha val="80000"/>
                    </a:srgbClr>
                  </a:outerShdw>
                </a:effectLst>
                <a:latin typeface="华文新魏"/>
              </a:rPr>
              <a:t>一、定义</a:t>
            </a:r>
          </a:p>
        </p:txBody>
      </p:sp>
      <p:sp>
        <p:nvSpPr>
          <p:cNvPr id="43015"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43017" name="TextBox 4301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additive="base">
                                        <p:cTn id="6" dur="1" fill="hold">
                                          <p:stCondLst>
                                            <p:cond delay="0"/>
                                          </p:stCondLst>
                                        </p:cTn>
                                        <p:tgtEl>
                                          <p:spTgt spid="43010"/>
                                        </p:tgtEl>
                                        <p:attrNameLst>
                                          <p:attrName>style.visibility</p:attrName>
                                        </p:attrNameLst>
                                      </p:cBhvr>
                                      <p:to>
                                        <p:strVal val="visible"/>
                                      </p:to>
                                    </p:set>
                                    <p:animEffect transition="in" filter="blinds(horizontal)">
                                      <p:cBhvr additive="base">
                                        <p:cTn id="7" dur="500"/>
                                        <p:tgtEl>
                                          <p:spTgt spid="4301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additive="base">
                                        <p:cTn id="11" dur="1" fill="hold">
                                          <p:stCondLst>
                                            <p:cond delay="0"/>
                                          </p:stCondLst>
                                        </p:cTn>
                                        <p:tgtEl>
                                          <p:spTgt spid="43011"/>
                                        </p:tgtEl>
                                        <p:attrNameLst>
                                          <p:attrName>style.visibility</p:attrName>
                                        </p:attrNameLst>
                                      </p:cBhvr>
                                      <p:to>
                                        <p:strVal val="visible"/>
                                      </p:to>
                                    </p:set>
                                    <p:animEffect transition="in" filter="blinds(horizontal)">
                                      <p:cBhvr additive="base">
                                        <p:cTn id="12" dur="500"/>
                                        <p:tgtEl>
                                          <p:spTgt spid="43011"/>
                                        </p:tgtEl>
                                      </p:cBhvr>
                                    </p:animEffect>
                                  </p:childTnLst>
                                </p:cTn>
                              </p:par>
                              <p:par>
                                <p:cTn id="13" presetID="3" presetClass="entr" presetSubtype="10" dur="500" fill="hold" grpId="2" nodeType="withEffect">
                                  <p:stCondLst>
                                    <p:cond delay="0"/>
                                  </p:stCondLst>
                                  <p:childTnLst>
                                    <p:set>
                                      <p:cBhvr additive="base">
                                        <p:cTn id="14" dur="1" fill="hold">
                                          <p:stCondLst>
                                            <p:cond delay="0"/>
                                          </p:stCondLst>
                                        </p:cTn>
                                        <p:tgtEl>
                                          <p:spTgt spid="43012"/>
                                        </p:tgtEl>
                                        <p:attrNameLst>
                                          <p:attrName>style.visibility</p:attrName>
                                        </p:attrNameLst>
                                      </p:cBhvr>
                                      <p:to>
                                        <p:strVal val="visible"/>
                                      </p:to>
                                    </p:set>
                                    <p:animEffect transition="in" filter="blinds(horizontal)">
                                      <p:cBhvr additive="base">
                                        <p:cTn id="15" dur="500"/>
                                        <p:tgtEl>
                                          <p:spTgt spid="43012"/>
                                        </p:tgtEl>
                                      </p:cBhvr>
                                    </p:animEffect>
                                  </p:childTnLst>
                                </p:cTn>
                              </p:par>
                              <p:par>
                                <p:cTn id="16" presetID="3" presetClass="entr" presetSubtype="10" dur="500" fill="hold" grpId="3" nodeType="withEffect">
                                  <p:stCondLst>
                                    <p:cond delay="0"/>
                                  </p:stCondLst>
                                  <p:childTnLst>
                                    <p:set>
                                      <p:cBhvr additive="base">
                                        <p:cTn id="17" dur="1" fill="hold">
                                          <p:stCondLst>
                                            <p:cond delay="0"/>
                                          </p:stCondLst>
                                        </p:cTn>
                                        <p:tgtEl>
                                          <p:spTgt spid="43013"/>
                                        </p:tgtEl>
                                        <p:attrNameLst>
                                          <p:attrName>style.visibility</p:attrName>
                                        </p:attrNameLst>
                                      </p:cBhvr>
                                      <p:to>
                                        <p:strVal val="visible"/>
                                      </p:to>
                                    </p:set>
                                    <p:animEffect transition="in" filter="blinds(horizontal)">
                                      <p:cBhvr additive="base">
                                        <p:cTn id="18" dur="5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1"/>
      <p:bldP spid="43012" grpId="2"/>
      <p:bldP spid="43013" grpId="3"/>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5058" name=""/>
          <p:cNvSpPr/>
          <p:nvPr/>
        </p:nvSpPr>
        <p:spPr>
          <a:xfrm>
            <a:off x="0" y="0"/>
            <a:ext cx="8748712" cy="618331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nSpc>
                <a:spcPct val="90000"/>
              </a:lnSpc>
              <a:spcBef>
                <a:spcPct val="50000"/>
              </a:spcBef>
            </a:pPr>
            <a:r>
              <a:rPr kumimoji="1" sz="3600" b="1">
                <a:latin typeface="黑体" pitchFamily="49" charset="-122"/>
                <a:ea typeface="黑体" pitchFamily="49" charset="-122"/>
              </a:rPr>
              <a:t>猜猜下面诗歌所咏何物。</a:t>
            </a:r>
          </a:p>
          <a:p>
            <a:pPr lvl="0">
              <a:lnSpc>
                <a:spcPct val="90000"/>
              </a:lnSpc>
              <a:spcBef>
                <a:spcPct val="50000"/>
              </a:spcBef>
            </a:pPr>
            <a:r>
              <a:rPr kumimoji="1" sz="3600" b="1">
                <a:latin typeface="黑体" pitchFamily="49" charset="-122"/>
                <a:ea typeface="黑体" pitchFamily="49" charset="-122"/>
              </a:rPr>
              <a:t>（一）莫恨雕笼翠羽残，江南地暖陇西寒。</a:t>
            </a:r>
            <a:br>
              <a:rPr kumimoji="1" sz="3600" b="1">
                <a:latin typeface="黑体" pitchFamily="49" charset="-122"/>
                <a:ea typeface="黑体" pitchFamily="49" charset="-122"/>
              </a:rPr>
            </a:br>
            <a:r>
              <a:rPr kumimoji="1" sz="3600" b="1">
                <a:latin typeface="黑体" pitchFamily="49" charset="-122"/>
                <a:ea typeface="黑体" pitchFamily="49" charset="-122"/>
              </a:rPr>
              <a:t>　　劝君不用分明语，语得分明出转难。</a:t>
            </a:r>
          </a:p>
          <a:p>
            <a:pPr lvl="0">
              <a:lnSpc>
                <a:spcPct val="90000"/>
              </a:lnSpc>
              <a:spcBef>
                <a:spcPct val="50000"/>
              </a:spcBef>
            </a:pPr>
            <a:r>
              <a:rPr kumimoji="1" sz="3600" b="1">
                <a:latin typeface="黑体" pitchFamily="49" charset="-122"/>
                <a:ea typeface="黑体" pitchFamily="49" charset="-122"/>
              </a:rPr>
              <a:t>    </a:t>
            </a:r>
          </a:p>
          <a:p>
            <a:pPr lvl="0">
              <a:lnSpc>
                <a:spcPct val="90000"/>
              </a:lnSpc>
              <a:spcBef>
                <a:spcPct val="50000"/>
              </a:spcBef>
            </a:pPr>
            <a:r>
              <a:rPr kumimoji="1" sz="3600" b="1">
                <a:latin typeface="黑体" pitchFamily="49" charset="-122"/>
                <a:ea typeface="黑体" pitchFamily="49" charset="-122"/>
              </a:rPr>
              <a:t>（二）灞岸晴来送别频，相偎相倚不胜春。</a:t>
            </a:r>
            <a:br>
              <a:rPr kumimoji="1" sz="3600" b="1">
                <a:latin typeface="黑体" pitchFamily="49" charset="-122"/>
                <a:ea typeface="黑体" pitchFamily="49" charset="-122"/>
              </a:rPr>
            </a:br>
            <a:r>
              <a:rPr kumimoji="1" sz="3600" b="1">
                <a:latin typeface="黑体" pitchFamily="49" charset="-122"/>
                <a:ea typeface="黑体" pitchFamily="49" charset="-122"/>
              </a:rPr>
              <a:t>　　自家飞絮犹无定，争解垂丝绊路人。</a:t>
            </a:r>
          </a:p>
          <a:p>
            <a:pPr lvl="0">
              <a:lnSpc>
                <a:spcPct val="90000"/>
              </a:lnSpc>
              <a:spcBef>
                <a:spcPct val="50000"/>
              </a:spcBef>
            </a:pPr>
            <a:endParaRPr kumimoji="1" sz="3600" b="1">
              <a:latin typeface="黑体" pitchFamily="49" charset="-122"/>
              <a:ea typeface="黑体" pitchFamily="49" charset="-122"/>
            </a:endParaRPr>
          </a:p>
          <a:p>
            <a:pPr lvl="0">
              <a:lnSpc>
                <a:spcPct val="90000"/>
              </a:lnSpc>
              <a:spcBef>
                <a:spcPct val="50000"/>
              </a:spcBef>
            </a:pPr>
            <a:r>
              <a:rPr kumimoji="1" sz="3600" b="1">
                <a:latin typeface="黑体" pitchFamily="49" charset="-122"/>
                <a:ea typeface="黑体" pitchFamily="49" charset="-122"/>
              </a:rPr>
              <a:t>（三）千形万象竟还空，映水藏山片复重。</a:t>
            </a:r>
          </a:p>
          <a:p>
            <a:pPr lvl="0">
              <a:lnSpc>
                <a:spcPct val="90000"/>
              </a:lnSpc>
              <a:spcBef>
                <a:spcPct val="50000"/>
              </a:spcBef>
            </a:pPr>
            <a:r>
              <a:rPr kumimoji="1" sz="3600" b="1">
                <a:latin typeface="黑体" pitchFamily="49" charset="-122"/>
                <a:ea typeface="黑体" pitchFamily="49" charset="-122"/>
              </a:rPr>
              <a:t>    无限旱苗枯欲尽，悠悠闲处作奇峰。</a:t>
            </a:r>
          </a:p>
        </p:txBody>
      </p:sp>
      <p:sp>
        <p:nvSpPr>
          <p:cNvPr id="45059" name=""/>
          <p:cNvSpPr/>
          <p:nvPr/>
        </p:nvSpPr>
        <p:spPr>
          <a:xfrm>
            <a:off x="5580062" y="1844675"/>
            <a:ext cx="2305050" cy="823912"/>
          </a:xfrm>
          <a:prstGeom prst="rect">
            <a:avLst/>
          </a:prstGeom>
          <a:solidFill>
            <a:srgbClr val="CCFFFF"/>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kumimoji="1" sz="4800" b="1">
                <a:solidFill>
                  <a:srgbClr val="990000"/>
                </a:solidFill>
                <a:latin typeface="Times New Roman" pitchFamily="18" charset="0"/>
                <a:ea typeface="黑体" pitchFamily="49" charset="-122"/>
              </a:rPr>
              <a:t>鹦鹉</a:t>
            </a:r>
          </a:p>
        </p:txBody>
      </p:sp>
      <p:sp>
        <p:nvSpPr>
          <p:cNvPr id="45060" name=""/>
          <p:cNvSpPr/>
          <p:nvPr/>
        </p:nvSpPr>
        <p:spPr>
          <a:xfrm>
            <a:off x="5651500" y="3933825"/>
            <a:ext cx="936625" cy="762000"/>
          </a:xfrm>
          <a:prstGeom prst="rect">
            <a:avLst/>
          </a:prstGeom>
          <a:solidFill>
            <a:srgbClr val="CCFFFF"/>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kumimoji="1" sz="3200" b="1">
                <a:solidFill>
                  <a:srgbClr val="0000CC"/>
                </a:solidFill>
                <a:latin typeface="Times New Roman" pitchFamily="18" charset="0"/>
                <a:ea typeface="黑体" pitchFamily="49" charset="-122"/>
              </a:rPr>
              <a:t> </a:t>
            </a:r>
            <a:r>
              <a:rPr kumimoji="1" sz="4400" b="1">
                <a:solidFill>
                  <a:srgbClr val="990000"/>
                </a:solidFill>
                <a:latin typeface="Times New Roman" pitchFamily="18" charset="0"/>
                <a:ea typeface="黑体" pitchFamily="49" charset="-122"/>
              </a:rPr>
              <a:t>柳</a:t>
            </a:r>
          </a:p>
        </p:txBody>
      </p:sp>
      <p:sp>
        <p:nvSpPr>
          <p:cNvPr id="45061" name=""/>
          <p:cNvSpPr/>
          <p:nvPr/>
        </p:nvSpPr>
        <p:spPr>
          <a:xfrm>
            <a:off x="8135938" y="6034088"/>
            <a:ext cx="1008062" cy="823912"/>
          </a:xfrm>
          <a:prstGeom prst="rect">
            <a:avLst/>
          </a:prstGeom>
          <a:solidFill>
            <a:srgbClr val="CCFFFF"/>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kumimoji="1" sz="4800" b="1">
                <a:solidFill>
                  <a:srgbClr val="990000"/>
                </a:solidFill>
                <a:latin typeface="Times New Roman" pitchFamily="18" charset="0"/>
                <a:ea typeface="黑体" pitchFamily="49" charset="-122"/>
              </a:rPr>
              <a:t>云</a:t>
            </a:r>
          </a:p>
        </p:txBody>
      </p:sp>
      <p:sp>
        <p:nvSpPr>
          <p:cNvPr id="45062"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45064" name="TextBox 4506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第6页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45058">
                                            <p:txEl>
                                              <p:pRg st="1" end="1"/>
                                            </p:txEl>
                                          </p:spTgt>
                                        </p:tgtEl>
                                        <p:attrNameLst>
                                          <p:attrName>style.visibility</p:attrName>
                                        </p:attrNameLst>
                                      </p:cBhvr>
                                      <p:to>
                                        <p:strVal val="visible"/>
                                      </p:to>
                                    </p:set>
                                    <p:anim calcmode="lin" valueType="num">
                                      <p:cBhvr additive="base">
                                        <p:cTn id="13" dur="500" fill="hold"/>
                                        <p:tgtEl>
                                          <p:spTgt spid="4505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0" nodeType="clickEffect">
                                  <p:stCondLst>
                                    <p:cond delay="0"/>
                                  </p:stCondLst>
                                  <p:childTnLst>
                                    <p:set>
                                      <p:cBhvr additive="base">
                                        <p:cTn id="18" dur="1" fill="hold">
                                          <p:stCondLst>
                                            <p:cond delay="0"/>
                                          </p:stCondLst>
                                        </p:cTn>
                                        <p:tgtEl>
                                          <p:spTgt spid="45058">
                                            <p:txEl>
                                              <p:pRg st="2" end="2"/>
                                            </p:txEl>
                                          </p:spTgt>
                                        </p:tgtEl>
                                        <p:attrNameLst>
                                          <p:attrName>style.visibility</p:attrName>
                                        </p:attrNameLst>
                                      </p:cBhvr>
                                      <p:to>
                                        <p:strVal val="visible"/>
                                      </p:to>
                                    </p:set>
                                    <p:anim calcmode="lin" valueType="num">
                                      <p:cBhvr additive="base">
                                        <p:cTn id="19" dur="500" fill="hold"/>
                                        <p:tgtEl>
                                          <p:spTgt spid="4505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0" nodeType="clickEffect">
                                  <p:stCondLst>
                                    <p:cond delay="0"/>
                                  </p:stCondLst>
                                  <p:childTnLst>
                                    <p:set>
                                      <p:cBhvr additive="base">
                                        <p:cTn id="24" dur="1" fill="hold">
                                          <p:stCondLst>
                                            <p:cond delay="0"/>
                                          </p:stCondLst>
                                        </p:cTn>
                                        <p:tgtEl>
                                          <p:spTgt spid="45058">
                                            <p:txEl>
                                              <p:pRg st="3" end="3"/>
                                            </p:txEl>
                                          </p:spTgt>
                                        </p:tgtEl>
                                        <p:attrNameLst>
                                          <p:attrName>style.visibility</p:attrName>
                                        </p:attrNameLst>
                                      </p:cBhvr>
                                      <p:to>
                                        <p:strVal val="visible"/>
                                      </p:to>
                                    </p:set>
                                    <p:anim calcmode="lin" valueType="num">
                                      <p:cBhvr additive="base">
                                        <p:cTn id="25" dur="500" fill="hold"/>
                                        <p:tgtEl>
                                          <p:spTgt spid="4505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8" dur="500" fill="hold" grpId="0" nodeType="clickEffect">
                                  <p:stCondLst>
                                    <p:cond delay="0"/>
                                  </p:stCondLst>
                                  <p:childTnLst>
                                    <p:set>
                                      <p:cBhvr additive="base">
                                        <p:cTn id="30" dur="1" fill="hold">
                                          <p:stCondLst>
                                            <p:cond delay="0"/>
                                          </p:stCondLst>
                                        </p:cTn>
                                        <p:tgtEl>
                                          <p:spTgt spid="45058">
                                            <p:txEl>
                                              <p:pRg st="5" end="5"/>
                                            </p:txEl>
                                          </p:spTgt>
                                        </p:tgtEl>
                                        <p:attrNameLst>
                                          <p:attrName>style.visibility</p:attrName>
                                        </p:attrNameLst>
                                      </p:cBhvr>
                                      <p:to>
                                        <p:strVal val="visible"/>
                                      </p:to>
                                    </p:set>
                                    <p:anim calcmode="lin" valueType="num">
                                      <p:cBhvr additive="base">
                                        <p:cTn id="31" dur="500" fill="hold"/>
                                        <p:tgtEl>
                                          <p:spTgt spid="4505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8" dur="500" fill="hold" grpId="0" nodeType="clickEffect">
                                  <p:stCondLst>
                                    <p:cond delay="0"/>
                                  </p:stCondLst>
                                  <p:childTnLst>
                                    <p:set>
                                      <p:cBhvr additive="base">
                                        <p:cTn id="36" dur="1" fill="hold">
                                          <p:stCondLst>
                                            <p:cond delay="0"/>
                                          </p:stCondLst>
                                        </p:cTn>
                                        <p:tgtEl>
                                          <p:spTgt spid="45058">
                                            <p:txEl>
                                              <p:pRg st="6" end="6"/>
                                            </p:txEl>
                                          </p:spTgt>
                                        </p:tgtEl>
                                        <p:attrNameLst>
                                          <p:attrName>style.visibility</p:attrName>
                                        </p:attrNameLst>
                                      </p:cBhvr>
                                      <p:to>
                                        <p:strVal val="visible"/>
                                      </p:to>
                                    </p:set>
                                    <p:anim calcmode="lin" valueType="num">
                                      <p:cBhvr additive="base">
                                        <p:cTn id="37" dur="500" fill="hold"/>
                                        <p:tgtEl>
                                          <p:spTgt spid="45058">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3" presetClass="entr" presetSubtype="10" dur="500" fill="hold" grpId="1" nodeType="clickEffect">
                                  <p:stCondLst>
                                    <p:cond delay="0"/>
                                  </p:stCondLst>
                                  <p:childTnLst>
                                    <p:set>
                                      <p:cBhvr additive="base">
                                        <p:cTn id="42" dur="1" fill="hold">
                                          <p:stCondLst>
                                            <p:cond delay="0"/>
                                          </p:stCondLst>
                                        </p:cTn>
                                        <p:tgtEl>
                                          <p:spTgt spid="45059"/>
                                        </p:tgtEl>
                                        <p:attrNameLst>
                                          <p:attrName>style.visibility</p:attrName>
                                        </p:attrNameLst>
                                      </p:cBhvr>
                                      <p:to>
                                        <p:strVal val="visible"/>
                                      </p:to>
                                    </p:set>
                                    <p:animEffect transition="in" filter="blinds(horizontal)">
                                      <p:cBhvr additive="base">
                                        <p:cTn id="43" dur="500"/>
                                        <p:tgtEl>
                                          <p:spTgt spid="45059"/>
                                        </p:tgtEl>
                                      </p:cBhvr>
                                    </p:animEffect>
                                  </p:childTnLst>
                                </p:cTn>
                              </p:par>
                            </p:childTnLst>
                          </p:cTn>
                        </p:par>
                      </p:childTnLst>
                    </p:cTn>
                  </p:par>
                  <p:par>
                    <p:cTn id="44" fill="hold" nodeType="clickPar">
                      <p:stCondLst>
                        <p:cond delay="indefinite"/>
                      </p:stCondLst>
                      <p:childTnLst>
                        <p:par>
                          <p:cTn id="45" fill="hold" nodeType="afterGroup">
                            <p:stCondLst>
                              <p:cond delay="0"/>
                            </p:stCondLst>
                            <p:childTnLst>
                              <p:par>
                                <p:cTn id="46" presetID="3" presetClass="entr" presetSubtype="10" dur="500" fill="hold" grpId="2" nodeType="clickEffect">
                                  <p:stCondLst>
                                    <p:cond delay="0"/>
                                  </p:stCondLst>
                                  <p:childTnLst>
                                    <p:set>
                                      <p:cBhvr additive="base">
                                        <p:cTn id="47" dur="1" fill="hold">
                                          <p:stCondLst>
                                            <p:cond delay="0"/>
                                          </p:stCondLst>
                                        </p:cTn>
                                        <p:tgtEl>
                                          <p:spTgt spid="45060"/>
                                        </p:tgtEl>
                                        <p:attrNameLst>
                                          <p:attrName>style.visibility</p:attrName>
                                        </p:attrNameLst>
                                      </p:cBhvr>
                                      <p:to>
                                        <p:strVal val="visible"/>
                                      </p:to>
                                    </p:set>
                                    <p:animEffect transition="in" filter="blinds(horizontal)">
                                      <p:cBhvr additive="base">
                                        <p:cTn id="48" dur="500"/>
                                        <p:tgtEl>
                                          <p:spTgt spid="45060"/>
                                        </p:tgtEl>
                                      </p:cBhvr>
                                    </p:animEffect>
                                  </p:childTnLst>
                                </p:cTn>
                              </p:par>
                            </p:childTnLst>
                          </p:cTn>
                        </p:par>
                      </p:childTnLst>
                    </p:cTn>
                  </p:par>
                  <p:par>
                    <p:cTn id="49" fill="hold" nodeType="clickPar">
                      <p:stCondLst>
                        <p:cond delay="indefinite"/>
                      </p:stCondLst>
                      <p:childTnLst>
                        <p:par>
                          <p:cTn id="50" fill="hold" nodeType="afterGroup">
                            <p:stCondLst>
                              <p:cond delay="0"/>
                            </p:stCondLst>
                            <p:childTnLst>
                              <p:par>
                                <p:cTn id="51" presetID="3" presetClass="entr" presetSubtype="10" dur="500" fill="hold" grpId="3" nodeType="clickEffect">
                                  <p:stCondLst>
                                    <p:cond delay="0"/>
                                  </p:stCondLst>
                                  <p:childTnLst>
                                    <p:set>
                                      <p:cBhvr additive="base">
                                        <p:cTn id="52" dur="1" fill="hold">
                                          <p:stCondLst>
                                            <p:cond delay="0"/>
                                          </p:stCondLst>
                                        </p:cTn>
                                        <p:tgtEl>
                                          <p:spTgt spid="45061"/>
                                        </p:tgtEl>
                                        <p:attrNameLst>
                                          <p:attrName>style.visibility</p:attrName>
                                        </p:attrNameLst>
                                      </p:cBhvr>
                                      <p:to>
                                        <p:strVal val="visible"/>
                                      </p:to>
                                    </p:set>
                                    <p:animEffect transition="in" filter="blinds(horizontal)">
                                      <p:cBhvr additive="base">
                                        <p:cTn id="53" dur="5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uiExpand="1" build="p"/>
      <p:bldP spid="45059" grpId="1"/>
      <p:bldP spid="45060" grpId="2"/>
      <p:bldP spid="45061" grpId="3"/>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5956" name=""/>
          <p:cNvSpPr/>
          <p:nvPr>
            <p:ph type="body" idx="4294967295"/>
          </p:nvPr>
        </p:nvSpPr>
        <p:spPr>
          <a:xfrm>
            <a:off x="457200" y="1268412"/>
            <a:ext cx="8229600" cy="4857750"/>
          </a:xfrm>
          <a:gradFill rotWithShape="0">
            <a:gsLst>
              <a:gs pos="0">
                <a:srgbClr val="FFE701"/>
              </a:gs>
              <a:gs pos="100000">
                <a:srgbClr val="FE3E02"/>
              </a:gs>
            </a:gsLst>
            <a:lin ang="5400000" scaled="1"/>
          </a:gradFill>
          <a:ln>
            <a:solidFill>
              <a:srgbClr val="000000"/>
            </a:solidFill>
            <a:miter lim="800000"/>
          </a:ln>
          <a:effectLst/>
          <a:scene3d>
            <a:camera prst="legacyPerspectiveFront">
              <a:rot lat="20520000" lon="1080000" rev="0"/>
            </a:camera>
            <a:lightRig rig="legacyHarsh2" dir="b"/>
          </a:scene3d>
          <a:sp3d extrusionH="430200" prstMaterial="legacyMatte">
            <a:bevelT w="13500" h="13500" prst="angle"/>
            <a:bevelB w="13500" h="13500" prst="angle"/>
            <a:extrusionClr>
              <a:srgbClr val="FF6600"/>
            </a:extrusionClr>
          </a:sp3d>
        </p:spPr>
        <p:txBody>
          <a:bodyPr fromWordArt="1">
            <a:prstTxWarp prst="textCascadeUp">
              <a:avLst>
                <a:gd name="adj" fmla="val 44444"/>
              </a:avLst>
            </a:prstTxWarp>
          </a:bodyPr>
          <a:lstStyle/>
          <a:p>
            <a:pPr algn="ctr"/>
            <a:r>
              <a:rPr sz="3600" kern="10">
                <a:ln>
                  <a:solidFill>
                    <a:srgbClr val="000000"/>
                  </a:solidFill>
                </a:ln>
                <a:gradFill rotWithShape="0">
                  <a:gsLst>
                    <a:gs pos="0">
                      <a:srgbClr val="FFE701"/>
                    </a:gs>
                    <a:gs pos="100000">
                      <a:srgbClr val="FE3E02"/>
                    </a:gs>
                  </a:gsLst>
                  <a:lin ang="5400000" scaled="1"/>
                </a:gradFill>
                <a:effectLst/>
                <a:latin typeface="黑体" charset="-122"/>
              </a:rPr>
              <a:t>怎样赏析咏物诗？</a:t>
            </a:r>
          </a:p>
        </p:txBody>
      </p:sp>
      <p:sp>
        <p:nvSpPr>
          <p:cNvPr id="125957"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25959" name="TextBox 12595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第7页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32098" name=""/>
          <p:cNvPicPr/>
          <p:nvPr/>
        </p:nvPicPr>
        <p:blipFill>
          <a:blip r:embed="rId2"/>
          <a:stretch>
            <a:fillRect/>
          </a:stretch>
        </p:blipFill>
        <p:spPr>
          <a:xfrm>
            <a:off x="0" y="0"/>
            <a:ext cx="4425272" cy="6637909"/>
          </a:xfrm>
          <a:prstGeom prst="rect">
            <a:avLst/>
          </a:prstGeom>
          <a:noFill/>
          <a:ln>
            <a:miter lim="800000"/>
          </a:ln>
        </p:spPr>
      </p:pic>
      <p:sp>
        <p:nvSpPr>
          <p:cNvPr id="132099" name=""/>
          <p:cNvSpPr/>
          <p:nvPr/>
        </p:nvSpPr>
        <p:spPr>
          <a:xfrm>
            <a:off x="4859338" y="392112"/>
            <a:ext cx="4109380" cy="11514653"/>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nSpc>
                <a:spcPct val="130000"/>
              </a:lnSpc>
            </a:pPr>
            <a:r>
              <a:rPr kumimoji="1" sz="3600" b="1">
                <a:solidFill>
                  <a:srgbClr val="0000CC"/>
                </a:solidFill>
                <a:ea typeface="黑体" pitchFamily="49" charset="-122"/>
              </a:rPr>
              <a:t>           柳</a:t>
            </a:r>
          </a:p>
          <a:p>
            <a:pPr lvl="0">
              <a:lnSpc>
                <a:spcPct val="130000"/>
              </a:lnSpc>
            </a:pPr>
            <a:r>
              <a:rPr kumimoji="1" sz="3600" b="1">
                <a:solidFill>
                  <a:srgbClr val="0000CC"/>
                </a:solidFill>
                <a:ea typeface="黑体" pitchFamily="49" charset="-122"/>
              </a:rPr>
              <a:t>曾逐东风拂舞筵，</a:t>
            </a:r>
          </a:p>
          <a:p>
            <a:pPr lvl="0">
              <a:lnSpc>
                <a:spcPct val="130000"/>
              </a:lnSpc>
            </a:pPr>
            <a:r>
              <a:rPr kumimoji="1" sz="3600" b="1">
                <a:solidFill>
                  <a:srgbClr val="0000CC"/>
                </a:solidFill>
                <a:ea typeface="黑体" pitchFamily="49" charset="-122"/>
              </a:rPr>
              <a:t>乐游春苑断肠天。</a:t>
            </a:r>
          </a:p>
          <a:p>
            <a:pPr lvl="0">
              <a:lnSpc>
                <a:spcPct val="130000"/>
              </a:lnSpc>
            </a:pPr>
            <a:r>
              <a:rPr kumimoji="1" sz="3600" b="1">
                <a:solidFill>
                  <a:srgbClr val="0000CC"/>
                </a:solidFill>
                <a:ea typeface="黑体" pitchFamily="49" charset="-122"/>
              </a:rPr>
              <a:t>怎样肯到清秋日，</a:t>
            </a:r>
          </a:p>
          <a:p>
            <a:pPr lvl="0">
              <a:lnSpc>
                <a:spcPct val="130000"/>
              </a:lnSpc>
            </a:pPr>
            <a:r>
              <a:rPr kumimoji="1" sz="3600" b="1">
                <a:solidFill>
                  <a:srgbClr val="0000CC"/>
                </a:solidFill>
                <a:ea typeface="黑体" pitchFamily="49" charset="-122"/>
              </a:rPr>
              <a:t>已带斜阳又带蝉！</a:t>
            </a:r>
          </a:p>
          <a:p>
            <a:pPr lvl="0">
              <a:lnSpc>
                <a:spcPct val="130000"/>
              </a:lnSpc>
            </a:pPr>
            <a:r>
              <a:rPr kumimoji="1" sz="3600" b="1">
                <a:solidFill>
                  <a:srgbClr val="0000CC"/>
                </a:solidFill>
                <a:ea typeface="黑体" pitchFamily="49" charset="-122"/>
              </a:rPr>
              <a:t>注：①断肠，销魂②李商隐青年时就考中进士，朝气蓬勃，充斥信心，然而由于党争倾轧，使他长期沉沦下僚。诗人写此诗时，妻子刚病故，自己又将只身赴蜀，去过那使人厌倦幕府生涯。 </a:t>
            </a:r>
          </a:p>
        </p:txBody>
      </p:sp>
      <p:sp>
        <p:nvSpPr>
          <p:cNvPr id="132100"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32102" name="TextBox 13210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第8页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0051" name=""/>
          <p:cNvSpPr/>
          <p:nvPr/>
        </p:nvSpPr>
        <p:spPr>
          <a:xfrm>
            <a:off x="323850" y="836612"/>
            <a:ext cx="8424862" cy="173990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kumimoji="1" b="1">
                <a:solidFill>
                  <a:srgbClr val="009900"/>
                </a:solidFill>
              </a:rPr>
              <a:t>                                                   </a:t>
            </a:r>
            <a:r>
              <a:rPr kumimoji="1" sz="3600" b="1">
                <a:solidFill>
                  <a:srgbClr val="009900"/>
                </a:solidFill>
                <a:latin typeface="黑体" pitchFamily="49" charset="-122"/>
                <a:ea typeface="黑体" pitchFamily="49" charset="-122"/>
              </a:rPr>
              <a:t>柳</a:t>
            </a:r>
          </a:p>
          <a:p>
            <a:pPr lvl="0"/>
            <a:r>
              <a:rPr kumimoji="1" sz="3600" b="1">
                <a:solidFill>
                  <a:srgbClr val="0000CC"/>
                </a:solidFill>
                <a:latin typeface="黑体" pitchFamily="49" charset="-122"/>
                <a:ea typeface="黑体" pitchFamily="49" charset="-122"/>
              </a:rPr>
              <a:t>   曾逐东风拂舞筵，乐游春苑断肠天。</a:t>
            </a:r>
          </a:p>
          <a:p>
            <a:pPr lvl="0"/>
            <a:r>
              <a:rPr kumimoji="1" sz="3600" b="1">
                <a:solidFill>
                  <a:srgbClr val="0000CC"/>
                </a:solidFill>
                <a:latin typeface="黑体" pitchFamily="49" charset="-122"/>
                <a:ea typeface="黑体" pitchFamily="49" charset="-122"/>
              </a:rPr>
              <a:t>   怎样肯到清秋日，已带斜阳又带蝉！</a:t>
            </a:r>
            <a:endParaRPr sz="3600" b="1">
              <a:latin typeface="黑体" pitchFamily="49" charset="-122"/>
              <a:ea typeface="黑体" pitchFamily="49" charset="-122"/>
            </a:endParaRPr>
          </a:p>
        </p:txBody>
      </p:sp>
      <p:sp>
        <p:nvSpPr>
          <p:cNvPr id="130052" name=""/>
          <p:cNvSpPr/>
          <p:nvPr/>
        </p:nvSpPr>
        <p:spPr>
          <a:xfrm>
            <a:off x="5292725" y="620712"/>
            <a:ext cx="2592388"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130053" name="Text Box 9"/>
          <p:cNvSpPr/>
          <p:nvPr/>
        </p:nvSpPr>
        <p:spPr>
          <a:xfrm>
            <a:off x="323850" y="2636838"/>
            <a:ext cx="8072438" cy="1220788"/>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200" b="1">
                <a:solidFill>
                  <a:srgbClr val="FF0000"/>
                </a:solidFill>
                <a:latin typeface="黑体" pitchFamily="49" charset="-122"/>
                <a:ea typeface="黑体" pitchFamily="49" charset="-122"/>
              </a:rPr>
              <a:t>1、把握所咏之物特点。</a:t>
            </a:r>
          </a:p>
          <a:p>
            <a:pPr marL="0" lvl="0" indent="0">
              <a:spcBef>
                <a:spcPct val="50000"/>
              </a:spcBef>
            </a:pPr>
            <a:r>
              <a:rPr sz="2800" b="1">
                <a:solidFill>
                  <a:srgbClr val="FF0000"/>
                </a:solidFill>
                <a:latin typeface="黑体" pitchFamily="49" charset="-122"/>
                <a:ea typeface="黑体" pitchFamily="49" charset="-122"/>
              </a:rPr>
              <a:t>（声色形味、活动心理、品质特点、所处环境等）</a:t>
            </a:r>
          </a:p>
        </p:txBody>
      </p:sp>
      <p:sp>
        <p:nvSpPr>
          <p:cNvPr id="130054" name="Text Box 25"/>
          <p:cNvSpPr/>
          <p:nvPr/>
        </p:nvSpPr>
        <p:spPr>
          <a:xfrm>
            <a:off x="285750" y="4005262"/>
            <a:ext cx="8867108" cy="518678"/>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kumimoji="1" sz="2800" b="1">
                <a:ea typeface="黑体" pitchFamily="49" charset="-122"/>
              </a:rPr>
              <a:t>外在特性：细长低垂柳枝随风轻扬。</a:t>
            </a:r>
          </a:p>
        </p:txBody>
      </p:sp>
      <p:sp>
        <p:nvSpPr>
          <p:cNvPr id="130055" name="Text Box 24"/>
          <p:cNvSpPr/>
          <p:nvPr/>
        </p:nvSpPr>
        <p:spPr>
          <a:xfrm>
            <a:off x="250825" y="4757738"/>
            <a:ext cx="7272338" cy="2501900"/>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2800" b="1">
                <a:solidFill>
                  <a:srgbClr val="FF0000"/>
                </a:solidFill>
                <a:latin typeface="黑体" pitchFamily="49" charset="-122"/>
                <a:ea typeface="黑体" pitchFamily="49" charset="-122"/>
              </a:rPr>
              <a:t>（环境特点） </a:t>
            </a:r>
            <a:r>
              <a:rPr kumimoji="1" sz="2800" b="1">
                <a:latin typeface="黑体" pitchFamily="49" charset="-122"/>
                <a:ea typeface="黑体" pitchFamily="49" charset="-122"/>
              </a:rPr>
              <a:t>“乐游春苑”、“舞筵”</a:t>
            </a:r>
            <a:r>
              <a:rPr kumimoji="1" sz="2800" b="1">
                <a:solidFill>
                  <a:srgbClr val="0000FF"/>
                </a:solidFill>
                <a:latin typeface="黑体" pitchFamily="49" charset="-122"/>
                <a:ea typeface="黑体" pitchFamily="49" charset="-122"/>
              </a:rPr>
              <a:t>，</a:t>
            </a:r>
          </a:p>
          <a:p>
            <a:pPr marL="0" lvl="0" indent="0"/>
            <a:r>
              <a:rPr kumimoji="1" sz="3200" b="1">
                <a:solidFill>
                  <a:srgbClr val="0000FF"/>
                </a:solidFill>
                <a:ea typeface="黑体" pitchFamily="49" charset="-122"/>
              </a:rPr>
              <a:t>                  春之柳繁盛。</a:t>
            </a:r>
            <a:endParaRPr kumimoji="1" sz="3200" b="1">
              <a:solidFill>
                <a:srgbClr val="0000FF"/>
              </a:solidFill>
              <a:latin typeface="黑体" pitchFamily="49" charset="-122"/>
              <a:ea typeface="黑体" pitchFamily="49" charset="-122"/>
            </a:endParaRPr>
          </a:p>
          <a:p>
            <a:pPr marL="0" lvl="0" indent="0"/>
            <a:r>
              <a:rPr kumimoji="1" sz="2800" b="1">
                <a:latin typeface="黑体" pitchFamily="49" charset="-122"/>
                <a:ea typeface="黑体" pitchFamily="49" charset="-122"/>
              </a:rPr>
              <a:t>“清秋”、“斜阳”、“秋蝉”</a:t>
            </a:r>
            <a:r>
              <a:rPr kumimoji="1" sz="2800" b="1">
                <a:solidFill>
                  <a:srgbClr val="0000FF"/>
                </a:solidFill>
                <a:latin typeface="黑体" pitchFamily="49" charset="-122"/>
                <a:ea typeface="黑体" pitchFamily="49" charset="-122"/>
              </a:rPr>
              <a:t> ，</a:t>
            </a:r>
          </a:p>
          <a:p>
            <a:pPr marL="0" lvl="0" indent="0"/>
            <a:r>
              <a:rPr kumimoji="1" sz="2800" b="1">
                <a:solidFill>
                  <a:srgbClr val="0000FF"/>
                </a:solidFill>
                <a:latin typeface="黑体" pitchFamily="49" charset="-122"/>
                <a:ea typeface="黑体" pitchFamily="49" charset="-122"/>
              </a:rPr>
              <a:t>         一派凄凉，秋之柳稀疏衰落。</a:t>
            </a:r>
            <a:endParaRPr sz="2800" b="1">
              <a:solidFill>
                <a:srgbClr val="FF0000"/>
              </a:solidFill>
              <a:latin typeface="黑体" pitchFamily="49" charset="-122"/>
              <a:ea typeface="黑体" pitchFamily="49" charset="-122"/>
            </a:endParaRPr>
          </a:p>
          <a:p>
            <a:pPr marL="0" lvl="0" indent="0">
              <a:spcBef>
                <a:spcPct val="50000"/>
              </a:spcBef>
            </a:pPr>
            <a:endParaRPr sz="2800" b="1">
              <a:solidFill>
                <a:srgbClr val="FF0000"/>
              </a:solidFill>
              <a:latin typeface="黑体" pitchFamily="49" charset="-122"/>
              <a:ea typeface="黑体" pitchFamily="49" charset="-122"/>
            </a:endParaRPr>
          </a:p>
        </p:txBody>
      </p:sp>
      <p:sp>
        <p:nvSpPr>
          <p:cNvPr id="130056" name=""/>
          <p:cNvSpPr/>
          <p:nvPr/>
        </p:nvSpPr>
        <p:spPr>
          <a:xfrm>
            <a:off x="323850" y="188912"/>
            <a:ext cx="3657600" cy="6096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800" kern="10">
                <a:ln w="12700">
                  <a:solidFill>
                    <a:prstClr val="black"/>
                  </a:solidFill>
                </a:ln>
                <a:solidFill>
                  <a:srgbClr val="A50021"/>
                </a:solidFill>
                <a:effectLst>
                  <a:outerShdw dist="45791" dir="2021404" algn="ctr">
                    <a:srgbClr val="808080">
                      <a:alpha val="80000"/>
                    </a:srgbClr>
                  </a:outerShdw>
                </a:effectLst>
                <a:latin typeface="黑体" charset="-122"/>
              </a:rPr>
              <a:t>因例说法</a:t>
            </a:r>
          </a:p>
        </p:txBody>
      </p:sp>
      <p:pic>
        <p:nvPicPr>
          <p:cNvPr id="130057" name=""/>
          <p:cNvPicPr/>
          <p:nvPr/>
        </p:nvPicPr>
        <p:blipFill>
          <a:blip r:embed="rId2"/>
          <a:stretch>
            <a:fillRect/>
          </a:stretch>
        </p:blipFill>
        <p:spPr>
          <a:xfrm>
            <a:off x="7308850" y="3933825"/>
            <a:ext cx="1645002" cy="2845157"/>
          </a:xfrm>
          <a:prstGeom prst="rect">
            <a:avLst/>
          </a:prstGeom>
          <a:noFill/>
          <a:ln>
            <a:miter lim="800000"/>
          </a:ln>
        </p:spPr>
      </p:pic>
      <p:sp>
        <p:nvSpPr>
          <p:cNvPr id="130058"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30060" name="TextBox 13005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第9页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additive="base">
                                        <p:cTn id="6" dur="1" fill="hold">
                                          <p:stCondLst>
                                            <p:cond delay="0"/>
                                          </p:stCondLst>
                                        </p:cTn>
                                        <p:tgtEl>
                                          <p:spTgt spid="130053"/>
                                        </p:tgtEl>
                                        <p:attrNameLst>
                                          <p:attrName>style.visibility</p:attrName>
                                        </p:attrNameLst>
                                      </p:cBhvr>
                                      <p:to>
                                        <p:strVal val="visible"/>
                                      </p:to>
                                    </p:set>
                                    <p:animEffect transition="in" filter="blinds(horizontal)">
                                      <p:cBhvr additive="base">
                                        <p:cTn id="7" dur="500"/>
                                        <p:tgtEl>
                                          <p:spTgt spid="13005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dur="500" fill="hold" grpId="1" nodeType="clickEffect">
                                  <p:stCondLst>
                                    <p:cond delay="0"/>
                                  </p:stCondLst>
                                  <p:childTnLst>
                                    <p:set>
                                      <p:cBhvr additive="base">
                                        <p:cTn id="11" dur="1" fill="hold">
                                          <p:stCondLst>
                                            <p:cond delay="0"/>
                                          </p:stCondLst>
                                        </p:cTn>
                                        <p:tgtEl>
                                          <p:spTgt spid="130054"/>
                                        </p:tgtEl>
                                        <p:attrNameLst>
                                          <p:attrName>style.visibility</p:attrName>
                                        </p:attrNameLst>
                                      </p:cBhvr>
                                      <p:to>
                                        <p:strVal val="visible"/>
                                      </p:to>
                                    </p:set>
                                    <p:animEffect transition="in" filter="checkerboard(across)">
                                      <p:cBhvr additive="base">
                                        <p:cTn id="12" dur="500"/>
                                        <p:tgtEl>
                                          <p:spTgt spid="13005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5" presetClass="entr" presetSubtype="10" dur="500" fill="hold" grpId="2" nodeType="clickEffect">
                                  <p:stCondLst>
                                    <p:cond delay="0"/>
                                  </p:stCondLst>
                                  <p:childTnLst>
                                    <p:set>
                                      <p:cBhvr additive="base">
                                        <p:cTn id="16" dur="1" fill="hold">
                                          <p:stCondLst>
                                            <p:cond delay="0"/>
                                          </p:stCondLst>
                                        </p:cTn>
                                        <p:tgtEl>
                                          <p:spTgt spid="130055"/>
                                        </p:tgtEl>
                                        <p:attrNameLst>
                                          <p:attrName>style.visibility</p:attrName>
                                        </p:attrNameLst>
                                      </p:cBhvr>
                                      <p:to>
                                        <p:strVal val="visible"/>
                                      </p:to>
                                    </p:set>
                                    <p:animEffect transition="in" filter="checkerboard(across)">
                                      <p:cBhvr additive="base">
                                        <p:cTn id="17" dur="500"/>
                                        <p:tgtEl>
                                          <p:spTgt spid="130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3" grpId="0"/>
      <p:bldP spid="130054" grpId="1"/>
      <p:bldP spid="130055" grpId="2"/>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4147" name="Text Box 9"/>
          <p:cNvSpPr/>
          <p:nvPr/>
        </p:nvSpPr>
        <p:spPr>
          <a:xfrm>
            <a:off x="468312" y="1052512"/>
            <a:ext cx="8675688" cy="106838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solidFill>
                  <a:srgbClr val="0000FF"/>
                </a:solidFill>
                <a:latin typeface="黑体" pitchFamily="49" charset="-122"/>
                <a:ea typeface="黑体" pitchFamily="49" charset="-122"/>
              </a:rPr>
              <a:t>2、体悟诗人在描摹事物中所寄托情与志</a:t>
            </a:r>
            <a:r>
              <a:rPr sz="2800" b="1">
                <a:solidFill>
                  <a:srgbClr val="0000FF"/>
                </a:solidFill>
                <a:latin typeface="黑体" pitchFamily="49" charset="-122"/>
                <a:ea typeface="黑体" pitchFamily="49" charset="-122"/>
              </a:rPr>
              <a:t>。（由物及人，知人论世，抓物与情志契合点 ）</a:t>
            </a:r>
          </a:p>
        </p:txBody>
      </p:sp>
      <p:sp>
        <p:nvSpPr>
          <p:cNvPr id="134148" name="Text Box 2"/>
          <p:cNvSpPr/>
          <p:nvPr/>
        </p:nvSpPr>
        <p:spPr>
          <a:xfrm>
            <a:off x="5435600" y="2133600"/>
            <a:ext cx="3708400" cy="1657350"/>
          </a:xfrm>
          <a:prstGeom prst="rect">
            <a:avLst/>
          </a:prstGeom>
          <a:solidFill>
            <a:srgbClr val="FFFFFF"/>
          </a:solidFill>
          <a:ln>
            <a:solidFill>
              <a:prstClr val="black"/>
            </a:solidFill>
            <a:miter lim="800000"/>
          </a:ln>
        </p:spPr>
        <p:txBody>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kumimoji="1" sz="3200" b="1">
                <a:solidFill>
                  <a:srgbClr val="0000FF"/>
                </a:solidFill>
                <a:ea typeface="黑体" pitchFamily="49" charset="-122"/>
              </a:rPr>
              <a:t>少年得志，老来沉沦失意</a:t>
            </a:r>
            <a:r>
              <a:rPr sz="3200" b="1">
                <a:latin typeface="Times New Roman" pitchFamily="18" charset="0"/>
                <a:ea typeface="黑体" pitchFamily="49" charset="-122"/>
              </a:rPr>
              <a:t>诗人</a:t>
            </a:r>
          </a:p>
        </p:txBody>
      </p:sp>
      <p:sp>
        <p:nvSpPr>
          <p:cNvPr id="134149" name="Text Box 4"/>
          <p:cNvSpPr/>
          <p:nvPr/>
        </p:nvSpPr>
        <p:spPr>
          <a:xfrm>
            <a:off x="1511300" y="3360738"/>
            <a:ext cx="1366838" cy="36671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endParaRPr lang="zh-CN" altLang="zh-CN" b="1"/>
          </a:p>
        </p:txBody>
      </p:sp>
      <p:sp>
        <p:nvSpPr>
          <p:cNvPr id="134150" name="Text Box 6"/>
          <p:cNvSpPr/>
          <p:nvPr/>
        </p:nvSpPr>
        <p:spPr>
          <a:xfrm>
            <a:off x="250825" y="2349500"/>
            <a:ext cx="2692400" cy="1223962"/>
          </a:xfrm>
          <a:prstGeom prst="rect">
            <a:avLst/>
          </a:prstGeom>
          <a:solidFill>
            <a:srgbClr val="FFFFFF"/>
          </a:solidFill>
          <a:ln>
            <a:solidFill>
              <a:prstClr val="black"/>
            </a:solidFill>
            <a:miter lim="800000"/>
          </a:ln>
        </p:spPr>
        <p:txBody>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600" b="1">
                <a:ea typeface="黑体" pitchFamily="49" charset="-122"/>
              </a:rPr>
              <a:t>春柳繁盛</a:t>
            </a:r>
          </a:p>
          <a:p>
            <a:pPr marL="0" lvl="0" indent="0"/>
            <a:r>
              <a:rPr sz="3600" b="1">
                <a:ea typeface="黑体" pitchFamily="49" charset="-122"/>
              </a:rPr>
              <a:t>秋柳枯凋</a:t>
            </a:r>
            <a:endParaRPr sz="3600" b="1">
              <a:latin typeface="Times New Roman" pitchFamily="18" charset="0"/>
              <a:ea typeface="黑体" pitchFamily="49" charset="-122"/>
            </a:endParaRPr>
          </a:p>
        </p:txBody>
      </p:sp>
      <p:sp>
        <p:nvSpPr>
          <p:cNvPr id="134151" name="AutoShape 7"/>
          <p:cNvSpPr/>
          <p:nvPr/>
        </p:nvSpPr>
        <p:spPr>
          <a:xfrm>
            <a:off x="3059112" y="3068638"/>
            <a:ext cx="2305050" cy="144462"/>
          </a:xfrm>
          <a:prstGeom prst="leftRightArrow">
            <a:avLst>
              <a:gd name="adj1" fmla="val 50000"/>
              <a:gd name="adj2" fmla="val 317643"/>
            </a:avLst>
          </a:prstGeom>
          <a:solidFill>
            <a:schemeClr val="accent1"/>
          </a:solidFill>
          <a:ln>
            <a:solidFill>
              <a:schemeClr val="tx1"/>
            </a:solidFill>
            <a:miter lim="800000"/>
          </a:ln>
        </p:spPr>
        <p:txBody>
          <a:bodyPr wrap="none" anchor="ctr" anchorCtr="0"/>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endParaRPr sz="3200" b="1"/>
          </a:p>
        </p:txBody>
      </p:sp>
      <p:sp>
        <p:nvSpPr>
          <p:cNvPr id="134152" name="Text Box 13"/>
          <p:cNvSpPr/>
          <p:nvPr/>
        </p:nvSpPr>
        <p:spPr>
          <a:xfrm>
            <a:off x="179388" y="4005262"/>
            <a:ext cx="8973578" cy="1372972"/>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kumimoji="1" sz="2800" b="1">
                <a:latin typeface="黑体" pitchFamily="49" charset="-122"/>
                <a:ea typeface="黑体" pitchFamily="49" charset="-122"/>
              </a:rPr>
              <a:t>诗人处境：诗人年轻时怀有远大理想， 17岁中进士，后在牛李两党争斗夹缝中求生存，辗转于各藩镇幕僚当幕僚，郁郁不得志，潦倒终身。“毕生襟抱未曾开。”</a:t>
            </a:r>
          </a:p>
        </p:txBody>
      </p:sp>
      <p:sp>
        <p:nvSpPr>
          <p:cNvPr id="134153" name="Text Box 14"/>
          <p:cNvSpPr/>
          <p:nvPr/>
        </p:nvSpPr>
        <p:spPr>
          <a:xfrm>
            <a:off x="3276600" y="2349500"/>
            <a:ext cx="1512888"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200" b="1">
                <a:solidFill>
                  <a:srgbClr val="FF0000"/>
                </a:solidFill>
                <a:ea typeface="黑体" pitchFamily="49" charset="-122"/>
              </a:rPr>
              <a:t>契合点</a:t>
            </a:r>
          </a:p>
        </p:txBody>
      </p:sp>
      <p:sp>
        <p:nvSpPr>
          <p:cNvPr id="134154" name=""/>
          <p:cNvSpPr/>
          <p:nvPr/>
        </p:nvSpPr>
        <p:spPr>
          <a:xfrm>
            <a:off x="323850" y="188912"/>
            <a:ext cx="3657600" cy="6096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800" kern="10">
                <a:ln w="12700">
                  <a:solidFill>
                    <a:prstClr val="black"/>
                  </a:solidFill>
                </a:ln>
                <a:solidFill>
                  <a:srgbClr val="A50021"/>
                </a:solidFill>
                <a:effectLst>
                  <a:outerShdw dist="45791" dir="2021404" algn="ctr">
                    <a:srgbClr val="808080">
                      <a:alpha val="80000"/>
                    </a:srgbClr>
                  </a:outerShdw>
                </a:effectLst>
                <a:latin typeface="黑体" charset="-122"/>
              </a:rPr>
              <a:t>因例说法</a:t>
            </a:r>
          </a:p>
        </p:txBody>
      </p:sp>
      <p:sp>
        <p:nvSpPr>
          <p:cNvPr id="134155" name="Text Box 13"/>
          <p:cNvSpPr/>
          <p:nvPr/>
        </p:nvSpPr>
        <p:spPr>
          <a:xfrm>
            <a:off x="323850" y="5516562"/>
            <a:ext cx="8577894" cy="945825"/>
          </a:xfrm>
          <a:prstGeom prst="rect">
            <a:avLst/>
          </a:prstGeom>
          <a:solidFill>
            <a:schemeClr val="bg1"/>
          </a:solid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kumimoji="1" sz="2800" b="1">
                <a:ea typeface="黑体" pitchFamily="49" charset="-122"/>
              </a:rPr>
              <a:t>所言之志：作者以柳自喻，借春柳之荣，秋柳之衰，构成强烈反差。叹己之少年得志，老来沉沦失意。</a:t>
            </a:r>
          </a:p>
        </p:txBody>
      </p:sp>
      <p:sp>
        <p:nvSpPr>
          <p:cNvPr id="134156"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34158" name="TextBox 13415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第10页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5" dur="500" fill="hold" grpId="3" nodeType="clickEffect">
                                  <p:stCondLst>
                                    <p:cond delay="0"/>
                                  </p:stCondLst>
                                  <p:childTnLst>
                                    <p:set>
                                      <p:cBhvr additive="base">
                                        <p:cTn id="6" dur="1" fill="hold">
                                          <p:stCondLst>
                                            <p:cond delay="0"/>
                                          </p:stCondLst>
                                        </p:cTn>
                                        <p:tgtEl>
                                          <p:spTgt spid="134150"/>
                                        </p:tgtEl>
                                        <p:attrNameLst>
                                          <p:attrName>style.visibility</p:attrName>
                                        </p:attrNameLst>
                                      </p:cBhvr>
                                      <p:to>
                                        <p:strVal val="visible"/>
                                      </p:to>
                                    </p:set>
                                    <p:animEffect transition="in" filter="randombar(vertical)">
                                      <p:cBhvr additive="base">
                                        <p:cTn id="7" dur="500"/>
                                        <p:tgtEl>
                                          <p:spTgt spid="13415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5" dur="500" fill="hold" grpId="0" nodeType="clickEffect">
                                  <p:stCondLst>
                                    <p:cond delay="0"/>
                                  </p:stCondLst>
                                  <p:childTnLst>
                                    <p:set>
                                      <p:cBhvr additive="base">
                                        <p:cTn id="11" dur="1" fill="hold">
                                          <p:stCondLst>
                                            <p:cond delay="0"/>
                                          </p:stCondLst>
                                        </p:cTn>
                                        <p:tgtEl>
                                          <p:spTgt spid="134147"/>
                                        </p:tgtEl>
                                        <p:attrNameLst>
                                          <p:attrName>style.visibility</p:attrName>
                                        </p:attrNameLst>
                                      </p:cBhvr>
                                      <p:to>
                                        <p:strVal val="visible"/>
                                      </p:to>
                                    </p:set>
                                    <p:animEffect transition="in" filter="randombar(vertical)">
                                      <p:cBhvr additive="base">
                                        <p:cTn id="12" dur="500"/>
                                        <p:tgtEl>
                                          <p:spTgt spid="134147"/>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5" dur="500" fill="hold" grpId="2" nodeType="clickEffect">
                                  <p:stCondLst>
                                    <p:cond delay="0"/>
                                  </p:stCondLst>
                                  <p:childTnLst>
                                    <p:set>
                                      <p:cBhvr additive="base">
                                        <p:cTn id="16" dur="1" fill="hold">
                                          <p:stCondLst>
                                            <p:cond delay="0"/>
                                          </p:stCondLst>
                                        </p:cTn>
                                        <p:tgtEl>
                                          <p:spTgt spid="134149"/>
                                        </p:tgtEl>
                                        <p:attrNameLst>
                                          <p:attrName>style.visibility</p:attrName>
                                        </p:attrNameLst>
                                      </p:cBhvr>
                                      <p:to>
                                        <p:strVal val="visible"/>
                                      </p:to>
                                    </p:set>
                                    <p:animEffect transition="in" filter="randombar(vertical)">
                                      <p:cBhvr additive="base">
                                        <p:cTn id="17" dur="500"/>
                                        <p:tgtEl>
                                          <p:spTgt spid="134149"/>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5" dur="500" fill="hold" grpId="4" nodeType="clickEffect">
                                  <p:stCondLst>
                                    <p:cond delay="0"/>
                                  </p:stCondLst>
                                  <p:childTnLst>
                                    <p:set>
                                      <p:cBhvr additive="base">
                                        <p:cTn id="21" dur="1" fill="hold">
                                          <p:stCondLst>
                                            <p:cond delay="0"/>
                                          </p:stCondLst>
                                        </p:cTn>
                                        <p:tgtEl>
                                          <p:spTgt spid="134151"/>
                                        </p:tgtEl>
                                        <p:attrNameLst>
                                          <p:attrName>style.visibility</p:attrName>
                                        </p:attrNameLst>
                                      </p:cBhvr>
                                      <p:to>
                                        <p:strVal val="visible"/>
                                      </p:to>
                                    </p:set>
                                    <p:animEffect transition="in" filter="randombar(vertical)">
                                      <p:cBhvr additive="base">
                                        <p:cTn id="22" dur="500"/>
                                        <p:tgtEl>
                                          <p:spTgt spid="134151"/>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dur="500" fill="hold" grpId="6" nodeType="clickEffect">
                                  <p:stCondLst>
                                    <p:cond delay="0"/>
                                  </p:stCondLst>
                                  <p:childTnLst>
                                    <p:set>
                                      <p:cBhvr additive="base">
                                        <p:cTn id="26" dur="1" fill="hold">
                                          <p:stCondLst>
                                            <p:cond delay="0"/>
                                          </p:stCondLst>
                                        </p:cTn>
                                        <p:tgtEl>
                                          <p:spTgt spid="134153"/>
                                        </p:tgtEl>
                                        <p:attrNameLst>
                                          <p:attrName>style.visibility</p:attrName>
                                        </p:attrNameLst>
                                      </p:cBhvr>
                                      <p:to>
                                        <p:strVal val="visible"/>
                                      </p:to>
                                    </p:set>
                                    <p:animEffect transition="in" filter="blinds(horizontal)">
                                      <p:cBhvr additive="base">
                                        <p:cTn id="27" dur="500"/>
                                        <p:tgtEl>
                                          <p:spTgt spid="134153"/>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5" dur="500" fill="hold" grpId="1" nodeType="clickEffect">
                                  <p:stCondLst>
                                    <p:cond delay="0"/>
                                  </p:stCondLst>
                                  <p:childTnLst>
                                    <p:set>
                                      <p:cBhvr additive="base">
                                        <p:cTn id="31" dur="1" fill="hold">
                                          <p:stCondLst>
                                            <p:cond delay="0"/>
                                          </p:stCondLst>
                                        </p:cTn>
                                        <p:tgtEl>
                                          <p:spTgt spid="134148"/>
                                        </p:tgtEl>
                                        <p:attrNameLst>
                                          <p:attrName>style.visibility</p:attrName>
                                        </p:attrNameLst>
                                      </p:cBhvr>
                                      <p:to>
                                        <p:strVal val="visible"/>
                                      </p:to>
                                    </p:set>
                                    <p:animEffect transition="in" filter="randombar(vertical)">
                                      <p:cBhvr additive="base">
                                        <p:cTn id="32" dur="500"/>
                                        <p:tgtEl>
                                          <p:spTgt spid="134148"/>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5" dur="500" fill="hold" grpId="5" nodeType="clickEffect">
                                  <p:stCondLst>
                                    <p:cond delay="0"/>
                                  </p:stCondLst>
                                  <p:childTnLst>
                                    <p:set>
                                      <p:cBhvr additive="base">
                                        <p:cTn id="36" dur="1" fill="hold">
                                          <p:stCondLst>
                                            <p:cond delay="0"/>
                                          </p:stCondLst>
                                        </p:cTn>
                                        <p:tgtEl>
                                          <p:spTgt spid="134152"/>
                                        </p:tgtEl>
                                        <p:attrNameLst>
                                          <p:attrName>style.visibility</p:attrName>
                                        </p:attrNameLst>
                                      </p:cBhvr>
                                      <p:to>
                                        <p:strVal val="visible"/>
                                      </p:to>
                                    </p:set>
                                    <p:animEffect transition="in" filter="randombar(vertical)">
                                      <p:cBhvr additive="base">
                                        <p:cTn id="37" dur="500"/>
                                        <p:tgtEl>
                                          <p:spTgt spid="134152"/>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14" presetClass="entr" presetSubtype="5" dur="500" fill="hold" grpId="7" nodeType="clickEffect">
                                  <p:stCondLst>
                                    <p:cond delay="0"/>
                                  </p:stCondLst>
                                  <p:childTnLst>
                                    <p:set>
                                      <p:cBhvr additive="base">
                                        <p:cTn id="41" dur="1" fill="hold">
                                          <p:stCondLst>
                                            <p:cond delay="0"/>
                                          </p:stCondLst>
                                        </p:cTn>
                                        <p:tgtEl>
                                          <p:spTgt spid="134155"/>
                                        </p:tgtEl>
                                        <p:attrNameLst>
                                          <p:attrName>style.visibility</p:attrName>
                                        </p:attrNameLst>
                                      </p:cBhvr>
                                      <p:to>
                                        <p:strVal val="visible"/>
                                      </p:to>
                                    </p:set>
                                    <p:animEffect transition="in" filter="randombar(vertical)">
                                      <p:cBhvr additive="base">
                                        <p:cTn id="42" dur="500"/>
                                        <p:tgtEl>
                                          <p:spTgt spid="134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p:bldP spid="134148" grpId="1"/>
      <p:bldP spid="134149" grpId="2"/>
      <p:bldP spid="134150" grpId="3"/>
      <p:bldP spid="134151" grpId="4"/>
      <p:bldP spid="134152" grpId="5"/>
      <p:bldP spid="134153" grpId="6"/>
      <p:bldP spid="134155" grpId="7"/>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6195" name=""/>
          <p:cNvSpPr/>
          <p:nvPr/>
        </p:nvSpPr>
        <p:spPr>
          <a:xfrm>
            <a:off x="395288" y="908050"/>
            <a:ext cx="8424862" cy="137318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kumimoji="1" b="1">
                <a:solidFill>
                  <a:srgbClr val="009900"/>
                </a:solidFill>
              </a:rPr>
              <a:t>                                          </a:t>
            </a:r>
            <a:r>
              <a:rPr kumimoji="1" sz="2800" b="1">
                <a:solidFill>
                  <a:srgbClr val="009900"/>
                </a:solidFill>
                <a:latin typeface="黑体" pitchFamily="49" charset="-122"/>
                <a:ea typeface="黑体" pitchFamily="49" charset="-122"/>
              </a:rPr>
              <a:t>柳</a:t>
            </a:r>
          </a:p>
          <a:p>
            <a:pPr lvl="0"/>
            <a:r>
              <a:rPr kumimoji="1" sz="2800" b="1">
                <a:solidFill>
                  <a:srgbClr val="0000CC"/>
                </a:solidFill>
                <a:latin typeface="黑体" pitchFamily="49" charset="-122"/>
                <a:ea typeface="黑体" pitchFamily="49" charset="-122"/>
              </a:rPr>
              <a:t>   曾逐东风拂舞筵，乐游春苑断肠天。</a:t>
            </a:r>
          </a:p>
          <a:p>
            <a:pPr lvl="0"/>
            <a:r>
              <a:rPr kumimoji="1" sz="2800" b="1">
                <a:solidFill>
                  <a:srgbClr val="0000CC"/>
                </a:solidFill>
                <a:latin typeface="黑体" pitchFamily="49" charset="-122"/>
                <a:ea typeface="黑体" pitchFamily="49" charset="-122"/>
              </a:rPr>
              <a:t>   怎样肯到清秋日，已带斜阳又带蝉！</a:t>
            </a:r>
            <a:endParaRPr sz="2800" b="1">
              <a:latin typeface="黑体" pitchFamily="49" charset="-122"/>
              <a:ea typeface="黑体" pitchFamily="49" charset="-122"/>
            </a:endParaRPr>
          </a:p>
        </p:txBody>
      </p:sp>
      <p:sp>
        <p:nvSpPr>
          <p:cNvPr id="136196" name=""/>
          <p:cNvSpPr/>
          <p:nvPr/>
        </p:nvSpPr>
        <p:spPr>
          <a:xfrm>
            <a:off x="5292725" y="620712"/>
            <a:ext cx="2592388"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136197" name="Text Box 9"/>
          <p:cNvSpPr/>
          <p:nvPr/>
        </p:nvSpPr>
        <p:spPr>
          <a:xfrm>
            <a:off x="395288" y="2492375"/>
            <a:ext cx="8080511" cy="64072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solidFill>
                  <a:srgbClr val="0000FF"/>
                </a:solidFill>
                <a:latin typeface="黑体" pitchFamily="49" charset="-122"/>
                <a:ea typeface="黑体" pitchFamily="49" charset="-122"/>
              </a:rPr>
              <a:t>3、分析诗人运用艺术手法</a:t>
            </a:r>
          </a:p>
        </p:txBody>
      </p:sp>
      <p:sp>
        <p:nvSpPr>
          <p:cNvPr id="136198" name="Text Box 25"/>
          <p:cNvSpPr/>
          <p:nvPr/>
        </p:nvSpPr>
        <p:spPr>
          <a:xfrm>
            <a:off x="468312" y="3213100"/>
            <a:ext cx="7358062" cy="64135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solidFill>
                  <a:srgbClr val="FF0000"/>
                </a:solidFill>
                <a:latin typeface="黑体" pitchFamily="49" charset="-122"/>
                <a:ea typeface="黑体" pitchFamily="49" charset="-122"/>
              </a:rPr>
              <a:t>托物言志、借物喻人</a:t>
            </a:r>
          </a:p>
        </p:txBody>
      </p:sp>
      <p:sp>
        <p:nvSpPr>
          <p:cNvPr id="136199" name="Text Box 24"/>
          <p:cNvSpPr/>
          <p:nvPr/>
        </p:nvSpPr>
        <p:spPr>
          <a:xfrm>
            <a:off x="611188" y="3860800"/>
            <a:ext cx="5857875" cy="64135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600" b="1">
                <a:solidFill>
                  <a:srgbClr val="FF0000"/>
                </a:solidFill>
                <a:latin typeface="黑体" pitchFamily="49" charset="-122"/>
                <a:ea typeface="黑体" pitchFamily="49" charset="-122"/>
              </a:rPr>
              <a:t>拟人、对比、拟人</a:t>
            </a:r>
          </a:p>
        </p:txBody>
      </p:sp>
      <p:sp>
        <p:nvSpPr>
          <p:cNvPr id="136200" name=""/>
          <p:cNvSpPr/>
          <p:nvPr/>
        </p:nvSpPr>
        <p:spPr>
          <a:xfrm>
            <a:off x="323850" y="188912"/>
            <a:ext cx="3657600" cy="6096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800" kern="10">
                <a:ln w="12700">
                  <a:solidFill>
                    <a:prstClr val="black"/>
                  </a:solidFill>
                </a:ln>
                <a:solidFill>
                  <a:srgbClr val="A50021"/>
                </a:solidFill>
                <a:effectLst>
                  <a:outerShdw dist="45791" dir="2021404" algn="ctr">
                    <a:srgbClr val="808080">
                      <a:alpha val="80000"/>
                    </a:srgbClr>
                  </a:outerShdw>
                </a:effectLst>
                <a:latin typeface="黑体" charset="-122"/>
              </a:rPr>
              <a:t>因例说法</a:t>
            </a:r>
          </a:p>
        </p:txBody>
      </p:sp>
      <p:sp>
        <p:nvSpPr>
          <p:cNvPr id="136201" name="Text Box 24"/>
          <p:cNvSpPr/>
          <p:nvPr/>
        </p:nvSpPr>
        <p:spPr>
          <a:xfrm>
            <a:off x="0" y="4630738"/>
            <a:ext cx="9153144" cy="1556034"/>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kumimoji="1" sz="3200" b="1">
                <a:solidFill>
                  <a:srgbClr val="FF0000"/>
                </a:solidFill>
                <a:ea typeface="黑体" pitchFamily="49" charset="-122"/>
              </a:rPr>
              <a:t>（主旨）自伤迟暮，自叹身世。</a:t>
            </a:r>
          </a:p>
          <a:p>
            <a:pPr marL="0" lvl="0" indent="0"/>
            <a:r>
              <a:rPr kumimoji="1" sz="3200" b="1">
                <a:solidFill>
                  <a:srgbClr val="FF0000"/>
                </a:solidFill>
                <a:ea typeface="黑体" pitchFamily="49" charset="-122"/>
              </a:rPr>
              <a:t>（表达作者壮志难酬、命途多舛悲凉心境）</a:t>
            </a:r>
          </a:p>
          <a:p>
            <a:pPr marL="0" lvl="0" indent="0"/>
            <a:r>
              <a:rPr kumimoji="1" sz="3200" b="1">
                <a:solidFill>
                  <a:srgbClr val="FF0000"/>
                </a:solidFill>
                <a:ea typeface="黑体" pitchFamily="49" charset="-122"/>
              </a:rPr>
              <a:t>这是咏柳寄慨之作，其中隐含诗人身世之感</a:t>
            </a:r>
          </a:p>
        </p:txBody>
      </p:sp>
      <p:sp>
        <p:nvSpPr>
          <p:cNvPr id="136202"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36204" name="TextBox 13620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第11页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5" dur="500" fill="hold" grpId="0" nodeType="clickEffect">
                                  <p:stCondLst>
                                    <p:cond delay="0"/>
                                  </p:stCondLst>
                                  <p:childTnLst>
                                    <p:set>
                                      <p:cBhvr additive="base">
                                        <p:cTn id="6" dur="1" fill="hold">
                                          <p:stCondLst>
                                            <p:cond delay="0"/>
                                          </p:stCondLst>
                                        </p:cTn>
                                        <p:tgtEl>
                                          <p:spTgt spid="136197"/>
                                        </p:tgtEl>
                                        <p:attrNameLst>
                                          <p:attrName>style.visibility</p:attrName>
                                        </p:attrNameLst>
                                      </p:cBhvr>
                                      <p:to>
                                        <p:strVal val="visible"/>
                                      </p:to>
                                    </p:set>
                                    <p:animEffect transition="in" filter="randombar(vertical)">
                                      <p:cBhvr additive="base">
                                        <p:cTn id="7" dur="500"/>
                                        <p:tgtEl>
                                          <p:spTgt spid="13619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additive="base">
                                        <p:cTn id="11" dur="1" fill="hold">
                                          <p:stCondLst>
                                            <p:cond delay="0"/>
                                          </p:stCondLst>
                                        </p:cTn>
                                        <p:tgtEl>
                                          <p:spTgt spid="136198"/>
                                        </p:tgtEl>
                                        <p:attrNameLst>
                                          <p:attrName>style.visibility</p:attrName>
                                        </p:attrNameLst>
                                      </p:cBhvr>
                                      <p:to>
                                        <p:strVal val="visible"/>
                                      </p:to>
                                    </p:set>
                                    <p:animEffect transition="in" filter="blinds(horizontal)">
                                      <p:cBhvr additive="base">
                                        <p:cTn id="12" dur="500"/>
                                        <p:tgtEl>
                                          <p:spTgt spid="136198"/>
                                        </p:tgtEl>
                                      </p:cBhvr>
                                    </p:animEffect>
                                  </p:childTnLst>
                                </p:cTn>
                              </p:par>
                              <p:par>
                                <p:cTn id="13" presetID="3" presetClass="entr" presetSubtype="10" dur="500" fill="hold" grpId="2" nodeType="withEffect">
                                  <p:stCondLst>
                                    <p:cond delay="0"/>
                                  </p:stCondLst>
                                  <p:childTnLst>
                                    <p:set>
                                      <p:cBhvr additive="base">
                                        <p:cTn id="14" dur="1" fill="hold">
                                          <p:stCondLst>
                                            <p:cond delay="0"/>
                                          </p:stCondLst>
                                        </p:cTn>
                                        <p:tgtEl>
                                          <p:spTgt spid="136199"/>
                                        </p:tgtEl>
                                        <p:attrNameLst>
                                          <p:attrName>style.visibility</p:attrName>
                                        </p:attrNameLst>
                                      </p:cBhvr>
                                      <p:to>
                                        <p:strVal val="visible"/>
                                      </p:to>
                                    </p:set>
                                    <p:animEffect transition="in" filter="blinds(horizontal)">
                                      <p:cBhvr additive="base">
                                        <p:cTn id="15" dur="500"/>
                                        <p:tgtEl>
                                          <p:spTgt spid="136199"/>
                                        </p:tgtEl>
                                      </p:cBhvr>
                                    </p:animEffect>
                                  </p:childTnLst>
                                </p:cTn>
                              </p:par>
                              <p:par>
                                <p:cTn id="16" presetID="3" presetClass="entr" presetSubtype="10" dur="500" fill="hold" grpId="3" nodeType="withEffect">
                                  <p:stCondLst>
                                    <p:cond delay="0"/>
                                  </p:stCondLst>
                                  <p:childTnLst>
                                    <p:set>
                                      <p:cBhvr additive="base">
                                        <p:cTn id="17" dur="1" fill="hold">
                                          <p:stCondLst>
                                            <p:cond delay="0"/>
                                          </p:stCondLst>
                                        </p:cTn>
                                        <p:tgtEl>
                                          <p:spTgt spid="136201"/>
                                        </p:tgtEl>
                                        <p:attrNameLst>
                                          <p:attrName>style.visibility</p:attrName>
                                        </p:attrNameLst>
                                      </p:cBhvr>
                                      <p:to>
                                        <p:strVal val="visible"/>
                                      </p:to>
                                    </p:set>
                                    <p:animEffect transition="in" filter="blinds(horizontal)">
                                      <p:cBhvr additive="base">
                                        <p:cTn id="18" dur="5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p:bldP spid="136198" grpId="1"/>
      <p:bldP spid="136199" grpId="2"/>
      <p:bldP spid="136201" grpId="3"/>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3954" name="Text Box 3"/>
          <p:cNvSpPr/>
          <p:nvPr/>
        </p:nvSpPr>
        <p:spPr>
          <a:xfrm>
            <a:off x="285750" y="1357312"/>
            <a:ext cx="4752975"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200" b="1">
                <a:solidFill>
                  <a:srgbClr val="FF0000"/>
                </a:solidFill>
                <a:latin typeface="黑体" pitchFamily="49" charset="-122"/>
                <a:ea typeface="黑体" pitchFamily="49" charset="-122"/>
              </a:rPr>
              <a:t>咏物诗鉴赏思绪：</a:t>
            </a:r>
          </a:p>
        </p:txBody>
      </p:sp>
      <p:sp>
        <p:nvSpPr>
          <p:cNvPr id="253955" name="Text Box 4"/>
          <p:cNvSpPr/>
          <p:nvPr/>
        </p:nvSpPr>
        <p:spPr>
          <a:xfrm>
            <a:off x="4035425" y="1441450"/>
            <a:ext cx="1760538" cy="45720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kumimoji="1" sz="2400" b="1">
                <a:ea typeface="黑体" pitchFamily="49" charset="-122"/>
              </a:rPr>
              <a:t>物特点</a:t>
            </a:r>
          </a:p>
        </p:txBody>
      </p:sp>
      <p:sp>
        <p:nvSpPr>
          <p:cNvPr id="253956" name="Text Box 6"/>
          <p:cNvSpPr/>
          <p:nvPr/>
        </p:nvSpPr>
        <p:spPr>
          <a:xfrm>
            <a:off x="6732588" y="1441450"/>
            <a:ext cx="2160588" cy="45720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2400" b="1">
                <a:latin typeface="黑体" pitchFamily="49" charset="-122"/>
                <a:ea typeface="黑体" pitchFamily="49" charset="-122"/>
              </a:rPr>
              <a:t>寄托情与志</a:t>
            </a:r>
          </a:p>
        </p:txBody>
      </p:sp>
      <p:sp>
        <p:nvSpPr>
          <p:cNvPr id="253957" name="Text Box 8"/>
          <p:cNvSpPr/>
          <p:nvPr/>
        </p:nvSpPr>
        <p:spPr>
          <a:xfrm>
            <a:off x="323850" y="2133600"/>
            <a:ext cx="5189960" cy="579699"/>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3200" b="1">
                <a:solidFill>
                  <a:srgbClr val="FF0000"/>
                </a:solidFill>
                <a:latin typeface="黑体" pitchFamily="49" charset="-122"/>
                <a:ea typeface="黑体" pitchFamily="49" charset="-122"/>
              </a:rPr>
              <a:t>咏物诗鉴赏环节：</a:t>
            </a:r>
          </a:p>
        </p:txBody>
      </p:sp>
      <p:cxnSp>
        <p:nvCxnSpPr>
          <p:cNvPr id="253958" name="Line 5"/>
          <p:cNvCxnSpPr/>
          <p:nvPr/>
        </p:nvCxnSpPr>
        <p:spPr>
          <a:xfrm>
            <a:off x="5435600" y="1700212"/>
            <a:ext cx="1296988" cy="0"/>
          </a:xfrm>
          <a:prstGeom prst="line">
            <a:avLst/>
          </a:prstGeom>
          <a:noFill/>
          <a:ln w="19050">
            <a:solidFill>
              <a:schemeClr val="tx1"/>
            </a:solidFill>
            <a:miter lim="800000"/>
            <a:tailEnd type="triangle"/>
          </a:ln>
        </p:spPr>
      </p:cxnSp>
      <p:sp>
        <p:nvSpPr>
          <p:cNvPr id="253959" name=""/>
          <p:cNvSpPr/>
          <p:nvPr/>
        </p:nvSpPr>
        <p:spPr>
          <a:xfrm>
            <a:off x="323850" y="188912"/>
            <a:ext cx="3657600" cy="6096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800" kern="10">
                <a:ln w="12700">
                  <a:solidFill>
                    <a:prstClr val="black"/>
                  </a:solidFill>
                </a:ln>
                <a:solidFill>
                  <a:srgbClr val="A50021"/>
                </a:solidFill>
                <a:effectLst>
                  <a:outerShdw dist="45791" dir="2021404" algn="ctr">
                    <a:srgbClr val="808080">
                      <a:alpha val="80000"/>
                    </a:srgbClr>
                  </a:outerShdw>
                </a:effectLst>
                <a:latin typeface="黑体" charset="-122"/>
              </a:rPr>
              <a:t>鉴赏小结</a:t>
            </a:r>
          </a:p>
        </p:txBody>
      </p:sp>
      <p:sp>
        <p:nvSpPr>
          <p:cNvPr id="253960" name="Text Box 9"/>
          <p:cNvSpPr/>
          <p:nvPr/>
        </p:nvSpPr>
        <p:spPr>
          <a:xfrm>
            <a:off x="323850" y="2781300"/>
            <a:ext cx="8496300" cy="94615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2800" b="1">
                <a:latin typeface="黑体" pitchFamily="49" charset="-122"/>
                <a:ea typeface="黑体" pitchFamily="49" charset="-122"/>
              </a:rPr>
              <a:t>1、把握所咏之物特点（声色形味、 活动心理、品质特点、所处环境等）。</a:t>
            </a:r>
          </a:p>
        </p:txBody>
      </p:sp>
      <p:sp>
        <p:nvSpPr>
          <p:cNvPr id="253961" name="Text Box 7"/>
          <p:cNvSpPr/>
          <p:nvPr/>
        </p:nvSpPr>
        <p:spPr>
          <a:xfrm>
            <a:off x="5364162" y="1268412"/>
            <a:ext cx="2016125" cy="45720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spcBef>
                <a:spcPct val="50000"/>
              </a:spcBef>
            </a:pPr>
            <a:r>
              <a:rPr sz="2400" b="1">
                <a:solidFill>
                  <a:srgbClr val="0066FF"/>
                </a:solidFill>
                <a:latin typeface="黑体" pitchFamily="49" charset="-122"/>
                <a:ea typeface="黑体" pitchFamily="49" charset="-122"/>
              </a:rPr>
              <a:t>艺术手法</a:t>
            </a:r>
          </a:p>
        </p:txBody>
      </p:sp>
      <p:sp>
        <p:nvSpPr>
          <p:cNvPr id="253962" name=""/>
          <p:cNvSpPr/>
          <p:nvPr/>
        </p:nvSpPr>
        <p:spPr>
          <a:xfrm>
            <a:off x="323850" y="3860800"/>
            <a:ext cx="8640762" cy="94615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latin typeface="黑体" pitchFamily="49" charset="-122"/>
                <a:ea typeface="黑体" pitchFamily="49" charset="-122"/>
              </a:rPr>
              <a:t>2、体悟诗人在诗中所寄寓情志（由物及人，知人论世，抓物与情志契合点</a:t>
            </a:r>
            <a:r>
              <a:rPr sz="2800">
                <a:latin typeface="黑体" pitchFamily="49" charset="-122"/>
                <a:ea typeface="黑体" pitchFamily="49" charset="-122"/>
              </a:rPr>
              <a:t>  </a:t>
            </a:r>
            <a:r>
              <a:rPr sz="2800" b="1">
                <a:latin typeface="黑体" pitchFamily="49" charset="-122"/>
                <a:ea typeface="黑体" pitchFamily="49" charset="-122"/>
              </a:rPr>
              <a:t>）。</a:t>
            </a:r>
          </a:p>
        </p:txBody>
      </p:sp>
      <p:sp>
        <p:nvSpPr>
          <p:cNvPr id="253963" name=""/>
          <p:cNvSpPr/>
          <p:nvPr/>
        </p:nvSpPr>
        <p:spPr>
          <a:xfrm>
            <a:off x="395288" y="5229225"/>
            <a:ext cx="8757462" cy="51867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latin typeface="黑体" pitchFamily="49" charset="-122"/>
                <a:ea typeface="黑体" pitchFamily="49" charset="-122"/>
              </a:rPr>
              <a:t>3、分析诗人运用艺术手法</a:t>
            </a:r>
          </a:p>
        </p:txBody>
      </p:sp>
      <p:sp>
        <p:nvSpPr>
          <p:cNvPr id="253964"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53966" name="TextBox 25396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5" dur="500" fill="hold" grpId="0" nodeType="clickEffect">
                                  <p:stCondLst>
                                    <p:cond delay="0"/>
                                  </p:stCondLst>
                                  <p:childTnLst>
                                    <p:set>
                                      <p:cBhvr additive="base">
                                        <p:cTn id="6" dur="1" fill="hold">
                                          <p:stCondLst>
                                            <p:cond delay="0"/>
                                          </p:stCondLst>
                                        </p:cTn>
                                        <p:tgtEl>
                                          <p:spTgt spid="253954"/>
                                        </p:tgtEl>
                                        <p:attrNameLst>
                                          <p:attrName>style.visibility</p:attrName>
                                        </p:attrNameLst>
                                      </p:cBhvr>
                                      <p:to>
                                        <p:strVal val="visible"/>
                                      </p:to>
                                    </p:set>
                                    <p:animEffect transition="in" filter="randombar(vertical)">
                                      <p:cBhvr additive="base">
                                        <p:cTn id="7" dur="500"/>
                                        <p:tgtEl>
                                          <p:spTgt spid="25395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5" dur="500" fill="hold" grpId="1" nodeType="clickEffect">
                                  <p:stCondLst>
                                    <p:cond delay="0"/>
                                  </p:stCondLst>
                                  <p:childTnLst>
                                    <p:set>
                                      <p:cBhvr additive="base">
                                        <p:cTn id="11" dur="1" fill="hold">
                                          <p:stCondLst>
                                            <p:cond delay="0"/>
                                          </p:stCondLst>
                                        </p:cTn>
                                        <p:tgtEl>
                                          <p:spTgt spid="253955"/>
                                        </p:tgtEl>
                                        <p:attrNameLst>
                                          <p:attrName>style.visibility</p:attrName>
                                        </p:attrNameLst>
                                      </p:cBhvr>
                                      <p:to>
                                        <p:strVal val="visible"/>
                                      </p:to>
                                    </p:set>
                                    <p:animEffect transition="in" filter="randombar(vertical)">
                                      <p:cBhvr additive="base">
                                        <p:cTn id="12" dur="500"/>
                                        <p:tgtEl>
                                          <p:spTgt spid="25395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5" dur="500" fill="hold" nodeType="clickEffect">
                                  <p:stCondLst>
                                    <p:cond delay="0"/>
                                  </p:stCondLst>
                                  <p:childTnLst>
                                    <p:set>
                                      <p:cBhvr additive="base">
                                        <p:cTn id="16" dur="1" fill="hold">
                                          <p:stCondLst>
                                            <p:cond delay="0"/>
                                          </p:stCondLst>
                                        </p:cTn>
                                        <p:tgtEl>
                                          <p:spTgt spid="253958"/>
                                        </p:tgtEl>
                                        <p:attrNameLst>
                                          <p:attrName>style.visibility</p:attrName>
                                        </p:attrNameLst>
                                      </p:cBhvr>
                                      <p:to>
                                        <p:strVal val="visible"/>
                                      </p:to>
                                    </p:set>
                                    <p:animEffect transition="in" filter="randombar(vertical)">
                                      <p:cBhvr additive="base">
                                        <p:cTn id="17" dur="500"/>
                                        <p:tgtEl>
                                          <p:spTgt spid="253958"/>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5" dur="500" fill="hold" grpId="2" nodeType="clickEffect">
                                  <p:stCondLst>
                                    <p:cond delay="0"/>
                                  </p:stCondLst>
                                  <p:childTnLst>
                                    <p:set>
                                      <p:cBhvr additive="base">
                                        <p:cTn id="21" dur="1" fill="hold">
                                          <p:stCondLst>
                                            <p:cond delay="0"/>
                                          </p:stCondLst>
                                        </p:cTn>
                                        <p:tgtEl>
                                          <p:spTgt spid="253956"/>
                                        </p:tgtEl>
                                        <p:attrNameLst>
                                          <p:attrName>style.visibility</p:attrName>
                                        </p:attrNameLst>
                                      </p:cBhvr>
                                      <p:to>
                                        <p:strVal val="visible"/>
                                      </p:to>
                                    </p:set>
                                    <p:animEffect transition="in" filter="randombar(vertical)">
                                      <p:cBhvr additive="base">
                                        <p:cTn id="22" dur="500"/>
                                        <p:tgtEl>
                                          <p:spTgt spid="253956"/>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14" presetClass="entr" presetSubtype="5" dur="500" fill="hold" grpId="4" nodeType="clickEffect">
                                  <p:stCondLst>
                                    <p:cond delay="0"/>
                                  </p:stCondLst>
                                  <p:childTnLst>
                                    <p:set>
                                      <p:cBhvr additive="base">
                                        <p:cTn id="26" dur="1" fill="hold">
                                          <p:stCondLst>
                                            <p:cond delay="0"/>
                                          </p:stCondLst>
                                        </p:cTn>
                                        <p:tgtEl>
                                          <p:spTgt spid="253961"/>
                                        </p:tgtEl>
                                        <p:attrNameLst>
                                          <p:attrName>style.visibility</p:attrName>
                                        </p:attrNameLst>
                                      </p:cBhvr>
                                      <p:to>
                                        <p:strVal val="visible"/>
                                      </p:to>
                                    </p:set>
                                    <p:animEffect transition="in" filter="randombar(vertical)">
                                      <p:cBhvr additive="base">
                                        <p:cTn id="27" dur="500"/>
                                        <p:tgtEl>
                                          <p:spTgt spid="253961"/>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5" dur="500" fill="hold" nodeType="clickEffect">
                                  <p:stCondLst>
                                    <p:cond delay="0"/>
                                  </p:stCondLst>
                                  <p:childTnLst>
                                    <p:set>
                                      <p:cBhvr additive="base">
                                        <p:cTn id="31" dur="1" fill="hold">
                                          <p:stCondLst>
                                            <p:cond delay="0"/>
                                          </p:stCondLst>
                                        </p:cTn>
                                        <p:tgtEl>
                                          <p:spTgt spid="253957"/>
                                        </p:tgtEl>
                                        <p:attrNameLst>
                                          <p:attrName>style.visibility</p:attrName>
                                        </p:attrNameLst>
                                      </p:cBhvr>
                                      <p:to>
                                        <p:strVal val="visible"/>
                                      </p:to>
                                    </p:set>
                                    <p:animEffect transition="in" filter="randombar(vertical)">
                                      <p:cBhvr additive="base">
                                        <p:cTn id="32" dur="500"/>
                                        <p:tgtEl>
                                          <p:spTgt spid="253957"/>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4" presetClass="entr" presetSubtype="32" dur="500" fill="hold" grpId="3" nodeType="clickEffect">
                                  <p:stCondLst>
                                    <p:cond delay="0"/>
                                  </p:stCondLst>
                                  <p:childTnLst>
                                    <p:set>
                                      <p:cBhvr additive="base">
                                        <p:cTn id="36" dur="1" fill="hold">
                                          <p:stCondLst>
                                            <p:cond delay="0"/>
                                          </p:stCondLst>
                                        </p:cTn>
                                        <p:tgtEl>
                                          <p:spTgt spid="253960"/>
                                        </p:tgtEl>
                                        <p:attrNameLst>
                                          <p:attrName>style.visibility</p:attrName>
                                        </p:attrNameLst>
                                      </p:cBhvr>
                                      <p:to>
                                        <p:strVal val="visible"/>
                                      </p:to>
                                    </p:set>
                                    <p:animEffect transition="in" filter="box(out)">
                                      <p:cBhvr additive="base">
                                        <p:cTn id="37" dur="500"/>
                                        <p:tgtEl>
                                          <p:spTgt spid="253960"/>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4" presetClass="entr" presetSubtype="32" dur="500" fill="hold" grpId="5" nodeType="clickEffect">
                                  <p:stCondLst>
                                    <p:cond delay="0"/>
                                  </p:stCondLst>
                                  <p:childTnLst>
                                    <p:set>
                                      <p:cBhvr additive="base">
                                        <p:cTn id="41" dur="1" fill="hold">
                                          <p:stCondLst>
                                            <p:cond delay="0"/>
                                          </p:stCondLst>
                                        </p:cTn>
                                        <p:tgtEl>
                                          <p:spTgt spid="253962"/>
                                        </p:tgtEl>
                                        <p:attrNameLst>
                                          <p:attrName>style.visibility</p:attrName>
                                        </p:attrNameLst>
                                      </p:cBhvr>
                                      <p:to>
                                        <p:strVal val="visible"/>
                                      </p:to>
                                    </p:set>
                                    <p:animEffect transition="in" filter="box(out)">
                                      <p:cBhvr additive="base">
                                        <p:cTn id="42" dur="500"/>
                                        <p:tgtEl>
                                          <p:spTgt spid="253962"/>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4" presetClass="entr" presetSubtype="32" dur="500" fill="hold" grpId="6" nodeType="clickEffect">
                                  <p:stCondLst>
                                    <p:cond delay="0"/>
                                  </p:stCondLst>
                                  <p:childTnLst>
                                    <p:set>
                                      <p:cBhvr additive="base">
                                        <p:cTn id="46" dur="1" fill="hold">
                                          <p:stCondLst>
                                            <p:cond delay="0"/>
                                          </p:stCondLst>
                                        </p:cTn>
                                        <p:tgtEl>
                                          <p:spTgt spid="253963"/>
                                        </p:tgtEl>
                                        <p:attrNameLst>
                                          <p:attrName>style.visibility</p:attrName>
                                        </p:attrNameLst>
                                      </p:cBhvr>
                                      <p:to>
                                        <p:strVal val="visible"/>
                                      </p:to>
                                    </p:set>
                                    <p:animEffect transition="in" filter="box(out)">
                                      <p:cBhvr additive="base">
                                        <p:cTn id="47" dur="500"/>
                                        <p:tgtEl>
                                          <p:spTgt spid="253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p:bldP spid="253955" grpId="1"/>
      <p:bldP spid="253956" grpId="2"/>
      <p:bldP spid="253960" grpId="3"/>
      <p:bldP spid="253961" grpId="4"/>
      <p:bldP spid="253962" grpId="5"/>
      <p:bldP spid="253963" grpId="6"/>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8482" name=""/>
          <p:cNvPicPr/>
          <p:nvPr/>
        </p:nvPicPr>
        <p:blipFill>
          <a:blip r:embed="rId2"/>
          <a:stretch>
            <a:fillRect/>
          </a:stretch>
        </p:blipFill>
        <p:spPr>
          <a:xfrm>
            <a:off x="0" y="0"/>
            <a:ext cx="8749345" cy="6562008"/>
          </a:xfrm>
          <a:prstGeom prst="rect">
            <a:avLst/>
          </a:prstGeom>
          <a:noFill/>
          <a:ln>
            <a:miter lim="800000"/>
          </a:ln>
        </p:spPr>
      </p:pic>
      <p:sp>
        <p:nvSpPr>
          <p:cNvPr id="148483" name=""/>
          <p:cNvSpPr/>
          <p:nvPr/>
        </p:nvSpPr>
        <p:spPr>
          <a:xfrm>
            <a:off x="539750" y="549275"/>
            <a:ext cx="5486400" cy="1524000"/>
          </a:xfrm>
          <a:solidFill>
            <a:srgbClr val="0000FF"/>
          </a:solidFill>
          <a:ln>
            <a:solidFill>
              <a:srgbClr val="FFFF00"/>
            </a:solidFill>
            <a:miter lim="800000"/>
          </a:ln>
          <a:effectLst/>
        </p:spPr>
        <p:txBody>
          <a:bodyPr fromWordArt="1">
            <a:prstTxWarp prst="textArchUp">
              <a:avLst>
                <a:gd name="adj" fmla="val 10800000"/>
              </a:avLst>
            </a:prstTxWarp>
            <a:no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3600" b="1" kern="10">
                <a:ln>
                  <a:solidFill>
                    <a:srgbClr val="FFFF00"/>
                  </a:solidFill>
                </a:ln>
                <a:solidFill>
                  <a:srgbClr val="0000FF"/>
                </a:solidFill>
                <a:effectLst/>
                <a:latin typeface="黑体" charset="-122"/>
              </a:rPr>
              <a:t>咏物诗常用旳写法</a:t>
            </a:r>
          </a:p>
        </p:txBody>
      </p:sp>
      <p:sp>
        <p:nvSpPr>
          <p:cNvPr id="148484" name=""/>
          <p:cNvSpPr/>
          <p:nvPr/>
        </p:nvSpPr>
        <p:spPr>
          <a:xfrm>
            <a:off x="457200" y="1447800"/>
            <a:ext cx="5992449" cy="4790146"/>
          </a:xfrm>
          <a:prstGeom prst="rect">
            <a:avLst/>
          </a:prstGeom>
          <a:noFill/>
          <a:ln>
            <a:noFill/>
            <a:miter lim="800000"/>
          </a:ln>
          <a:effectLst/>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4400" b="1">
                <a:solidFill>
                  <a:srgbClr val="A50021"/>
                </a:solidFill>
                <a:ea typeface="黑体" pitchFamily="49" charset="-122"/>
              </a:rPr>
              <a:t>借物喻人   借物抒情</a:t>
            </a:r>
          </a:p>
          <a:p>
            <a:pPr lvl="0">
              <a:spcBef>
                <a:spcPct val="50000"/>
              </a:spcBef>
            </a:pPr>
            <a:r>
              <a:rPr sz="4400" b="1">
                <a:solidFill>
                  <a:srgbClr val="A50021"/>
                </a:solidFill>
                <a:ea typeface="黑体" pitchFamily="49" charset="-122"/>
              </a:rPr>
              <a:t>托物言志</a:t>
            </a:r>
          </a:p>
          <a:p>
            <a:pPr lvl="0">
              <a:spcBef>
                <a:spcPct val="50000"/>
              </a:spcBef>
            </a:pPr>
            <a:r>
              <a:rPr sz="4400" b="1">
                <a:solidFill>
                  <a:srgbClr val="A50021"/>
                </a:solidFill>
                <a:ea typeface="黑体" pitchFamily="49" charset="-122"/>
              </a:rPr>
              <a:t>比方、象征、对比、</a:t>
            </a:r>
          </a:p>
          <a:p>
            <a:pPr lvl="0">
              <a:spcBef>
                <a:spcPct val="50000"/>
              </a:spcBef>
            </a:pPr>
            <a:r>
              <a:rPr sz="4400" b="1">
                <a:solidFill>
                  <a:srgbClr val="A50021"/>
                </a:solidFill>
                <a:ea typeface="黑体" pitchFamily="49" charset="-122"/>
              </a:rPr>
              <a:t>烘托、拟人、借代</a:t>
            </a:r>
          </a:p>
          <a:p>
            <a:pPr lvl="0">
              <a:spcBef>
                <a:spcPct val="50000"/>
              </a:spcBef>
            </a:pPr>
            <a:r>
              <a:rPr sz="4400" b="1">
                <a:solidFill>
                  <a:srgbClr val="A50021"/>
                </a:solidFill>
                <a:ea typeface="黑体" pitchFamily="49" charset="-122"/>
              </a:rPr>
              <a:t>正面描写、侧面烘托等</a:t>
            </a:r>
          </a:p>
        </p:txBody>
      </p:sp>
      <p:sp>
        <p:nvSpPr>
          <p:cNvPr id="148485"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48487" name="TextBox 14848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第13页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additive="base">
                                        <p:cTn id="6" dur="1" fill="hold">
                                          <p:stCondLst>
                                            <p:cond delay="0"/>
                                          </p:stCondLst>
                                        </p:cTn>
                                        <p:tgtEl>
                                          <p:spTgt spid="148483"/>
                                        </p:tgtEl>
                                        <p:attrNameLst>
                                          <p:attrName>style.visibility</p:attrName>
                                        </p:attrNameLst>
                                      </p:cBhvr>
                                      <p:to>
                                        <p:strVal val="visible"/>
                                      </p:to>
                                    </p:set>
                                    <p:anim calcmode="lin" valueType="num">
                                      <p:cBhvr additive="base">
                                        <p:cTn id="7" dur="500" fill="hold"/>
                                        <p:tgtEl>
                                          <p:spTgt spid="148483"/>
                                        </p:tgtEl>
                                        <p:attrNameLst>
                                          <p:attrName>ppt_x</p:attrName>
                                        </p:attrNameLst>
                                      </p:cBhvr>
                                      <p:tavLst>
                                        <p:tav tm="0">
                                          <p:val>
                                            <p:strVal val="0-#ppt_w/2"/>
                                          </p:val>
                                        </p:tav>
                                        <p:tav tm="100000">
                                          <p:val>
                                            <p:strVal val="#ppt_x"/>
                                          </p:val>
                                        </p:tav>
                                      </p:tavLst>
                                    </p:anim>
                                    <p:anim calcmode="lin" valueType="num">
                                      <p:cBhvr additive="base">
                                        <p:cTn id="8" dur="500" fill="hold"/>
                                        <p:tgtEl>
                                          <p:spTgt spid="14848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14" presetClass="entr" presetSubtype="10" dur="500" fill="hold" grpId="0" nodeType="clickEffect">
                                  <p:stCondLst>
                                    <p:cond delay="0"/>
                                  </p:stCondLst>
                                  <p:childTnLst>
                                    <p:set>
                                      <p:cBhvr additive="base">
                                        <p:cTn id="12" dur="1" fill="hold">
                                          <p:stCondLst>
                                            <p:cond delay="0"/>
                                          </p:stCondLst>
                                        </p:cTn>
                                        <p:tgtEl>
                                          <p:spTgt spid="148484"/>
                                        </p:tgtEl>
                                        <p:attrNameLst>
                                          <p:attrName>style.visibility</p:attrName>
                                        </p:attrNameLst>
                                      </p:cBhvr>
                                      <p:to>
                                        <p:strVal val="visible"/>
                                      </p:to>
                                    </p:set>
                                    <p:animEffect transition="in" filter="randombar(horizontal)">
                                      <p:cBhvr additive="base">
                                        <p:cTn id="13" dur="500"/>
                                        <p:tgtEl>
                                          <p:spTgt spid="148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4866" name=""/>
          <p:cNvSpPr/>
          <p:nvPr/>
        </p:nvSpPr>
        <p:spPr>
          <a:xfrm>
            <a:off x="0" y="1125538"/>
            <a:ext cx="5148262" cy="3303588"/>
          </a:xfrm>
          <a:prstGeom prst="rect">
            <a:avLst/>
          </a:prstGeom>
          <a:noFill/>
          <a:ln>
            <a:noFill/>
            <a:miter lim="800000"/>
          </a:ln>
        </p:spPr>
        <p:txBody>
          <a:bodyPr anchor="ctr" anchorCtr="0"/>
          <a:lstStyle>
            <a:defPPr algn="l" rtl="0" eaLnBrk="1" hangingPunct="1">
              <a:defRPr kumimoji="0" lang="zh-CN" altLang="en-US">
                <a:latin typeface="Arial"/>
                <a:ea typeface="Arial"/>
              </a:defRPr>
            </a:defPPr>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r>
              <a:rPr sz="2800" b="1">
                <a:solidFill>
                  <a:schemeClr val="tx1"/>
                </a:solidFill>
                <a:ea typeface="黑体" pitchFamily="49" charset="-122"/>
              </a:rPr>
              <a:t>孤雁</a:t>
            </a:r>
            <a:br>
              <a:rPr sz="2800" b="1">
                <a:solidFill>
                  <a:schemeClr val="tx1"/>
                </a:solidFill>
                <a:ea typeface="黑体" pitchFamily="49" charset="-122"/>
              </a:rPr>
            </a:br>
            <a:r>
              <a:rPr sz="2800" b="1">
                <a:solidFill>
                  <a:schemeClr val="tx1"/>
                </a:solidFill>
                <a:ea typeface="黑体" pitchFamily="49" charset="-122"/>
              </a:rPr>
              <a:t>杜甫</a:t>
            </a:r>
            <a:br>
              <a:rPr sz="2800" b="1">
                <a:solidFill>
                  <a:schemeClr val="tx1"/>
                </a:solidFill>
                <a:ea typeface="黑体" pitchFamily="49" charset="-122"/>
              </a:rPr>
            </a:br>
            <a:r>
              <a:rPr sz="2800" b="1">
                <a:solidFill>
                  <a:schemeClr val="tx1"/>
                </a:solidFill>
                <a:ea typeface="黑体" pitchFamily="49" charset="-122"/>
              </a:rPr>
              <a:t>孤雁不饮啄，飞鸣声念群。</a:t>
            </a:r>
            <a:br>
              <a:rPr sz="2800" b="1">
                <a:solidFill>
                  <a:schemeClr val="tx1"/>
                </a:solidFill>
                <a:ea typeface="黑体" pitchFamily="49" charset="-122"/>
              </a:rPr>
            </a:br>
            <a:r>
              <a:rPr sz="2800" b="1">
                <a:solidFill>
                  <a:schemeClr val="tx1"/>
                </a:solidFill>
                <a:ea typeface="黑体" pitchFamily="49" charset="-122"/>
              </a:rPr>
              <a:t>谁怜一片影，相失万重云？</a:t>
            </a:r>
            <a:br>
              <a:rPr sz="2800" b="1">
                <a:solidFill>
                  <a:schemeClr val="tx1"/>
                </a:solidFill>
                <a:ea typeface="黑体" pitchFamily="49" charset="-122"/>
              </a:rPr>
            </a:br>
            <a:r>
              <a:rPr sz="2800" b="1">
                <a:solidFill>
                  <a:schemeClr val="tx1"/>
                </a:solidFill>
                <a:ea typeface="黑体" pitchFamily="49" charset="-122"/>
              </a:rPr>
              <a:t>望尽似犹见，哀多如更闻。</a:t>
            </a:r>
            <a:br>
              <a:rPr sz="2800" b="1">
                <a:solidFill>
                  <a:schemeClr val="tx1"/>
                </a:solidFill>
                <a:ea typeface="黑体" pitchFamily="49" charset="-122"/>
              </a:rPr>
            </a:br>
            <a:r>
              <a:rPr sz="2800" b="1">
                <a:solidFill>
                  <a:schemeClr val="tx1"/>
                </a:solidFill>
                <a:ea typeface="黑体" pitchFamily="49" charset="-122"/>
              </a:rPr>
              <a:t>野鸭无意绪，鸣噪自纷纷。</a:t>
            </a:r>
          </a:p>
        </p:txBody>
      </p:sp>
      <p:sp>
        <p:nvSpPr>
          <p:cNvPr id="164867" name=""/>
          <p:cNvSpPr/>
          <p:nvPr/>
        </p:nvSpPr>
        <p:spPr>
          <a:xfrm>
            <a:off x="323850" y="188912"/>
            <a:ext cx="3657600" cy="609600"/>
          </a:xfrm>
          <a:solidFill>
            <a:srgbClr val="A50021"/>
          </a:solidFill>
          <a:ln w="12700">
            <a:solidFill>
              <a:prstClr val="black"/>
            </a:solidFill>
            <a:miter lim="800000"/>
          </a:ln>
          <a:effectLst>
            <a:outerShdw dist="45791" dir="2021404" algn="ctr">
              <a:srgbClr val="808080">
                <a:alpha val="80000"/>
              </a:srgbClr>
            </a:outerShdw>
          </a:effectLst>
        </p:spPr>
        <p:txBody>
          <a:bodyPr fromWordArt="1">
            <a:prstTxWarp prst="textPlain">
              <a:avLst/>
            </a:prstTxWarp>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lgn="ctr"/>
            <a:r>
              <a:rPr sz="4800" kern="10">
                <a:ln w="12700">
                  <a:solidFill>
                    <a:prstClr val="black"/>
                  </a:solidFill>
                </a:ln>
                <a:solidFill>
                  <a:srgbClr val="A50021"/>
                </a:solidFill>
                <a:effectLst>
                  <a:outerShdw dist="45791" dir="2021404" algn="ctr">
                    <a:srgbClr val="808080">
                      <a:alpha val="80000"/>
                    </a:srgbClr>
                  </a:outerShdw>
                </a:effectLst>
                <a:latin typeface="黑体" charset="-122"/>
              </a:rPr>
              <a:t>学以致用</a:t>
            </a:r>
          </a:p>
        </p:txBody>
      </p:sp>
      <p:sp>
        <p:nvSpPr>
          <p:cNvPr id="164868" name=""/>
          <p:cNvSpPr/>
          <p:nvPr/>
        </p:nvSpPr>
        <p:spPr>
          <a:xfrm>
            <a:off x="250825" y="4292600"/>
            <a:ext cx="4590874" cy="945825"/>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0000FF"/>
                </a:solidFill>
                <a:ea typeface="黑体" pitchFamily="49" charset="-122"/>
              </a:rPr>
              <a:t>注：写作于安史之乱之后，临时寓居夔州。</a:t>
            </a:r>
          </a:p>
        </p:txBody>
      </p:sp>
      <p:sp>
        <p:nvSpPr>
          <p:cNvPr id="164875" name=""/>
          <p:cNvSpPr/>
          <p:nvPr/>
        </p:nvSpPr>
        <p:spPr>
          <a:xfrm>
            <a:off x="5651500" y="836612"/>
            <a:ext cx="3319605" cy="1372972"/>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ea typeface="黑体" pitchFamily="49" charset="-122"/>
              </a:rPr>
              <a:t>与同伴离散、想念同伴、孤单、渴望跟同伴相聚孤雁</a:t>
            </a:r>
          </a:p>
        </p:txBody>
      </p:sp>
      <p:sp>
        <p:nvSpPr>
          <p:cNvPr id="164877" name=""/>
          <p:cNvSpPr/>
          <p:nvPr/>
        </p:nvSpPr>
        <p:spPr>
          <a:xfrm>
            <a:off x="5580062" y="2708275"/>
            <a:ext cx="3384550"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164878" name=""/>
          <p:cNvSpPr/>
          <p:nvPr/>
        </p:nvSpPr>
        <p:spPr>
          <a:xfrm>
            <a:off x="5795962" y="2636838"/>
            <a:ext cx="3024188" cy="1382712"/>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ea typeface="黑体" pitchFamily="49" charset="-122"/>
              </a:rPr>
              <a:t>与家人离散、想念家人、渴望与家人亲友团聚</a:t>
            </a:r>
          </a:p>
        </p:txBody>
      </p:sp>
      <p:sp>
        <p:nvSpPr>
          <p:cNvPr id="164879" name=""/>
          <p:cNvSpPr/>
          <p:nvPr/>
        </p:nvSpPr>
        <p:spPr>
          <a:xfrm>
            <a:off x="4643438" y="1052512"/>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物特点</a:t>
            </a:r>
          </a:p>
        </p:txBody>
      </p:sp>
      <p:sp>
        <p:nvSpPr>
          <p:cNvPr id="164880" name=""/>
          <p:cNvSpPr/>
          <p:nvPr/>
        </p:nvSpPr>
        <p:spPr>
          <a:xfrm>
            <a:off x="4643438" y="2781300"/>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情与志</a:t>
            </a:r>
          </a:p>
        </p:txBody>
      </p:sp>
      <p:cxnSp>
        <p:nvCxnSpPr>
          <p:cNvPr id="164881" name=""/>
          <p:cNvCxnSpPr/>
          <p:nvPr/>
        </p:nvCxnSpPr>
        <p:spPr>
          <a:xfrm flipH="1">
            <a:off x="5076825" y="1989138"/>
            <a:ext cx="0" cy="719138"/>
          </a:xfrm>
          <a:prstGeom prst="line">
            <a:avLst/>
          </a:prstGeom>
          <a:noFill/>
          <a:ln w="28575">
            <a:solidFill>
              <a:schemeClr val="tx1"/>
            </a:solidFill>
            <a:miter lim="800000"/>
            <a:tailEnd type="triangle"/>
          </a:ln>
        </p:spPr>
      </p:cxnSp>
      <p:cxnSp>
        <p:nvCxnSpPr>
          <p:cNvPr id="164882" name=""/>
          <p:cNvCxnSpPr/>
          <p:nvPr/>
        </p:nvCxnSpPr>
        <p:spPr>
          <a:xfrm flipH="1">
            <a:off x="5148262" y="3789362"/>
            <a:ext cx="0" cy="719138"/>
          </a:xfrm>
          <a:prstGeom prst="line">
            <a:avLst/>
          </a:prstGeom>
          <a:noFill/>
          <a:ln w="28575">
            <a:solidFill>
              <a:schemeClr val="tx1"/>
            </a:solidFill>
            <a:miter lim="800000"/>
            <a:tailEnd type="triangle"/>
          </a:ln>
        </p:spPr>
      </p:cxnSp>
      <p:sp>
        <p:nvSpPr>
          <p:cNvPr id="164883" name=""/>
          <p:cNvSpPr/>
          <p:nvPr/>
        </p:nvSpPr>
        <p:spPr>
          <a:xfrm>
            <a:off x="4716462" y="4508500"/>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艺术手法</a:t>
            </a:r>
          </a:p>
        </p:txBody>
      </p:sp>
      <p:sp>
        <p:nvSpPr>
          <p:cNvPr id="164884" name=""/>
          <p:cNvSpPr/>
          <p:nvPr/>
        </p:nvSpPr>
        <p:spPr>
          <a:xfrm>
            <a:off x="5940425" y="4508500"/>
            <a:ext cx="2805112"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ea typeface="黑体" pitchFamily="49" charset="-122"/>
              </a:rPr>
              <a:t>以物喻人，拟人，对比</a:t>
            </a:r>
          </a:p>
        </p:txBody>
      </p:sp>
      <p:sp>
        <p:nvSpPr>
          <p:cNvPr id="164885"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64887" name="TextBox 16488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dur="1" fill="hold" grpId="2" nodeType="clickEffect">
                                  <p:stCondLst>
                                    <p:cond delay="0"/>
                                  </p:stCondLst>
                                  <p:childTnLst>
                                    <p:set>
                                      <p:cBhvr additive="base">
                                        <p:cTn id="6" dur="1" fill="hold">
                                          <p:stCondLst>
                                            <p:cond delay="0"/>
                                          </p:stCondLst>
                                        </p:cTn>
                                        <p:tgtEl>
                                          <p:spTgt spid="1648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3" presetClass="entr" presetSubtype="10" dur="500" fill="hold" grpId="0" nodeType="clickEffect">
                                  <p:stCondLst>
                                    <p:cond delay="0"/>
                                  </p:stCondLst>
                                  <p:childTnLst>
                                    <p:set>
                                      <p:cBhvr additive="base">
                                        <p:cTn id="10" dur="1" fill="hold">
                                          <p:stCondLst>
                                            <p:cond delay="0"/>
                                          </p:stCondLst>
                                        </p:cTn>
                                        <p:tgtEl>
                                          <p:spTgt spid="164875"/>
                                        </p:tgtEl>
                                        <p:attrNameLst>
                                          <p:attrName>style.visibility</p:attrName>
                                        </p:attrNameLst>
                                      </p:cBhvr>
                                      <p:to>
                                        <p:strVal val="visible"/>
                                      </p:to>
                                    </p:set>
                                    <p:animEffect transition="in" filter="blinds(horizontal)">
                                      <p:cBhvr additive="base">
                                        <p:cTn id="11" dur="500"/>
                                        <p:tgtEl>
                                          <p:spTgt spid="164875"/>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1" presetClass="entr" presetSubtype="0" dur="1" fill="hold" nodeType="clickEffect">
                                  <p:stCondLst>
                                    <p:cond delay="0"/>
                                  </p:stCondLst>
                                  <p:childTnLst>
                                    <p:set>
                                      <p:cBhvr additive="base">
                                        <p:cTn id="15" dur="1" fill="hold">
                                          <p:stCondLst>
                                            <p:cond delay="0"/>
                                          </p:stCondLst>
                                        </p:cTn>
                                        <p:tgtEl>
                                          <p:spTgt spid="16488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afterGroup">
                            <p:stCondLst>
                              <p:cond delay="0"/>
                            </p:stCondLst>
                            <p:childTnLst>
                              <p:par>
                                <p:cTn id="18" presetID="1" presetClass="entr" presetSubtype="0" dur="1" fill="hold" grpId="3" nodeType="clickEffect">
                                  <p:stCondLst>
                                    <p:cond delay="0"/>
                                  </p:stCondLst>
                                  <p:childTnLst>
                                    <p:set>
                                      <p:cBhvr additive="base">
                                        <p:cTn id="19" dur="1" fill="hold">
                                          <p:stCondLst>
                                            <p:cond delay="0"/>
                                          </p:stCondLst>
                                        </p:cTn>
                                        <p:tgtEl>
                                          <p:spTgt spid="16488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afterGroup">
                            <p:stCondLst>
                              <p:cond delay="0"/>
                            </p:stCondLst>
                            <p:childTnLst>
                              <p:par>
                                <p:cTn id="22" presetID="3" presetClass="entr" presetSubtype="10" dur="500" fill="hold" grpId="1" nodeType="clickEffect">
                                  <p:stCondLst>
                                    <p:cond delay="0"/>
                                  </p:stCondLst>
                                  <p:childTnLst>
                                    <p:set>
                                      <p:cBhvr additive="base">
                                        <p:cTn id="23" dur="1" fill="hold">
                                          <p:stCondLst>
                                            <p:cond delay="0"/>
                                          </p:stCondLst>
                                        </p:cTn>
                                        <p:tgtEl>
                                          <p:spTgt spid="164878"/>
                                        </p:tgtEl>
                                        <p:attrNameLst>
                                          <p:attrName>style.visibility</p:attrName>
                                        </p:attrNameLst>
                                      </p:cBhvr>
                                      <p:to>
                                        <p:strVal val="visible"/>
                                      </p:to>
                                    </p:set>
                                    <p:animEffect transition="in" filter="blinds(horizontal)">
                                      <p:cBhvr additive="base">
                                        <p:cTn id="24" dur="500"/>
                                        <p:tgtEl>
                                          <p:spTgt spid="164878"/>
                                        </p:tgtEl>
                                      </p:cBhvr>
                                    </p:animEffect>
                                  </p:childTnLst>
                                </p:cTn>
                              </p:par>
                            </p:childTnLst>
                          </p:cTn>
                        </p:par>
                      </p:childTnLst>
                    </p:cTn>
                  </p:par>
                  <p:par>
                    <p:cTn id="25" fill="hold" nodeType="clickPar">
                      <p:stCondLst>
                        <p:cond delay="indefinite"/>
                      </p:stCondLst>
                      <p:childTnLst>
                        <p:par>
                          <p:cTn id="26" fill="hold" nodeType="afterGroup">
                            <p:stCondLst>
                              <p:cond delay="0"/>
                            </p:stCondLst>
                            <p:childTnLst>
                              <p:par>
                                <p:cTn id="27" presetID="1" presetClass="entr" presetSubtype="0" dur="1" fill="hold" nodeType="clickEffect">
                                  <p:stCondLst>
                                    <p:cond delay="0"/>
                                  </p:stCondLst>
                                  <p:childTnLst>
                                    <p:set>
                                      <p:cBhvr additive="base">
                                        <p:cTn id="28" dur="1" fill="hold">
                                          <p:stCondLst>
                                            <p:cond delay="0"/>
                                          </p:stCondLst>
                                        </p:cTn>
                                        <p:tgtEl>
                                          <p:spTgt spid="16488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1" presetClass="entr" presetSubtype="0" dur="1" fill="hold" grpId="4" nodeType="clickEffect">
                                  <p:stCondLst>
                                    <p:cond delay="0"/>
                                  </p:stCondLst>
                                  <p:childTnLst>
                                    <p:set>
                                      <p:cBhvr additive="base">
                                        <p:cTn id="32" dur="1" fill="hold">
                                          <p:stCondLst>
                                            <p:cond delay="0"/>
                                          </p:stCondLst>
                                        </p:cTn>
                                        <p:tgtEl>
                                          <p:spTgt spid="16488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5" nodeType="clickEffect">
                                  <p:stCondLst>
                                    <p:cond delay="0"/>
                                  </p:stCondLst>
                                  <p:childTnLst>
                                    <p:set>
                                      <p:cBhvr additive="base">
                                        <p:cTn id="36" dur="1" fill="hold">
                                          <p:stCondLst>
                                            <p:cond delay="0"/>
                                          </p:stCondLst>
                                        </p:cTn>
                                        <p:tgtEl>
                                          <p:spTgt spid="164884"/>
                                        </p:tgtEl>
                                        <p:attrNameLst>
                                          <p:attrName>style.visibility</p:attrName>
                                        </p:attrNameLst>
                                      </p:cBhvr>
                                      <p:to>
                                        <p:strVal val="visible"/>
                                      </p:to>
                                    </p:set>
                                    <p:animEffect transition="in" filter="blinds(horizontal)">
                                      <p:cBhvr additive="base">
                                        <p:cTn id="37" dur="500"/>
                                        <p:tgtEl>
                                          <p:spTgt spid="164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5" grpId="0"/>
      <p:bldP spid="164878" grpId="1"/>
      <p:bldP spid="164879" grpId="2"/>
      <p:bldP spid="164880" grpId="3"/>
      <p:bldP spid="164883" grpId="4"/>
      <p:bldP spid="164884" grpId="5"/>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7874" name=""/>
          <p:cNvSpPr/>
          <p:nvPr/>
        </p:nvSpPr>
        <p:spPr>
          <a:xfrm>
            <a:off x="179388" y="549275"/>
            <a:ext cx="3851275" cy="5472112"/>
          </a:xfrm>
          <a:prstGeom prst="rect">
            <a:avLst/>
          </a:prstGeom>
          <a:noFill/>
          <a:ln>
            <a:noFill/>
            <a:miter lim="800000"/>
          </a:ln>
        </p:spPr>
        <p:txBody>
          <a:bodyPr anchor="ctr" anchorCtr="0"/>
          <a:lstStyle>
            <a:defPPr algn="l" rtl="0" eaLnBrk="1" hangingPunct="1">
              <a:defRPr kumimoji="0" lang="zh-CN" altLang="en-US">
                <a:latin typeface="Arial"/>
                <a:ea typeface="Arial"/>
              </a:defRPr>
            </a:defPPr>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r>
              <a:rPr sz="2800" b="1">
                <a:solidFill>
                  <a:srgbClr val="6600CC"/>
                </a:solidFill>
                <a:ea typeface="黑体" pitchFamily="49" charset="-122"/>
              </a:rPr>
              <a:t>葡萄     韩愈 </a:t>
            </a:r>
            <a:br>
              <a:rPr sz="2800" b="1">
                <a:solidFill>
                  <a:srgbClr val="6600CC"/>
                </a:solidFill>
                <a:ea typeface="黑体" pitchFamily="49" charset="-122"/>
              </a:rPr>
            </a:br>
            <a:r>
              <a:rPr sz="2800" b="1">
                <a:solidFill>
                  <a:srgbClr val="6600CC"/>
                </a:solidFill>
                <a:ea typeface="黑体" pitchFamily="49" charset="-122"/>
              </a:rPr>
              <a:t>新茎未遍半犹枯，</a:t>
            </a:r>
            <a:br>
              <a:rPr sz="2800" b="1">
                <a:solidFill>
                  <a:srgbClr val="6600CC"/>
                </a:solidFill>
                <a:ea typeface="黑体" pitchFamily="49" charset="-122"/>
              </a:rPr>
            </a:br>
            <a:r>
              <a:rPr sz="2800" b="1">
                <a:solidFill>
                  <a:srgbClr val="6600CC"/>
                </a:solidFill>
                <a:ea typeface="黑体" pitchFamily="49" charset="-122"/>
              </a:rPr>
              <a:t>高架支离倒复扶。</a:t>
            </a:r>
            <a:br>
              <a:rPr sz="2800" b="1">
                <a:solidFill>
                  <a:srgbClr val="6600CC"/>
                </a:solidFill>
                <a:ea typeface="黑体" pitchFamily="49" charset="-122"/>
              </a:rPr>
            </a:br>
            <a:r>
              <a:rPr sz="2800" b="1">
                <a:solidFill>
                  <a:srgbClr val="6600CC"/>
                </a:solidFill>
                <a:ea typeface="黑体" pitchFamily="49" charset="-122"/>
              </a:rPr>
              <a:t>若欲满盘堆马乳，</a:t>
            </a:r>
            <a:br>
              <a:rPr sz="2800" b="1">
                <a:solidFill>
                  <a:srgbClr val="6600CC"/>
                </a:solidFill>
                <a:ea typeface="黑体" pitchFamily="49" charset="-122"/>
              </a:rPr>
            </a:br>
            <a:r>
              <a:rPr sz="2800" b="1">
                <a:solidFill>
                  <a:srgbClr val="6600CC"/>
                </a:solidFill>
                <a:ea typeface="黑体" pitchFamily="49" charset="-122"/>
              </a:rPr>
              <a:t>莫辞添竹引龙须。</a:t>
            </a:r>
            <a:br>
              <a:rPr sz="2800" b="1">
                <a:solidFill>
                  <a:srgbClr val="6600CC"/>
                </a:solidFill>
                <a:ea typeface="黑体" pitchFamily="49" charset="-122"/>
              </a:rPr>
            </a:br>
            <a:br>
              <a:rPr sz="2800" b="1">
                <a:solidFill>
                  <a:schemeClr val="tx1"/>
                </a:solidFill>
                <a:ea typeface="黑体" pitchFamily="49" charset="-122"/>
              </a:rPr>
            </a:br>
            <a:r>
              <a:rPr sz="2800" b="1">
                <a:solidFill>
                  <a:schemeClr val="tx1"/>
                </a:solidFill>
                <a:ea typeface="黑体" pitchFamily="49" charset="-122"/>
              </a:rPr>
              <a:t>①韩愈于贞元十九年12月被贬谪阳山县，元和元年遇赦赴江陵待命。他于旅舍中题本诗。</a:t>
            </a:r>
            <a:br>
              <a:rPr sz="2800" b="1">
                <a:solidFill>
                  <a:schemeClr val="tx1"/>
                </a:solidFill>
                <a:ea typeface="黑体" pitchFamily="49" charset="-122"/>
              </a:rPr>
            </a:br>
            <a:r>
              <a:rPr sz="2800" b="1">
                <a:solidFill>
                  <a:schemeClr val="tx1"/>
                </a:solidFill>
                <a:ea typeface="黑体" pitchFamily="49" charset="-122"/>
              </a:rPr>
              <a:t>②“支离”，指葡萄不规则攀络状态。</a:t>
            </a:r>
            <a:r>
              <a:rPr sz="2800" b="1">
                <a:solidFill>
                  <a:srgbClr val="6600CC"/>
                </a:solidFill>
                <a:ea typeface="黑体" pitchFamily="49" charset="-122"/>
              </a:rPr>
              <a:t> </a:t>
            </a:r>
            <a:br>
              <a:rPr sz="2800" b="1">
                <a:solidFill>
                  <a:srgbClr val="6600CC"/>
                </a:solidFill>
                <a:ea typeface="黑体" pitchFamily="49" charset="-122"/>
              </a:rPr>
            </a:br>
            <a:br>
              <a:rPr sz="2400" b="1">
                <a:solidFill>
                  <a:schemeClr val="tx1"/>
                </a:solidFill>
                <a:ea typeface="黑体" pitchFamily="49" charset="-122"/>
              </a:rPr>
            </a:br>
          </a:p>
        </p:txBody>
      </p:sp>
      <p:sp>
        <p:nvSpPr>
          <p:cNvPr id="207883" name=""/>
          <p:cNvSpPr/>
          <p:nvPr/>
        </p:nvSpPr>
        <p:spPr>
          <a:xfrm>
            <a:off x="5292725" y="404812"/>
            <a:ext cx="3855126" cy="1800118"/>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latin typeface="黑体" pitchFamily="49" charset="-122"/>
                <a:ea typeface="黑体" pitchFamily="49" charset="-122"/>
              </a:rPr>
              <a:t>“新茎犹枯”还很柔弱，未完全复苏；“高架复扶” 杂乱攀附，需要照顾扶持</a:t>
            </a:r>
          </a:p>
        </p:txBody>
      </p:sp>
      <p:sp>
        <p:nvSpPr>
          <p:cNvPr id="207885" name=""/>
          <p:cNvSpPr/>
          <p:nvPr/>
        </p:nvSpPr>
        <p:spPr>
          <a:xfrm>
            <a:off x="5580062" y="2708275"/>
            <a:ext cx="3384550"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207886" name=""/>
          <p:cNvSpPr/>
          <p:nvPr/>
        </p:nvSpPr>
        <p:spPr>
          <a:xfrm>
            <a:off x="5292725" y="2420938"/>
            <a:ext cx="3639010" cy="155603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400" b="1">
                <a:solidFill>
                  <a:srgbClr val="0000FF"/>
                </a:solidFill>
                <a:ea typeface="黑体" pitchFamily="49" charset="-122"/>
              </a:rPr>
              <a:t>通过描绘葡萄生长状态和需要人多加呵护培育，表达自己仕途困顿，渴望有人援引心情。</a:t>
            </a:r>
          </a:p>
        </p:txBody>
      </p:sp>
      <p:sp>
        <p:nvSpPr>
          <p:cNvPr id="207887" name=""/>
          <p:cNvSpPr/>
          <p:nvPr/>
        </p:nvSpPr>
        <p:spPr>
          <a:xfrm>
            <a:off x="3995738" y="765175"/>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物特点</a:t>
            </a:r>
          </a:p>
        </p:txBody>
      </p:sp>
      <p:sp>
        <p:nvSpPr>
          <p:cNvPr id="207888" name=""/>
          <p:cNvSpPr/>
          <p:nvPr/>
        </p:nvSpPr>
        <p:spPr>
          <a:xfrm>
            <a:off x="4067175" y="2781300"/>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情与志</a:t>
            </a:r>
          </a:p>
        </p:txBody>
      </p:sp>
      <p:cxnSp>
        <p:nvCxnSpPr>
          <p:cNvPr id="207889" name=""/>
          <p:cNvCxnSpPr/>
          <p:nvPr/>
        </p:nvCxnSpPr>
        <p:spPr>
          <a:xfrm flipH="1">
            <a:off x="4500562" y="1916112"/>
            <a:ext cx="0" cy="719138"/>
          </a:xfrm>
          <a:prstGeom prst="line">
            <a:avLst/>
          </a:prstGeom>
          <a:noFill/>
          <a:ln w="28575">
            <a:solidFill>
              <a:schemeClr val="tx1"/>
            </a:solidFill>
            <a:miter lim="800000"/>
            <a:tailEnd type="triangle"/>
          </a:ln>
        </p:spPr>
      </p:cxnSp>
      <p:cxnSp>
        <p:nvCxnSpPr>
          <p:cNvPr id="207890" name=""/>
          <p:cNvCxnSpPr/>
          <p:nvPr/>
        </p:nvCxnSpPr>
        <p:spPr>
          <a:xfrm flipH="1">
            <a:off x="4427538" y="3716338"/>
            <a:ext cx="0" cy="719138"/>
          </a:xfrm>
          <a:prstGeom prst="line">
            <a:avLst/>
          </a:prstGeom>
          <a:noFill/>
          <a:ln w="28575">
            <a:solidFill>
              <a:schemeClr val="tx1"/>
            </a:solidFill>
            <a:miter lim="800000"/>
            <a:tailEnd type="triangle"/>
          </a:ln>
        </p:spPr>
      </p:cxnSp>
      <p:sp>
        <p:nvSpPr>
          <p:cNvPr id="207891" name=""/>
          <p:cNvSpPr/>
          <p:nvPr/>
        </p:nvSpPr>
        <p:spPr>
          <a:xfrm>
            <a:off x="3995738" y="4581525"/>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艺术手法</a:t>
            </a:r>
          </a:p>
        </p:txBody>
      </p:sp>
      <p:sp>
        <p:nvSpPr>
          <p:cNvPr id="207892" name=""/>
          <p:cNvSpPr/>
          <p:nvPr/>
        </p:nvSpPr>
        <p:spPr>
          <a:xfrm>
            <a:off x="5580062" y="4508500"/>
            <a:ext cx="3168641" cy="94582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ea typeface="黑体" pitchFamily="49" charset="-122"/>
              </a:rPr>
              <a:t>以物喻人，比方（“龙须”喻葡萄藤蔓）</a:t>
            </a:r>
          </a:p>
        </p:txBody>
      </p:sp>
      <p:sp>
        <p:nvSpPr>
          <p:cNvPr id="207893"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07895" name="TextBox 20789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dur="1" fill="hold" grpId="2" nodeType="clickEffect">
                                  <p:stCondLst>
                                    <p:cond delay="0"/>
                                  </p:stCondLst>
                                  <p:childTnLst>
                                    <p:set>
                                      <p:cBhvr additive="base">
                                        <p:cTn id="6" dur="1" fill="hold">
                                          <p:stCondLst>
                                            <p:cond delay="0"/>
                                          </p:stCondLst>
                                        </p:cTn>
                                        <p:tgtEl>
                                          <p:spTgt spid="2078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3" presetClass="entr" presetSubtype="10" dur="500" fill="hold" grpId="0" nodeType="clickEffect">
                                  <p:stCondLst>
                                    <p:cond delay="0"/>
                                  </p:stCondLst>
                                  <p:childTnLst>
                                    <p:set>
                                      <p:cBhvr additive="base">
                                        <p:cTn id="10" dur="1" fill="hold">
                                          <p:stCondLst>
                                            <p:cond delay="0"/>
                                          </p:stCondLst>
                                        </p:cTn>
                                        <p:tgtEl>
                                          <p:spTgt spid="207883"/>
                                        </p:tgtEl>
                                        <p:attrNameLst>
                                          <p:attrName>style.visibility</p:attrName>
                                        </p:attrNameLst>
                                      </p:cBhvr>
                                      <p:to>
                                        <p:strVal val="visible"/>
                                      </p:to>
                                    </p:set>
                                    <p:animEffect transition="in" filter="blinds(horizontal)">
                                      <p:cBhvr additive="base">
                                        <p:cTn id="11" dur="500"/>
                                        <p:tgtEl>
                                          <p:spTgt spid="207883"/>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1" presetClass="entr" presetSubtype="0" dur="1" fill="hold" nodeType="clickEffect">
                                  <p:stCondLst>
                                    <p:cond delay="0"/>
                                  </p:stCondLst>
                                  <p:childTnLst>
                                    <p:set>
                                      <p:cBhvr additive="base">
                                        <p:cTn id="15" dur="1" fill="hold">
                                          <p:stCondLst>
                                            <p:cond delay="0"/>
                                          </p:stCondLst>
                                        </p:cTn>
                                        <p:tgtEl>
                                          <p:spTgt spid="20788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afterGroup">
                            <p:stCondLst>
                              <p:cond delay="0"/>
                            </p:stCondLst>
                            <p:childTnLst>
                              <p:par>
                                <p:cTn id="18" presetID="1" presetClass="entr" presetSubtype="0" dur="1" fill="hold" grpId="3" nodeType="clickEffect">
                                  <p:stCondLst>
                                    <p:cond delay="0"/>
                                  </p:stCondLst>
                                  <p:childTnLst>
                                    <p:set>
                                      <p:cBhvr additive="base">
                                        <p:cTn id="19" dur="1" fill="hold">
                                          <p:stCondLst>
                                            <p:cond delay="0"/>
                                          </p:stCondLst>
                                        </p:cTn>
                                        <p:tgtEl>
                                          <p:spTgt spid="20788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afterGroup">
                            <p:stCondLst>
                              <p:cond delay="0"/>
                            </p:stCondLst>
                            <p:childTnLst>
                              <p:par>
                                <p:cTn id="22" presetID="3" presetClass="entr" presetSubtype="10" dur="500" fill="hold" grpId="1" nodeType="clickEffect">
                                  <p:stCondLst>
                                    <p:cond delay="0"/>
                                  </p:stCondLst>
                                  <p:childTnLst>
                                    <p:set>
                                      <p:cBhvr additive="base">
                                        <p:cTn id="23" dur="1" fill="hold">
                                          <p:stCondLst>
                                            <p:cond delay="0"/>
                                          </p:stCondLst>
                                        </p:cTn>
                                        <p:tgtEl>
                                          <p:spTgt spid="207886"/>
                                        </p:tgtEl>
                                        <p:attrNameLst>
                                          <p:attrName>style.visibility</p:attrName>
                                        </p:attrNameLst>
                                      </p:cBhvr>
                                      <p:to>
                                        <p:strVal val="visible"/>
                                      </p:to>
                                    </p:set>
                                    <p:animEffect transition="in" filter="blinds(horizontal)">
                                      <p:cBhvr additive="base">
                                        <p:cTn id="24" dur="500"/>
                                        <p:tgtEl>
                                          <p:spTgt spid="207886"/>
                                        </p:tgtEl>
                                      </p:cBhvr>
                                    </p:animEffect>
                                  </p:childTnLst>
                                </p:cTn>
                              </p:par>
                            </p:childTnLst>
                          </p:cTn>
                        </p:par>
                      </p:childTnLst>
                    </p:cTn>
                  </p:par>
                  <p:par>
                    <p:cTn id="25" fill="hold" nodeType="clickPar">
                      <p:stCondLst>
                        <p:cond delay="indefinite"/>
                      </p:stCondLst>
                      <p:childTnLst>
                        <p:par>
                          <p:cTn id="26" fill="hold" nodeType="afterGroup">
                            <p:stCondLst>
                              <p:cond delay="0"/>
                            </p:stCondLst>
                            <p:childTnLst>
                              <p:par>
                                <p:cTn id="27" presetID="1" presetClass="entr" presetSubtype="0" dur="1" fill="hold" nodeType="clickEffect">
                                  <p:stCondLst>
                                    <p:cond delay="0"/>
                                  </p:stCondLst>
                                  <p:childTnLst>
                                    <p:set>
                                      <p:cBhvr additive="base">
                                        <p:cTn id="28" dur="1" fill="hold">
                                          <p:stCondLst>
                                            <p:cond delay="0"/>
                                          </p:stCondLst>
                                        </p:cTn>
                                        <p:tgtEl>
                                          <p:spTgt spid="20789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1" presetClass="entr" presetSubtype="0" dur="1" fill="hold" grpId="4" nodeType="clickEffect">
                                  <p:stCondLst>
                                    <p:cond delay="0"/>
                                  </p:stCondLst>
                                  <p:childTnLst>
                                    <p:set>
                                      <p:cBhvr additive="base">
                                        <p:cTn id="32" dur="1" fill="hold">
                                          <p:stCondLst>
                                            <p:cond delay="0"/>
                                          </p:stCondLst>
                                        </p:cTn>
                                        <p:tgtEl>
                                          <p:spTgt spid="207891"/>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5" nodeType="clickEffect">
                                  <p:stCondLst>
                                    <p:cond delay="0"/>
                                  </p:stCondLst>
                                  <p:childTnLst>
                                    <p:set>
                                      <p:cBhvr additive="base">
                                        <p:cTn id="36" dur="1" fill="hold">
                                          <p:stCondLst>
                                            <p:cond delay="0"/>
                                          </p:stCondLst>
                                        </p:cTn>
                                        <p:tgtEl>
                                          <p:spTgt spid="207892"/>
                                        </p:tgtEl>
                                        <p:attrNameLst>
                                          <p:attrName>style.visibility</p:attrName>
                                        </p:attrNameLst>
                                      </p:cBhvr>
                                      <p:to>
                                        <p:strVal val="visible"/>
                                      </p:to>
                                    </p:set>
                                    <p:animEffect transition="in" filter="blinds(horizontal)">
                                      <p:cBhvr additive="base">
                                        <p:cTn id="37" dur="500"/>
                                        <p:tgtEl>
                                          <p:spTgt spid="20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83" grpId="0"/>
      <p:bldP spid="207886" grpId="1"/>
      <p:bldP spid="207887" grpId="2"/>
      <p:bldP spid="207888" grpId="3"/>
      <p:bldP spid="207891" grpId="4"/>
      <p:bldP spid="207892" grpId="5"/>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8898" name=""/>
          <p:cNvSpPr/>
          <p:nvPr/>
        </p:nvSpPr>
        <p:spPr>
          <a:xfrm>
            <a:off x="0" y="404812"/>
            <a:ext cx="3779838" cy="5949950"/>
          </a:xfrm>
          <a:prstGeom prst="rect">
            <a:avLst/>
          </a:prstGeom>
          <a:noFill/>
          <a:ln>
            <a:noFill/>
            <a:miter lim="800000"/>
          </a:ln>
        </p:spPr>
        <p:txBody>
          <a:bodyPr anchor="ctr" anchorCtr="0"/>
          <a:lstStyle>
            <a:defPPr algn="l" rtl="0" eaLnBrk="1" hangingPunct="1">
              <a:defRPr kumimoji="0" lang="zh-CN" altLang="en-US">
                <a:latin typeface="Arial"/>
                <a:ea typeface="Arial"/>
              </a:defRPr>
            </a:defPPr>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r>
              <a:rPr lang="en-US" altLang="en-US" sz="3200" b="1">
                <a:solidFill>
                  <a:srgbClr val="0000FF"/>
                </a:solidFill>
                <a:latin typeface="黑体" pitchFamily="49" charset="-122"/>
                <a:ea typeface="黑体" pitchFamily="49" charset="-122"/>
              </a:rPr>
              <a:t>画菊  郑思肖</a:t>
            </a:r>
            <a:br>
              <a:rPr lang="en-US" altLang="en-US" sz="3200" b="1">
                <a:solidFill>
                  <a:srgbClr val="0000FF"/>
                </a:solidFill>
                <a:latin typeface="黑体" pitchFamily="49" charset="-122"/>
                <a:ea typeface="黑体" pitchFamily="49" charset="-122"/>
              </a:rPr>
            </a:br>
            <a:r>
              <a:rPr lang="en-US" altLang="en-US" sz="3200" b="1">
                <a:solidFill>
                  <a:srgbClr val="0000FF"/>
                </a:solidFill>
                <a:latin typeface="黑体" pitchFamily="49" charset="-122"/>
                <a:ea typeface="黑体" pitchFamily="49" charset="-122"/>
              </a:rPr>
              <a:t>花开不并百花丛，</a:t>
            </a:r>
            <a:br>
              <a:rPr lang="en-US" altLang="en-US" sz="3200" b="1">
                <a:solidFill>
                  <a:srgbClr val="0000FF"/>
                </a:solidFill>
                <a:latin typeface="黑体" pitchFamily="49" charset="-122"/>
                <a:ea typeface="黑体" pitchFamily="49" charset="-122"/>
              </a:rPr>
            </a:br>
            <a:r>
              <a:rPr lang="en-US" altLang="en-US" sz="3200" b="1">
                <a:solidFill>
                  <a:srgbClr val="0000FF"/>
                </a:solidFill>
                <a:latin typeface="黑体" pitchFamily="49" charset="-122"/>
                <a:ea typeface="黑体" pitchFamily="49" charset="-122"/>
              </a:rPr>
              <a:t>独立疏篱趣无穷。</a:t>
            </a:r>
            <a:br>
              <a:rPr lang="en-US" altLang="en-US" sz="3200" b="1">
                <a:solidFill>
                  <a:srgbClr val="0000FF"/>
                </a:solidFill>
                <a:latin typeface="黑体" pitchFamily="49" charset="-122"/>
                <a:ea typeface="黑体" pitchFamily="49" charset="-122"/>
              </a:rPr>
            </a:br>
            <a:r>
              <a:rPr lang="en-US" altLang="en-US" sz="3200" b="1">
                <a:solidFill>
                  <a:srgbClr val="0000FF"/>
                </a:solidFill>
                <a:latin typeface="黑体" pitchFamily="49" charset="-122"/>
                <a:ea typeface="黑体" pitchFamily="49" charset="-122"/>
              </a:rPr>
              <a:t>宁可枝头抱香死，</a:t>
            </a:r>
            <a:br>
              <a:rPr lang="en-US" altLang="en-US" sz="3200" b="1">
                <a:solidFill>
                  <a:srgbClr val="0000FF"/>
                </a:solidFill>
                <a:latin typeface="黑体" pitchFamily="49" charset="-122"/>
                <a:ea typeface="黑体" pitchFamily="49" charset="-122"/>
              </a:rPr>
            </a:br>
            <a:r>
              <a:rPr lang="en-US" altLang="en-US" sz="3200" b="1">
                <a:solidFill>
                  <a:srgbClr val="0000FF"/>
                </a:solidFill>
                <a:latin typeface="黑体" pitchFamily="49" charset="-122"/>
                <a:ea typeface="黑体" pitchFamily="49" charset="-122"/>
              </a:rPr>
              <a:t>何曾吹落北风中。</a:t>
            </a:r>
            <a:br>
              <a:rPr lang="en-US" altLang="en-US" sz="3200" b="1">
                <a:solidFill>
                  <a:srgbClr val="0000FF"/>
                </a:solidFill>
                <a:latin typeface="黑体" pitchFamily="49" charset="-122"/>
                <a:ea typeface="黑体" pitchFamily="49" charset="-122"/>
              </a:rPr>
            </a:br>
            <a:br>
              <a:rPr lang="en-US" altLang="en-US" sz="3200" b="1">
                <a:solidFill>
                  <a:srgbClr val="0000FF"/>
                </a:solidFill>
                <a:latin typeface="黑体" pitchFamily="49" charset="-122"/>
                <a:ea typeface="黑体" pitchFamily="49" charset="-122"/>
              </a:rPr>
            </a:br>
            <a:r>
              <a:rPr lang="en-US" altLang="en-US" sz="3200" b="1">
                <a:solidFill>
                  <a:srgbClr val="0000FF"/>
                </a:solidFill>
                <a:latin typeface="黑体" pitchFamily="49" charset="-122"/>
                <a:ea typeface="黑体" pitchFamily="49" charset="-122"/>
              </a:rPr>
              <a:t>（郑思肖，南宋末为太学上舍，曾应试博学宏词科元兵南下，忧国忧民，上疏直谏，痛陈抗敌之策，被拒不纳，痛心疾首，孤身隐居苏州，终身未娶。宋亡后，他改字忆翁，号所南，以示不忘故国。）</a:t>
            </a:r>
          </a:p>
        </p:txBody>
      </p:sp>
      <p:sp>
        <p:nvSpPr>
          <p:cNvPr id="208899" name=""/>
          <p:cNvSpPr/>
          <p:nvPr/>
        </p:nvSpPr>
        <p:spPr>
          <a:xfrm>
            <a:off x="4859338" y="260350"/>
            <a:ext cx="4140200" cy="1200150"/>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600" b="1">
                <a:solidFill>
                  <a:srgbClr val="C00000"/>
                </a:solidFill>
                <a:ea typeface="黑体" pitchFamily="49" charset="-122"/>
              </a:rPr>
              <a:t>不随俗不媚时，傲骨凌霜，宁死不屈</a:t>
            </a:r>
            <a:endParaRPr sz="3600" b="1">
              <a:latin typeface="黑体" pitchFamily="49" charset="-122"/>
              <a:ea typeface="黑体" pitchFamily="49" charset="-122"/>
            </a:endParaRPr>
          </a:p>
        </p:txBody>
      </p:sp>
      <p:sp>
        <p:nvSpPr>
          <p:cNvPr id="208900" name=""/>
          <p:cNvSpPr/>
          <p:nvPr/>
        </p:nvSpPr>
        <p:spPr>
          <a:xfrm>
            <a:off x="5580062" y="2708275"/>
            <a:ext cx="3384550"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208901" name=""/>
          <p:cNvSpPr/>
          <p:nvPr/>
        </p:nvSpPr>
        <p:spPr>
          <a:xfrm>
            <a:off x="5003800" y="1773238"/>
            <a:ext cx="3639010" cy="161705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nSpc>
                <a:spcPts val="3000"/>
              </a:lnSpc>
              <a:spcBef>
                <a:spcPct val="20000"/>
              </a:spcBef>
              <a:buClr>
                <a:srgbClr val="94C600"/>
              </a:buClr>
              <a:buSzPct val="76000"/>
            </a:pPr>
            <a:r>
              <a:rPr sz="3600" b="1">
                <a:solidFill>
                  <a:srgbClr val="C00000"/>
                </a:solidFill>
                <a:ea typeface="黑体" pitchFamily="49" charset="-122"/>
              </a:rPr>
              <a:t>不愿同流合污，坚守崇高节操，宁死也不委曲求全坚贞不屈。</a:t>
            </a:r>
          </a:p>
        </p:txBody>
      </p:sp>
      <p:sp>
        <p:nvSpPr>
          <p:cNvPr id="208902" name=""/>
          <p:cNvSpPr/>
          <p:nvPr/>
        </p:nvSpPr>
        <p:spPr>
          <a:xfrm>
            <a:off x="3779838" y="404812"/>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物特点</a:t>
            </a:r>
          </a:p>
        </p:txBody>
      </p:sp>
      <p:sp>
        <p:nvSpPr>
          <p:cNvPr id="208903" name=""/>
          <p:cNvSpPr/>
          <p:nvPr/>
        </p:nvSpPr>
        <p:spPr>
          <a:xfrm>
            <a:off x="3708400" y="2060575"/>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情与志</a:t>
            </a:r>
          </a:p>
        </p:txBody>
      </p:sp>
      <p:cxnSp>
        <p:nvCxnSpPr>
          <p:cNvPr id="208904" name=""/>
          <p:cNvCxnSpPr/>
          <p:nvPr/>
        </p:nvCxnSpPr>
        <p:spPr>
          <a:xfrm flipH="1">
            <a:off x="4211638" y="1268412"/>
            <a:ext cx="0" cy="719138"/>
          </a:xfrm>
          <a:prstGeom prst="line">
            <a:avLst/>
          </a:prstGeom>
          <a:noFill/>
          <a:ln w="28575">
            <a:solidFill>
              <a:schemeClr val="tx1"/>
            </a:solidFill>
            <a:miter lim="800000"/>
            <a:tailEnd type="triangle"/>
          </a:ln>
        </p:spPr>
      </p:cxnSp>
      <p:cxnSp>
        <p:nvCxnSpPr>
          <p:cNvPr id="208905" name=""/>
          <p:cNvCxnSpPr/>
          <p:nvPr/>
        </p:nvCxnSpPr>
        <p:spPr>
          <a:xfrm flipH="1">
            <a:off x="4284662" y="2924175"/>
            <a:ext cx="0" cy="719138"/>
          </a:xfrm>
          <a:prstGeom prst="line">
            <a:avLst/>
          </a:prstGeom>
          <a:noFill/>
          <a:ln w="28575">
            <a:solidFill>
              <a:schemeClr val="tx1"/>
            </a:solidFill>
            <a:miter lim="800000"/>
            <a:tailEnd type="triangle"/>
          </a:ln>
        </p:spPr>
      </p:cxnSp>
      <p:sp>
        <p:nvSpPr>
          <p:cNvPr id="208906" name=""/>
          <p:cNvSpPr/>
          <p:nvPr/>
        </p:nvSpPr>
        <p:spPr>
          <a:xfrm>
            <a:off x="3779838" y="3716338"/>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艺术手法</a:t>
            </a:r>
          </a:p>
        </p:txBody>
      </p:sp>
      <p:sp>
        <p:nvSpPr>
          <p:cNvPr id="208907" name=""/>
          <p:cNvSpPr/>
          <p:nvPr/>
        </p:nvSpPr>
        <p:spPr>
          <a:xfrm>
            <a:off x="5219700" y="3573462"/>
            <a:ext cx="3455988" cy="6508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600" b="1">
                <a:solidFill>
                  <a:srgbClr val="990000"/>
                </a:solidFill>
                <a:latin typeface="黑体" pitchFamily="49" charset="-122"/>
                <a:ea typeface="黑体" pitchFamily="49" charset="-122"/>
              </a:rPr>
              <a:t>托物言志  拟人</a:t>
            </a:r>
          </a:p>
        </p:txBody>
      </p:sp>
      <p:sp>
        <p:nvSpPr>
          <p:cNvPr id="208908" name=""/>
          <p:cNvSpPr/>
          <p:nvPr/>
        </p:nvSpPr>
        <p:spPr>
          <a:xfrm>
            <a:off x="3708400" y="4868862"/>
            <a:ext cx="5441036" cy="1372972"/>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ea typeface="黑体" pitchFamily="49" charset="-122"/>
              </a:rPr>
              <a:t>表达不愿媚俗、不愿同流合污，坚持个性，保持清白崇高节操；或者远大理想，老当益壮情怀。</a:t>
            </a:r>
          </a:p>
        </p:txBody>
      </p:sp>
      <p:sp>
        <p:nvSpPr>
          <p:cNvPr id="208909"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08911" name="TextBox 20891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第16页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dur="1" fill="hold" grpId="2" nodeType="clickEffect">
                                  <p:stCondLst>
                                    <p:cond delay="0"/>
                                  </p:stCondLst>
                                  <p:childTnLst>
                                    <p:set>
                                      <p:cBhvr additive="base">
                                        <p:cTn id="6" dur="1" fill="hold">
                                          <p:stCondLst>
                                            <p:cond delay="0"/>
                                          </p:stCondLst>
                                        </p:cTn>
                                        <p:tgtEl>
                                          <p:spTgt spid="2089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3" presetClass="entr" presetSubtype="10" dur="500" fill="hold" grpId="0" nodeType="clickEffect">
                                  <p:stCondLst>
                                    <p:cond delay="0"/>
                                  </p:stCondLst>
                                  <p:childTnLst>
                                    <p:set>
                                      <p:cBhvr additive="base">
                                        <p:cTn id="10" dur="1" fill="hold">
                                          <p:stCondLst>
                                            <p:cond delay="0"/>
                                          </p:stCondLst>
                                        </p:cTn>
                                        <p:tgtEl>
                                          <p:spTgt spid="208899"/>
                                        </p:tgtEl>
                                        <p:attrNameLst>
                                          <p:attrName>style.visibility</p:attrName>
                                        </p:attrNameLst>
                                      </p:cBhvr>
                                      <p:to>
                                        <p:strVal val="visible"/>
                                      </p:to>
                                    </p:set>
                                    <p:animEffect transition="in" filter="blinds(horizontal)">
                                      <p:cBhvr additive="base">
                                        <p:cTn id="11" dur="500"/>
                                        <p:tgtEl>
                                          <p:spTgt spid="208899"/>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1" presetClass="entr" presetSubtype="0" dur="1" fill="hold" nodeType="clickEffect">
                                  <p:stCondLst>
                                    <p:cond delay="0"/>
                                  </p:stCondLst>
                                  <p:childTnLst>
                                    <p:set>
                                      <p:cBhvr additive="base">
                                        <p:cTn id="15" dur="1" fill="hold">
                                          <p:stCondLst>
                                            <p:cond delay="0"/>
                                          </p:stCondLst>
                                        </p:cTn>
                                        <p:tgtEl>
                                          <p:spTgt spid="20890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afterGroup">
                            <p:stCondLst>
                              <p:cond delay="0"/>
                            </p:stCondLst>
                            <p:childTnLst>
                              <p:par>
                                <p:cTn id="18" presetID="1" presetClass="entr" presetSubtype="0" dur="1" fill="hold" grpId="3" nodeType="clickEffect">
                                  <p:stCondLst>
                                    <p:cond delay="0"/>
                                  </p:stCondLst>
                                  <p:childTnLst>
                                    <p:set>
                                      <p:cBhvr additive="base">
                                        <p:cTn id="19" dur="1" fill="hold">
                                          <p:stCondLst>
                                            <p:cond delay="0"/>
                                          </p:stCondLst>
                                        </p:cTn>
                                        <p:tgtEl>
                                          <p:spTgt spid="20890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afterGroup">
                            <p:stCondLst>
                              <p:cond delay="0"/>
                            </p:stCondLst>
                            <p:childTnLst>
                              <p:par>
                                <p:cTn id="22" presetID="3" presetClass="entr" presetSubtype="10" dur="500" fill="hold" grpId="1" nodeType="clickEffect">
                                  <p:stCondLst>
                                    <p:cond delay="0"/>
                                  </p:stCondLst>
                                  <p:childTnLst>
                                    <p:set>
                                      <p:cBhvr additive="base">
                                        <p:cTn id="23" dur="1" fill="hold">
                                          <p:stCondLst>
                                            <p:cond delay="0"/>
                                          </p:stCondLst>
                                        </p:cTn>
                                        <p:tgtEl>
                                          <p:spTgt spid="208901"/>
                                        </p:tgtEl>
                                        <p:attrNameLst>
                                          <p:attrName>style.visibility</p:attrName>
                                        </p:attrNameLst>
                                      </p:cBhvr>
                                      <p:to>
                                        <p:strVal val="visible"/>
                                      </p:to>
                                    </p:set>
                                    <p:animEffect transition="in" filter="blinds(horizontal)">
                                      <p:cBhvr additive="base">
                                        <p:cTn id="24" dur="500"/>
                                        <p:tgtEl>
                                          <p:spTgt spid="208901"/>
                                        </p:tgtEl>
                                      </p:cBhvr>
                                    </p:animEffect>
                                  </p:childTnLst>
                                </p:cTn>
                              </p:par>
                            </p:childTnLst>
                          </p:cTn>
                        </p:par>
                      </p:childTnLst>
                    </p:cTn>
                  </p:par>
                  <p:par>
                    <p:cTn id="25" fill="hold" nodeType="clickPar">
                      <p:stCondLst>
                        <p:cond delay="indefinite"/>
                      </p:stCondLst>
                      <p:childTnLst>
                        <p:par>
                          <p:cTn id="26" fill="hold" nodeType="afterGroup">
                            <p:stCondLst>
                              <p:cond delay="0"/>
                            </p:stCondLst>
                            <p:childTnLst>
                              <p:par>
                                <p:cTn id="27" presetID="1" presetClass="entr" presetSubtype="0" dur="1" fill="hold" nodeType="clickEffect">
                                  <p:stCondLst>
                                    <p:cond delay="0"/>
                                  </p:stCondLst>
                                  <p:childTnLst>
                                    <p:set>
                                      <p:cBhvr additive="base">
                                        <p:cTn id="28" dur="1" fill="hold">
                                          <p:stCondLst>
                                            <p:cond delay="0"/>
                                          </p:stCondLst>
                                        </p:cTn>
                                        <p:tgtEl>
                                          <p:spTgt spid="20890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1" presetClass="entr" presetSubtype="0" dur="1" fill="hold" grpId="4" nodeType="clickEffect">
                                  <p:stCondLst>
                                    <p:cond delay="0"/>
                                  </p:stCondLst>
                                  <p:childTnLst>
                                    <p:set>
                                      <p:cBhvr additive="base">
                                        <p:cTn id="32" dur="1" fill="hold">
                                          <p:stCondLst>
                                            <p:cond delay="0"/>
                                          </p:stCondLst>
                                        </p:cTn>
                                        <p:tgtEl>
                                          <p:spTgt spid="20890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5" nodeType="clickEffect">
                                  <p:stCondLst>
                                    <p:cond delay="0"/>
                                  </p:stCondLst>
                                  <p:childTnLst>
                                    <p:set>
                                      <p:cBhvr additive="base">
                                        <p:cTn id="36" dur="1" fill="hold">
                                          <p:stCondLst>
                                            <p:cond delay="0"/>
                                          </p:stCondLst>
                                        </p:cTn>
                                        <p:tgtEl>
                                          <p:spTgt spid="208907"/>
                                        </p:tgtEl>
                                        <p:attrNameLst>
                                          <p:attrName>style.visibility</p:attrName>
                                        </p:attrNameLst>
                                      </p:cBhvr>
                                      <p:to>
                                        <p:strVal val="visible"/>
                                      </p:to>
                                    </p:set>
                                    <p:animEffect transition="in" filter="blinds(horizontal)">
                                      <p:cBhvr additive="base">
                                        <p:cTn id="37" dur="500"/>
                                        <p:tgtEl>
                                          <p:spTgt spid="208907"/>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10" dur="500" fill="hold" grpId="6" nodeType="clickEffect">
                                  <p:stCondLst>
                                    <p:cond delay="0"/>
                                  </p:stCondLst>
                                  <p:childTnLst>
                                    <p:set>
                                      <p:cBhvr additive="base">
                                        <p:cTn id="41" dur="1" fill="hold">
                                          <p:stCondLst>
                                            <p:cond delay="0"/>
                                          </p:stCondLst>
                                        </p:cTn>
                                        <p:tgtEl>
                                          <p:spTgt spid="208908"/>
                                        </p:tgtEl>
                                        <p:attrNameLst>
                                          <p:attrName>style.visibility</p:attrName>
                                        </p:attrNameLst>
                                      </p:cBhvr>
                                      <p:to>
                                        <p:strVal val="visible"/>
                                      </p:to>
                                    </p:set>
                                    <p:animEffect transition="in" filter="blinds(horizontal)">
                                      <p:cBhvr additive="base">
                                        <p:cTn id="42" dur="500"/>
                                        <p:tgtEl>
                                          <p:spTgt spid="208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p:bldP spid="208901" grpId="1"/>
      <p:bldP spid="208902" grpId="2"/>
      <p:bldP spid="208903" grpId="3"/>
      <p:bldP spid="208906" grpId="4"/>
      <p:bldP spid="208907" grpId="5"/>
      <p:bldP spid="208908" grpId="6"/>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6802" name="文本框 4"/>
          <p:cNvSpPr/>
          <p:nvPr/>
        </p:nvSpPr>
        <p:spPr>
          <a:xfrm>
            <a:off x="0" y="0"/>
            <a:ext cx="9217025" cy="1981200"/>
          </a:xfrm>
          <a:prstGeom prst="rect">
            <a:avLst/>
          </a:prstGeom>
          <a:noFill/>
          <a:ln>
            <a:noFill/>
            <a:miter lim="800000"/>
          </a:ln>
          <a:effectLst/>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endParaRPr sz="2000" b="1"/>
          </a:p>
          <a:p>
            <a:pPr marL="0" lvl="0" indent="0" algn="ctr"/>
            <a:r>
              <a:rPr sz="2800">
                <a:solidFill>
                  <a:srgbClr val="003300"/>
                </a:solidFill>
                <a:latin typeface="宋体" pitchFamily="2" charset="-122"/>
              </a:rPr>
              <a:t>     </a:t>
            </a:r>
            <a:r>
              <a:rPr sz="2800" b="1">
                <a:solidFill>
                  <a:srgbClr val="003300"/>
                </a:solidFill>
                <a:latin typeface="黑体" pitchFamily="49" charset="-122"/>
                <a:ea typeface="黑体" pitchFamily="49" charset="-122"/>
              </a:rPr>
              <a:t>蝉     虞世南</a:t>
            </a:r>
          </a:p>
          <a:p>
            <a:pPr marL="0" lvl="0" indent="0" algn="ctr"/>
            <a:r>
              <a:rPr sz="2800" b="1">
                <a:solidFill>
                  <a:srgbClr val="003300"/>
                </a:solidFill>
                <a:latin typeface="黑体" pitchFamily="49" charset="-122"/>
                <a:ea typeface="黑体" pitchFamily="49" charset="-122"/>
              </a:rPr>
              <a:t>垂緌</a:t>
            </a:r>
            <a:r>
              <a:rPr lang="en-US" altLang="en-US" sz="2800" b="1">
                <a:latin typeface="黑体" pitchFamily="49" charset="-122"/>
                <a:ea typeface="黑体" pitchFamily="49" charset="-122"/>
              </a:rPr>
              <a:t>①</a:t>
            </a:r>
            <a:r>
              <a:rPr sz="2800" b="1">
                <a:latin typeface="黑体" pitchFamily="49" charset="-122"/>
                <a:ea typeface="黑体" pitchFamily="49" charset="-122"/>
              </a:rPr>
              <a:t> </a:t>
            </a:r>
            <a:r>
              <a:rPr sz="2800" b="1">
                <a:solidFill>
                  <a:srgbClr val="003300"/>
                </a:solidFill>
                <a:latin typeface="黑体" pitchFamily="49" charset="-122"/>
                <a:ea typeface="黑体" pitchFamily="49" charset="-122"/>
              </a:rPr>
              <a:t>饮清露，流响出疏桐。居高声自远，非是藉秋风。</a:t>
            </a:r>
          </a:p>
          <a:p>
            <a:pPr marL="0" lvl="0" indent="0"/>
            <a:r>
              <a:rPr lang="en-US" altLang="en-US" sz="2400" b="1">
                <a:latin typeface="黑体" pitchFamily="49" charset="-122"/>
                <a:ea typeface="黑体" pitchFamily="49" charset="-122"/>
              </a:rPr>
              <a:t>【注】①</a:t>
            </a:r>
            <a:r>
              <a:rPr sz="2400" b="1">
                <a:latin typeface="黑体" pitchFamily="49" charset="-122"/>
                <a:ea typeface="黑体" pitchFamily="49" charset="-122"/>
              </a:rPr>
              <a:t> 緌：是古人结在颔下帽带下垂部分，蝉头部有伸出触须，形状好象下垂冠缨，故说“垂緌”。</a:t>
            </a:r>
          </a:p>
        </p:txBody>
      </p:sp>
      <p:sp>
        <p:nvSpPr>
          <p:cNvPr id="76803" name="文本框 5"/>
          <p:cNvSpPr/>
          <p:nvPr/>
        </p:nvSpPr>
        <p:spPr>
          <a:xfrm>
            <a:off x="323850" y="1916112"/>
            <a:ext cx="2836862" cy="2528888"/>
          </a:xfrm>
          <a:prstGeom prst="rect">
            <a:avLst/>
          </a:prstGeom>
          <a:noFill/>
          <a:ln>
            <a:noFill/>
            <a:miter lim="800000"/>
          </a:ln>
          <a:effectLst/>
        </p:spPr>
        <p:txBody>
          <a:bodyPr wrap="none">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latin typeface="黑体" pitchFamily="49" charset="-122"/>
                <a:ea typeface="黑体" pitchFamily="49" charset="-122"/>
              </a:rPr>
              <a:t>1、形象特点：</a:t>
            </a:r>
          </a:p>
          <a:p>
            <a:pPr marL="0" lvl="0" indent="0"/>
            <a:endParaRPr sz="3200" b="1">
              <a:latin typeface="黑体" pitchFamily="49" charset="-122"/>
              <a:ea typeface="黑体" pitchFamily="49" charset="-122"/>
            </a:endParaRPr>
          </a:p>
          <a:p>
            <a:pPr marL="0" lvl="0" indent="0"/>
            <a:r>
              <a:rPr sz="3200" b="1">
                <a:latin typeface="黑体" pitchFamily="49" charset="-122"/>
                <a:ea typeface="黑体" pitchFamily="49" charset="-122"/>
              </a:rPr>
              <a:t>2、所言之志：</a:t>
            </a:r>
          </a:p>
          <a:p>
            <a:pPr marL="0" lvl="0" indent="0"/>
            <a:endParaRPr sz="3200" b="1">
              <a:latin typeface="黑体" pitchFamily="49" charset="-122"/>
              <a:ea typeface="黑体" pitchFamily="49" charset="-122"/>
            </a:endParaRPr>
          </a:p>
          <a:p>
            <a:pPr marL="0" lvl="0" indent="0"/>
            <a:r>
              <a:rPr sz="3200" b="1">
                <a:latin typeface="黑体" pitchFamily="49" charset="-122"/>
                <a:ea typeface="黑体" pitchFamily="49" charset="-122"/>
              </a:rPr>
              <a:t>3、手法：</a:t>
            </a:r>
            <a:r>
              <a:rPr sz="3200">
                <a:latin typeface="黑体" pitchFamily="49" charset="-122"/>
                <a:ea typeface="黑体" pitchFamily="49" charset="-122"/>
              </a:rPr>
              <a:t> </a:t>
            </a:r>
          </a:p>
        </p:txBody>
      </p:sp>
      <p:sp>
        <p:nvSpPr>
          <p:cNvPr id="76805" name="文本框 6"/>
          <p:cNvSpPr/>
          <p:nvPr/>
        </p:nvSpPr>
        <p:spPr>
          <a:xfrm>
            <a:off x="2840038" y="2349500"/>
            <a:ext cx="6303962" cy="579438"/>
          </a:xfrm>
          <a:prstGeom prst="rect">
            <a:avLst/>
          </a:prstGeom>
          <a:noFill/>
          <a:ln>
            <a:noFill/>
            <a:miter lim="800000"/>
          </a:ln>
          <a:effectLst/>
        </p:spPr>
        <p:txBody>
          <a:bodyPr wrap="none">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solidFill>
                  <a:srgbClr val="FF0000"/>
                </a:solidFill>
                <a:ea typeface="黑体" pitchFamily="49" charset="-122"/>
              </a:rPr>
              <a:t>栖高饮露、生性高洁、声音远播。</a:t>
            </a:r>
          </a:p>
        </p:txBody>
      </p:sp>
      <p:sp>
        <p:nvSpPr>
          <p:cNvPr id="76806" name="文本框 7"/>
          <p:cNvSpPr/>
          <p:nvPr/>
        </p:nvSpPr>
        <p:spPr>
          <a:xfrm>
            <a:off x="628650" y="3500438"/>
            <a:ext cx="8548020" cy="518678"/>
          </a:xfrm>
          <a:prstGeom prst="rect">
            <a:avLst/>
          </a:prstGeom>
          <a:noFill/>
          <a:ln>
            <a:noFill/>
            <a:miter lim="800000"/>
          </a:ln>
          <a:effectLst/>
        </p:spPr>
        <p:txBody>
          <a:bodyPr wrap="none">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2800" b="1">
                <a:solidFill>
                  <a:srgbClr val="FF0000"/>
                </a:solidFill>
                <a:latin typeface="黑体" pitchFamily="49" charset="-122"/>
                <a:ea typeface="黑体" pitchFamily="49" charset="-122"/>
              </a:rPr>
              <a:t>只要品性高洁，声名自然远扬，不必任何外在凭借。 </a:t>
            </a:r>
          </a:p>
        </p:txBody>
      </p:sp>
      <p:sp>
        <p:nvSpPr>
          <p:cNvPr id="76807" name="文本框 9"/>
          <p:cNvSpPr/>
          <p:nvPr/>
        </p:nvSpPr>
        <p:spPr>
          <a:xfrm>
            <a:off x="2916238" y="4149725"/>
            <a:ext cx="4391025" cy="579438"/>
          </a:xfrm>
          <a:prstGeom prst="rect">
            <a:avLst/>
          </a:prstGeom>
          <a:noFill/>
          <a:ln>
            <a:noFill/>
            <a:miter lim="800000"/>
          </a:ln>
          <a:effectLst/>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3200" b="1">
                <a:solidFill>
                  <a:srgbClr val="FF0000"/>
                </a:solidFill>
                <a:ea typeface="黑体" pitchFamily="49" charset="-122"/>
              </a:rPr>
              <a:t>托物言志    象征</a:t>
            </a:r>
          </a:p>
        </p:txBody>
      </p:sp>
      <p:sp>
        <p:nvSpPr>
          <p:cNvPr id="76810" name="文本框 9"/>
          <p:cNvSpPr/>
          <p:nvPr/>
        </p:nvSpPr>
        <p:spPr>
          <a:xfrm>
            <a:off x="250825" y="4868862"/>
            <a:ext cx="8902068" cy="1372972"/>
          </a:xfrm>
          <a:prstGeom prst="rect">
            <a:avLst/>
          </a:prstGeom>
          <a:noFill/>
          <a:ln>
            <a:noFill/>
            <a:miter lim="800000"/>
          </a:ln>
          <a:effectLst/>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0"/>
            <a:r>
              <a:rPr sz="2800" b="1">
                <a:solidFill>
                  <a:srgbClr val="0000FF"/>
                </a:solidFill>
                <a:ea typeface="黑体" pitchFamily="49" charset="-122"/>
              </a:rPr>
              <a:t>借蝉声远传无需借秋风特点，道出了立身品格高洁人，不需要某种外在凭借，自能声名远播，从而表达出对高洁自守品格热情赞颂和对才华高度自信。</a:t>
            </a:r>
          </a:p>
        </p:txBody>
      </p:sp>
      <p:sp>
        <p:nvSpPr>
          <p:cNvPr id="76811"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76813" name="TextBox 7681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第17页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dur="500" fill="hold" grpId="0" nodeType="clickEffect">
                                  <p:stCondLst>
                                    <p:cond delay="0"/>
                                  </p:stCondLst>
                                  <p:childTnLst>
                                    <p:set>
                                      <p:cBhvr additive="base">
                                        <p:cTn id="6" dur="1" fill="hold">
                                          <p:stCondLst>
                                            <p:cond delay="0"/>
                                          </p:stCondLst>
                                        </p:cTn>
                                        <p:tgtEl>
                                          <p:spTgt spid="76805"/>
                                        </p:tgtEl>
                                        <p:attrNameLst>
                                          <p:attrName>style.visibility</p:attrName>
                                        </p:attrNameLst>
                                      </p:cBhvr>
                                      <p:to>
                                        <p:strVal val="visible"/>
                                      </p:to>
                                    </p:set>
                                    <p:animEffect transition="in" filter="box(in)">
                                      <p:cBhvr additive="base">
                                        <p:cTn id="7" dur="500" fill="hold"/>
                                        <p:tgtEl>
                                          <p:spTgt spid="7680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additive="base">
                                        <p:cTn id="11" dur="1" fill="hold">
                                          <p:stCondLst>
                                            <p:cond delay="0"/>
                                          </p:stCondLst>
                                        </p:cTn>
                                        <p:tgtEl>
                                          <p:spTgt spid="76806"/>
                                        </p:tgtEl>
                                        <p:attrNameLst>
                                          <p:attrName>style.visibility</p:attrName>
                                        </p:attrNameLst>
                                      </p:cBhvr>
                                      <p:to>
                                        <p:strVal val="visible"/>
                                      </p:to>
                                    </p:set>
                                    <p:animEffect transition="in" filter="blinds(horizontal)">
                                      <p:cBhvr additive="base">
                                        <p:cTn id="12" dur="500" fill="hold"/>
                                        <p:tgtEl>
                                          <p:spTgt spid="7680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 presetClass="entr" presetSubtype="4" dur="500" fill="hold" grpId="2" nodeType="clickEffect">
                                  <p:stCondLst>
                                    <p:cond delay="0"/>
                                  </p:stCondLst>
                                  <p:childTnLst>
                                    <p:set>
                                      <p:cBhvr additive="base">
                                        <p:cTn id="16" dur="1" fill="hold">
                                          <p:stCondLst>
                                            <p:cond delay="0"/>
                                          </p:stCondLst>
                                        </p:cTn>
                                        <p:tgtEl>
                                          <p:spTgt spid="76807"/>
                                        </p:tgtEl>
                                        <p:attrNameLst>
                                          <p:attrName>style.visibility</p:attrName>
                                        </p:attrNameLst>
                                      </p:cBhvr>
                                      <p:to>
                                        <p:strVal val="visible"/>
                                      </p:to>
                                    </p:set>
                                    <p:anim calcmode="lin" valueType="num">
                                      <p:cBhvr additive="base">
                                        <p:cTn id="17" dur="500" fill="hold"/>
                                        <p:tgtEl>
                                          <p:spTgt spid="76807"/>
                                        </p:tgtEl>
                                        <p:attrNameLst>
                                          <p:attrName>ppt_x</p:attrName>
                                        </p:attrNameLst>
                                      </p:cBhvr>
                                      <p:tavLst>
                                        <p:tav tm="0">
                                          <p:val>
                                            <p:strVal val="#ppt_x"/>
                                          </p:val>
                                        </p:tav>
                                        <p:tav tm="100000">
                                          <p:val>
                                            <p:strVal val="#ppt_x"/>
                                          </p:val>
                                        </p:tav>
                                      </p:tavLst>
                                    </p:anim>
                                    <p:anim calcmode="lin" valueType="num">
                                      <p:cBhvr additive="base">
                                        <p:cTn id="18" dur="500" fill="hold"/>
                                        <p:tgtEl>
                                          <p:spTgt spid="76807"/>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afterGroup">
                            <p:stCondLst>
                              <p:cond delay="0"/>
                            </p:stCondLst>
                            <p:childTnLst>
                              <p:par>
                                <p:cTn id="21" presetID="2" presetClass="entr" presetSubtype="4" dur="500" fill="hold" grpId="3" nodeType="clickEffect">
                                  <p:stCondLst>
                                    <p:cond delay="0"/>
                                  </p:stCondLst>
                                  <p:childTnLst>
                                    <p:set>
                                      <p:cBhvr additive="base">
                                        <p:cTn id="22" dur="1" fill="hold">
                                          <p:stCondLst>
                                            <p:cond delay="0"/>
                                          </p:stCondLst>
                                        </p:cTn>
                                        <p:tgtEl>
                                          <p:spTgt spid="76810"/>
                                        </p:tgtEl>
                                        <p:attrNameLst>
                                          <p:attrName>style.visibility</p:attrName>
                                        </p:attrNameLst>
                                      </p:cBhvr>
                                      <p:to>
                                        <p:strVal val="visible"/>
                                      </p:to>
                                    </p:set>
                                    <p:anim calcmode="lin" valueType="num">
                                      <p:cBhvr additive="base">
                                        <p:cTn id="23" dur="500" fill="hold"/>
                                        <p:tgtEl>
                                          <p:spTgt spid="76810"/>
                                        </p:tgtEl>
                                        <p:attrNameLst>
                                          <p:attrName>ppt_x</p:attrName>
                                        </p:attrNameLst>
                                      </p:cBhvr>
                                      <p:tavLst>
                                        <p:tav tm="0">
                                          <p:val>
                                            <p:strVal val="#ppt_x"/>
                                          </p:val>
                                        </p:tav>
                                        <p:tav tm="100000">
                                          <p:val>
                                            <p:strVal val="#ppt_x"/>
                                          </p:val>
                                        </p:tav>
                                      </p:tavLst>
                                    </p:anim>
                                    <p:anim calcmode="lin" valueType="num">
                                      <p:cBhvr additive="base">
                                        <p:cTn id="24" dur="500" fill="hold"/>
                                        <p:tgtEl>
                                          <p:spTgt spid="768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p:bldP spid="76806" grpId="1"/>
      <p:bldP spid="76807" grpId="2"/>
      <p:bldP spid="76810" grpId="3"/>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9922" name=""/>
          <p:cNvSpPr/>
          <p:nvPr/>
        </p:nvSpPr>
        <p:spPr>
          <a:xfrm>
            <a:off x="0" y="260350"/>
            <a:ext cx="3779838" cy="5949950"/>
          </a:xfrm>
          <a:prstGeom prst="rect">
            <a:avLst/>
          </a:prstGeom>
          <a:noFill/>
          <a:ln>
            <a:noFill/>
            <a:miter lim="800000"/>
          </a:ln>
        </p:spPr>
        <p:txBody>
          <a:bodyPr anchor="ctr" anchorCtr="0"/>
          <a:lstStyle>
            <a:defPPr algn="l" rtl="0" eaLnBrk="1" hangingPunct="1">
              <a:defRPr kumimoji="0" lang="zh-CN" altLang="en-US">
                <a:latin typeface="Arial"/>
                <a:ea typeface="Arial"/>
              </a:defRPr>
            </a:defPPr>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r>
              <a:rPr sz="4000" b="1">
                <a:solidFill>
                  <a:srgbClr val="0000FF"/>
                </a:solidFill>
                <a:ea typeface="黑体" pitchFamily="49" charset="-122"/>
              </a:rPr>
              <a:t>《小松》</a:t>
            </a:r>
            <a:br>
              <a:rPr sz="4000" b="1">
                <a:solidFill>
                  <a:srgbClr val="0000FF"/>
                </a:solidFill>
                <a:ea typeface="黑体" pitchFamily="49" charset="-122"/>
              </a:rPr>
            </a:br>
            <a:r>
              <a:rPr sz="4000" b="1">
                <a:solidFill>
                  <a:srgbClr val="0000FF"/>
                </a:solidFill>
                <a:ea typeface="黑体" pitchFamily="49" charset="-122"/>
              </a:rPr>
              <a:t>杜荀鹤</a:t>
            </a:r>
            <a:br>
              <a:rPr sz="4000" b="1">
                <a:solidFill>
                  <a:srgbClr val="0000FF"/>
                </a:solidFill>
                <a:ea typeface="黑体" pitchFamily="49" charset="-122"/>
              </a:rPr>
            </a:br>
            <a:r>
              <a:rPr lang="zh-CN" altLang="en-US" sz="3200" b="1">
                <a:solidFill>
                  <a:srgbClr val="0000FF"/>
                </a:solidFill>
                <a:ea typeface="黑体" pitchFamily="49" charset="-122"/>
              </a:rPr>
              <a:t>自小刺头深草里，而今渐觉出蓬蒿。时人不识凌云木，直待凌云始道高。</a:t>
            </a:r>
            <a:endParaRPr sz="3200" b="1">
              <a:solidFill>
                <a:srgbClr val="0000FF"/>
              </a:solidFill>
              <a:latin typeface="黑体" pitchFamily="49" charset="-122"/>
              <a:ea typeface="黑体" pitchFamily="49" charset="-122"/>
            </a:endParaRPr>
          </a:p>
        </p:txBody>
      </p:sp>
      <p:sp>
        <p:nvSpPr>
          <p:cNvPr id="209923" name=""/>
          <p:cNvSpPr/>
          <p:nvPr/>
        </p:nvSpPr>
        <p:spPr>
          <a:xfrm>
            <a:off x="4500563" y="333375"/>
            <a:ext cx="4648081" cy="94582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990000"/>
                </a:solidFill>
                <a:latin typeface="黑体" pitchFamily="49" charset="-122"/>
                <a:ea typeface="黑体" pitchFamily="49" charset="-122"/>
              </a:rPr>
              <a:t>由小到大，不被人注意，但具有强大生命力（1、2句）</a:t>
            </a:r>
          </a:p>
        </p:txBody>
      </p:sp>
      <p:sp>
        <p:nvSpPr>
          <p:cNvPr id="209924" name=""/>
          <p:cNvSpPr/>
          <p:nvPr/>
        </p:nvSpPr>
        <p:spPr>
          <a:xfrm>
            <a:off x="5580062" y="2708275"/>
            <a:ext cx="3384550" cy="57943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endParaRPr sz="3200"/>
          </a:p>
        </p:txBody>
      </p:sp>
      <p:sp>
        <p:nvSpPr>
          <p:cNvPr id="209925" name=""/>
          <p:cNvSpPr/>
          <p:nvPr/>
        </p:nvSpPr>
        <p:spPr>
          <a:xfrm>
            <a:off x="4572000" y="1773238"/>
            <a:ext cx="4397005" cy="2379818"/>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nSpc>
                <a:spcPts val="3000"/>
              </a:lnSpc>
              <a:spcBef>
                <a:spcPct val="20000"/>
              </a:spcBef>
              <a:buClr>
                <a:srgbClr val="94C600"/>
              </a:buClr>
              <a:buSzPct val="76000"/>
            </a:pPr>
            <a:r>
              <a:rPr sz="3200" b="1">
                <a:ea typeface="黑体" pitchFamily="49" charset="-122"/>
              </a:rPr>
              <a:t>以小松喻人，刻画“小松”形象，借以象征出身低微士人不甘埋没，坚强不屈精神，同步也批评“时人”以身势取人，目光短浅，趋炎附势</a:t>
            </a:r>
          </a:p>
        </p:txBody>
      </p:sp>
      <p:sp>
        <p:nvSpPr>
          <p:cNvPr id="209926" name=""/>
          <p:cNvSpPr/>
          <p:nvPr/>
        </p:nvSpPr>
        <p:spPr>
          <a:xfrm>
            <a:off x="3348038" y="476250"/>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物特点</a:t>
            </a:r>
          </a:p>
        </p:txBody>
      </p:sp>
      <p:sp>
        <p:nvSpPr>
          <p:cNvPr id="209927" name=""/>
          <p:cNvSpPr/>
          <p:nvPr/>
        </p:nvSpPr>
        <p:spPr>
          <a:xfrm>
            <a:off x="3419475" y="2492375"/>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情与志</a:t>
            </a:r>
          </a:p>
        </p:txBody>
      </p:sp>
      <p:cxnSp>
        <p:nvCxnSpPr>
          <p:cNvPr id="209928" name=""/>
          <p:cNvCxnSpPr/>
          <p:nvPr/>
        </p:nvCxnSpPr>
        <p:spPr>
          <a:xfrm flipH="1">
            <a:off x="3779838" y="1341438"/>
            <a:ext cx="0" cy="719138"/>
          </a:xfrm>
          <a:prstGeom prst="line">
            <a:avLst/>
          </a:prstGeom>
          <a:noFill/>
          <a:ln w="28575">
            <a:solidFill>
              <a:schemeClr val="tx1"/>
            </a:solidFill>
            <a:miter lim="800000"/>
            <a:tailEnd type="triangle"/>
          </a:ln>
        </p:spPr>
      </p:cxnSp>
      <p:cxnSp>
        <p:nvCxnSpPr>
          <p:cNvPr id="209929" name=""/>
          <p:cNvCxnSpPr/>
          <p:nvPr/>
        </p:nvCxnSpPr>
        <p:spPr>
          <a:xfrm flipH="1">
            <a:off x="3924300" y="3860800"/>
            <a:ext cx="0" cy="719138"/>
          </a:xfrm>
          <a:prstGeom prst="line">
            <a:avLst/>
          </a:prstGeom>
          <a:noFill/>
          <a:ln w="28575">
            <a:solidFill>
              <a:schemeClr val="tx1"/>
            </a:solidFill>
            <a:miter lim="800000"/>
            <a:tailEnd type="triangle"/>
          </a:ln>
        </p:spPr>
      </p:cxnSp>
      <p:sp>
        <p:nvSpPr>
          <p:cNvPr id="209930" name=""/>
          <p:cNvSpPr/>
          <p:nvPr/>
        </p:nvSpPr>
        <p:spPr>
          <a:xfrm>
            <a:off x="3563938" y="4652962"/>
            <a:ext cx="936625" cy="955675"/>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2800" b="1">
                <a:solidFill>
                  <a:srgbClr val="0000FF"/>
                </a:solidFill>
                <a:ea typeface="黑体" pitchFamily="49" charset="-122"/>
              </a:rPr>
              <a:t>艺术手法</a:t>
            </a:r>
          </a:p>
        </p:txBody>
      </p:sp>
      <p:sp>
        <p:nvSpPr>
          <p:cNvPr id="209931" name=""/>
          <p:cNvSpPr/>
          <p:nvPr/>
        </p:nvSpPr>
        <p:spPr>
          <a:xfrm>
            <a:off x="4787900" y="4806950"/>
            <a:ext cx="4109380" cy="1556034"/>
          </a:xfrm>
          <a:prstGeom prst="rect">
            <a:avLst/>
          </a:prstGeom>
          <a:noFill/>
          <a:ln>
            <a:solidFill>
              <a:schemeClr val="tx1"/>
            </a:solid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solidFill>
                  <a:srgbClr val="FF0000"/>
                </a:solidFill>
                <a:ea typeface="黑体" pitchFamily="49" charset="-122"/>
              </a:rPr>
              <a:t>托物言志、对比（时人对“小松”前后态度）、比方（小松喻人）</a:t>
            </a:r>
          </a:p>
        </p:txBody>
      </p:sp>
      <p:sp>
        <p:nvSpPr>
          <p:cNvPr id="209932"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09934" name="TextBox 20993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第18页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dur="1" fill="hold" grpId="2" nodeType="clickEffect">
                                  <p:stCondLst>
                                    <p:cond delay="0"/>
                                  </p:stCondLst>
                                  <p:childTnLst>
                                    <p:set>
                                      <p:cBhvr additive="base">
                                        <p:cTn id="6" dur="1" fill="hold">
                                          <p:stCondLst>
                                            <p:cond delay="0"/>
                                          </p:stCondLst>
                                        </p:cTn>
                                        <p:tgtEl>
                                          <p:spTgt spid="2099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3" presetClass="entr" presetSubtype="10" dur="500" fill="hold" grpId="0" nodeType="clickEffect">
                                  <p:stCondLst>
                                    <p:cond delay="0"/>
                                  </p:stCondLst>
                                  <p:childTnLst>
                                    <p:set>
                                      <p:cBhvr additive="base">
                                        <p:cTn id="10" dur="1" fill="hold">
                                          <p:stCondLst>
                                            <p:cond delay="0"/>
                                          </p:stCondLst>
                                        </p:cTn>
                                        <p:tgtEl>
                                          <p:spTgt spid="209923"/>
                                        </p:tgtEl>
                                        <p:attrNameLst>
                                          <p:attrName>style.visibility</p:attrName>
                                        </p:attrNameLst>
                                      </p:cBhvr>
                                      <p:to>
                                        <p:strVal val="visible"/>
                                      </p:to>
                                    </p:set>
                                    <p:animEffect transition="in" filter="blinds(horizontal)">
                                      <p:cBhvr additive="base">
                                        <p:cTn id="11" dur="500"/>
                                        <p:tgtEl>
                                          <p:spTgt spid="209923"/>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1" presetClass="entr" presetSubtype="0" dur="1" fill="hold" nodeType="clickEffect">
                                  <p:stCondLst>
                                    <p:cond delay="0"/>
                                  </p:stCondLst>
                                  <p:childTnLst>
                                    <p:set>
                                      <p:cBhvr additive="base">
                                        <p:cTn id="15" dur="1" fill="hold">
                                          <p:stCondLst>
                                            <p:cond delay="0"/>
                                          </p:stCondLst>
                                        </p:cTn>
                                        <p:tgtEl>
                                          <p:spTgt spid="20992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afterGroup">
                            <p:stCondLst>
                              <p:cond delay="0"/>
                            </p:stCondLst>
                            <p:childTnLst>
                              <p:par>
                                <p:cTn id="18" presetID="1" presetClass="entr" presetSubtype="0" dur="1" fill="hold" grpId="3" nodeType="clickEffect">
                                  <p:stCondLst>
                                    <p:cond delay="0"/>
                                  </p:stCondLst>
                                  <p:childTnLst>
                                    <p:set>
                                      <p:cBhvr additive="base">
                                        <p:cTn id="19" dur="1" fill="hold">
                                          <p:stCondLst>
                                            <p:cond delay="0"/>
                                          </p:stCondLst>
                                        </p:cTn>
                                        <p:tgtEl>
                                          <p:spTgt spid="20992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afterGroup">
                            <p:stCondLst>
                              <p:cond delay="0"/>
                            </p:stCondLst>
                            <p:childTnLst>
                              <p:par>
                                <p:cTn id="22" presetID="3" presetClass="entr" presetSubtype="10" dur="500" fill="hold" grpId="1" nodeType="clickEffect">
                                  <p:stCondLst>
                                    <p:cond delay="0"/>
                                  </p:stCondLst>
                                  <p:childTnLst>
                                    <p:set>
                                      <p:cBhvr additive="base">
                                        <p:cTn id="23" dur="1" fill="hold">
                                          <p:stCondLst>
                                            <p:cond delay="0"/>
                                          </p:stCondLst>
                                        </p:cTn>
                                        <p:tgtEl>
                                          <p:spTgt spid="209925"/>
                                        </p:tgtEl>
                                        <p:attrNameLst>
                                          <p:attrName>style.visibility</p:attrName>
                                        </p:attrNameLst>
                                      </p:cBhvr>
                                      <p:to>
                                        <p:strVal val="visible"/>
                                      </p:to>
                                    </p:set>
                                    <p:animEffect transition="in" filter="blinds(horizontal)">
                                      <p:cBhvr additive="base">
                                        <p:cTn id="24" dur="500"/>
                                        <p:tgtEl>
                                          <p:spTgt spid="209925"/>
                                        </p:tgtEl>
                                      </p:cBhvr>
                                    </p:animEffect>
                                  </p:childTnLst>
                                </p:cTn>
                              </p:par>
                            </p:childTnLst>
                          </p:cTn>
                        </p:par>
                      </p:childTnLst>
                    </p:cTn>
                  </p:par>
                  <p:par>
                    <p:cTn id="25" fill="hold" nodeType="clickPar">
                      <p:stCondLst>
                        <p:cond delay="indefinite"/>
                      </p:stCondLst>
                      <p:childTnLst>
                        <p:par>
                          <p:cTn id="26" fill="hold" nodeType="afterGroup">
                            <p:stCondLst>
                              <p:cond delay="0"/>
                            </p:stCondLst>
                            <p:childTnLst>
                              <p:par>
                                <p:cTn id="27" presetID="1" presetClass="entr" presetSubtype="0" dur="1" fill="hold" nodeType="clickEffect">
                                  <p:stCondLst>
                                    <p:cond delay="0"/>
                                  </p:stCondLst>
                                  <p:childTnLst>
                                    <p:set>
                                      <p:cBhvr additive="base">
                                        <p:cTn id="28" dur="1" fill="hold">
                                          <p:stCondLst>
                                            <p:cond delay="0"/>
                                          </p:stCondLst>
                                        </p:cTn>
                                        <p:tgtEl>
                                          <p:spTgt spid="20992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1" presetClass="entr" presetSubtype="0" dur="1" fill="hold" grpId="4" nodeType="clickEffect">
                                  <p:stCondLst>
                                    <p:cond delay="0"/>
                                  </p:stCondLst>
                                  <p:childTnLst>
                                    <p:set>
                                      <p:cBhvr additive="base">
                                        <p:cTn id="32" dur="1" fill="hold">
                                          <p:stCondLst>
                                            <p:cond delay="0"/>
                                          </p:stCondLst>
                                        </p:cTn>
                                        <p:tgtEl>
                                          <p:spTgt spid="20993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5" nodeType="clickEffect">
                                  <p:stCondLst>
                                    <p:cond delay="0"/>
                                  </p:stCondLst>
                                  <p:childTnLst>
                                    <p:set>
                                      <p:cBhvr additive="base">
                                        <p:cTn id="36" dur="1" fill="hold">
                                          <p:stCondLst>
                                            <p:cond delay="0"/>
                                          </p:stCondLst>
                                        </p:cTn>
                                        <p:tgtEl>
                                          <p:spTgt spid="209931"/>
                                        </p:tgtEl>
                                        <p:attrNameLst>
                                          <p:attrName>style.visibility</p:attrName>
                                        </p:attrNameLst>
                                      </p:cBhvr>
                                      <p:to>
                                        <p:strVal val="visible"/>
                                      </p:to>
                                    </p:set>
                                    <p:animEffect transition="in" filter="blinds(horizontal)">
                                      <p:cBhvr additive="base">
                                        <p:cTn id="37" dur="500"/>
                                        <p:tgtEl>
                                          <p:spTgt spid="209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p:bldP spid="209925" grpId="1"/>
      <p:bldP spid="209926" grpId="2"/>
      <p:bldP spid="209927" grpId="3"/>
      <p:bldP spid="209930" grpId="4"/>
      <p:bldP spid="209931" grpId="5"/>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2994" name=""/>
          <p:cNvPicPr/>
          <p:nvPr/>
        </p:nvPicPr>
        <p:blipFill>
          <a:blip r:embed="rId2"/>
          <a:stretch>
            <a:fillRect/>
          </a:stretch>
        </p:blipFill>
        <p:spPr>
          <a:xfrm>
            <a:off x="0" y="0"/>
            <a:ext cx="8691570" cy="6929112"/>
          </a:xfrm>
          <a:prstGeom prst="rect">
            <a:avLst/>
          </a:prstGeom>
          <a:noFill/>
          <a:ln>
            <a:solidFill>
              <a:srgbClr val="FF0066"/>
            </a:solidFill>
            <a:miter lim="800000"/>
          </a:ln>
        </p:spPr>
      </p:pic>
      <p:sp>
        <p:nvSpPr>
          <p:cNvPr id="212995" name=""/>
          <p:cNvSpPr/>
          <p:nvPr/>
        </p:nvSpPr>
        <p:spPr>
          <a:xfrm>
            <a:off x="2268538" y="430212"/>
            <a:ext cx="6342048" cy="5461376"/>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3200" b="1">
              <a:solidFill>
                <a:srgbClr val="FF0000"/>
              </a:solidFill>
              <a:latin typeface="黑体" pitchFamily="49" charset="-122"/>
              <a:ea typeface="黑体" pitchFamily="49" charset="-122"/>
            </a:endParaRPr>
          </a:p>
          <a:p>
            <a:pPr lvl="0"/>
            <a:r>
              <a:rPr sz="3200" b="1">
                <a:solidFill>
                  <a:srgbClr val="FF0000"/>
                </a:solidFill>
                <a:latin typeface="黑体" pitchFamily="49" charset="-122"/>
                <a:ea typeface="黑体" pitchFamily="49" charset="-122"/>
              </a:rPr>
              <a:t>1、世间万“物”均有多面性，而诗人在咏物时往往“只取一瓢饮”，也就是说只抓住其中一种特点来加以发挥。</a:t>
            </a:r>
          </a:p>
          <a:p>
            <a:pPr lvl="0"/>
            <a:r>
              <a:rPr sz="3200" b="1">
                <a:solidFill>
                  <a:srgbClr val="FF0000"/>
                </a:solidFill>
                <a:latin typeface="黑体" pitchFamily="49" charset="-122"/>
                <a:ea typeface="黑体" pitchFamily="49" charset="-122"/>
              </a:rPr>
              <a:t>2、不一样样诗人其处境、性格、思想等差异，故同咏一“物”，而主题大多各异。</a:t>
            </a:r>
          </a:p>
          <a:p>
            <a:pPr lvl="0"/>
            <a:r>
              <a:rPr sz="3200" b="1">
                <a:solidFill>
                  <a:srgbClr val="FF0000"/>
                </a:solidFill>
                <a:latin typeface="黑体" pitchFamily="49" charset="-122"/>
                <a:ea typeface="黑体" pitchFamily="49" charset="-122"/>
              </a:rPr>
              <a:t>3、阅读时须认真揣摩诗人所托之情，所言之志，可借助诗人生平、注解等。</a:t>
            </a:r>
          </a:p>
        </p:txBody>
      </p:sp>
      <p:sp>
        <p:nvSpPr>
          <p:cNvPr id="212996" name=""/>
          <p:cNvSpPr/>
          <p:nvPr/>
        </p:nvSpPr>
        <p:spPr>
          <a:xfrm>
            <a:off x="377825" y="1196975"/>
            <a:ext cx="1098550" cy="3887788"/>
          </a:xfrm>
          <a:prstGeom prst="rect">
            <a:avLst/>
          </a:prstGeom>
          <a:noFill/>
          <a:ln>
            <a:noFill/>
            <a:miter lim="800000"/>
          </a:ln>
        </p:spPr>
        <p:txBody>
          <a:bodyPr vert="vert">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4400" b="1">
                <a:solidFill>
                  <a:schemeClr val="tx2"/>
                </a:solidFill>
                <a:latin typeface="黑体" pitchFamily="49" charset="-122"/>
                <a:ea typeface="黑体" pitchFamily="49" charset="-122"/>
              </a:rPr>
              <a:t>  </a:t>
            </a:r>
            <a:r>
              <a:rPr sz="6000" b="1">
                <a:solidFill>
                  <a:srgbClr val="0000FF"/>
                </a:solidFill>
                <a:latin typeface="黑体" pitchFamily="49" charset="-122"/>
                <a:ea typeface="黑体" pitchFamily="49" charset="-122"/>
              </a:rPr>
              <a:t>注意</a:t>
            </a:r>
          </a:p>
        </p:txBody>
      </p:sp>
      <p:sp>
        <p:nvSpPr>
          <p:cNvPr id="212997"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12999" name="TextBox 21299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第19页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dur="500" fill="hold" grpId="0" nodeType="clickEffect">
                                  <p:stCondLst>
                                    <p:cond delay="0"/>
                                  </p:stCondLst>
                                  <p:childTnLst>
                                    <p:set>
                                      <p:cBhvr additive="base">
                                        <p:cTn id="6" dur="1" fill="hold">
                                          <p:stCondLst>
                                            <p:cond delay="0"/>
                                          </p:stCondLst>
                                        </p:cTn>
                                        <p:tgtEl>
                                          <p:spTgt spid="212995"/>
                                        </p:tgtEl>
                                        <p:attrNameLst>
                                          <p:attrName>style.visibility</p:attrName>
                                        </p:attrNameLst>
                                      </p:cBhvr>
                                      <p:to>
                                        <p:strVal val="visible"/>
                                      </p:to>
                                    </p:set>
                                    <p:animEffect transition="in" filter="box(in)">
                                      <p:cBhvr additive="base">
                                        <p:cTn id="7" dur="500"/>
                                        <p:tgtEl>
                                          <p:spTgt spid="212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88770" name=""/>
          <p:cNvPicPr/>
          <p:nvPr/>
        </p:nvPicPr>
        <p:blipFill>
          <a:blip r:embed="rId2">
            <a:lum bright="66000"/>
          </a:blip>
          <a:stretch>
            <a:fillRect/>
          </a:stretch>
        </p:blipFill>
        <p:spPr>
          <a:xfrm>
            <a:off x="-396875" y="50800"/>
            <a:ext cx="9927821" cy="6618547"/>
          </a:xfrm>
          <a:prstGeom prst="rect">
            <a:avLst/>
          </a:prstGeom>
          <a:noFill/>
          <a:ln>
            <a:miter lim="800000"/>
          </a:ln>
        </p:spPr>
      </p:pic>
      <p:sp>
        <p:nvSpPr>
          <p:cNvPr id="288771" name=""/>
          <p:cNvSpPr/>
          <p:nvPr>
            <p:ph type="title" idx="4294967295"/>
          </p:nvPr>
        </p:nvSpPr>
        <p:spPr>
          <a:xfrm>
            <a:off x="457200" y="274638"/>
            <a:ext cx="8069262" cy="6858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br>
              <a:rPr>
                <a:solidFill>
                  <a:srgbClr val="000000"/>
                </a:solidFill>
                <a:latin typeface="Tahoma" pitchFamily="34" charset="0"/>
              </a:rPr>
            </a:br>
            <a:br>
              <a:rPr>
                <a:solidFill>
                  <a:srgbClr val="000000"/>
                </a:solidFill>
                <a:latin typeface="Tahoma" pitchFamily="34" charset="0"/>
              </a:rPr>
            </a:br>
            <a:r>
              <a:rPr>
                <a:solidFill>
                  <a:srgbClr val="000000"/>
                </a:solidFill>
                <a:latin typeface="Tahoma" pitchFamily="34" charset="0"/>
              </a:rPr>
              <a:t>                          </a:t>
            </a:r>
            <a:br>
              <a:rPr>
                <a:solidFill>
                  <a:srgbClr val="000000"/>
                </a:solidFill>
                <a:latin typeface="Tahoma" pitchFamily="34" charset="0"/>
              </a:rPr>
            </a:br>
          </a:p>
        </p:txBody>
      </p:sp>
      <p:sp>
        <p:nvSpPr>
          <p:cNvPr id="288772" name=""/>
          <p:cNvSpPr/>
          <p:nvPr>
            <p:ph type="body" idx="4294967295"/>
          </p:nvPr>
        </p:nvSpPr>
        <p:spPr>
          <a:xfrm>
            <a:off x="0" y="228600"/>
            <a:ext cx="4267200" cy="4114800"/>
          </a:xfrm>
          <a:prstGeom prst="rect">
            <a:avLst/>
          </a:prstGeom>
          <a:solidFill>
            <a:srgbClr val="CCFFFF"/>
          </a:solidFill>
          <a:ln w="63500">
            <a:solidFill>
              <a:srgbClr val="00FF00"/>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5pPr>
          </a:lstStyle>
          <a:p>
            <a:pPr lvl="0">
              <a:lnSpc>
                <a:spcPct val="90000"/>
              </a:lnSpc>
              <a:buNone/>
            </a:pPr>
            <a:r>
              <a:rPr sz="3600" b="1">
                <a:latin typeface="黑体" pitchFamily="49" charset="-122"/>
                <a:ea typeface="黑体" pitchFamily="49" charset="-122"/>
              </a:rPr>
              <a:t>画 菊</a:t>
            </a:r>
            <a:r>
              <a:rPr sz="4000">
                <a:latin typeface="黑体" pitchFamily="49" charset="-122"/>
                <a:ea typeface="黑体" pitchFamily="49" charset="-122"/>
              </a:rPr>
              <a:t> </a:t>
            </a:r>
            <a:r>
              <a:rPr b="1">
                <a:latin typeface="黑体" pitchFamily="49" charset="-122"/>
                <a:ea typeface="黑体" pitchFamily="49" charset="-122"/>
              </a:rPr>
              <a:t>郑思肖（南宋）</a:t>
            </a:r>
          </a:p>
          <a:p>
            <a:pPr lvl="0">
              <a:lnSpc>
                <a:spcPct val="90000"/>
              </a:lnSpc>
              <a:buNone/>
            </a:pPr>
            <a:r>
              <a:rPr sz="3200" b="1">
                <a:latin typeface="黑体" pitchFamily="49" charset="-122"/>
                <a:ea typeface="黑体" pitchFamily="49" charset="-122"/>
              </a:rPr>
              <a:t>  花开不并百花丛，                          </a:t>
            </a:r>
          </a:p>
          <a:p>
            <a:pPr lvl="0">
              <a:lnSpc>
                <a:spcPct val="90000"/>
              </a:lnSpc>
              <a:buNone/>
            </a:pPr>
            <a:r>
              <a:rPr sz="3200" b="1">
                <a:latin typeface="黑体" pitchFamily="49" charset="-122"/>
                <a:ea typeface="黑体" pitchFamily="49" charset="-122"/>
              </a:rPr>
              <a:t>  独立疏篱趣未穷。                         </a:t>
            </a:r>
          </a:p>
          <a:p>
            <a:pPr lvl="0">
              <a:lnSpc>
                <a:spcPct val="90000"/>
              </a:lnSpc>
              <a:buNone/>
            </a:pPr>
            <a:r>
              <a:rPr sz="3200" b="1">
                <a:latin typeface="黑体" pitchFamily="49" charset="-122"/>
                <a:ea typeface="黑体" pitchFamily="49" charset="-122"/>
              </a:rPr>
              <a:t>  宁可枝头抱香死，                          </a:t>
            </a:r>
          </a:p>
          <a:p>
            <a:pPr lvl="0">
              <a:lnSpc>
                <a:spcPct val="90000"/>
              </a:lnSpc>
              <a:buNone/>
            </a:pPr>
            <a:r>
              <a:rPr sz="3200" b="1">
                <a:latin typeface="黑体" pitchFamily="49" charset="-122"/>
                <a:ea typeface="黑体" pitchFamily="49" charset="-122"/>
              </a:rPr>
              <a:t>  何曾吹落北风中。</a:t>
            </a:r>
          </a:p>
          <a:p>
            <a:pPr lvl="0">
              <a:lnSpc>
                <a:spcPct val="90000"/>
              </a:lnSpc>
              <a:buNone/>
            </a:pPr>
            <a:r>
              <a:rPr b="1">
                <a:latin typeface="黑体" pitchFamily="49" charset="-122"/>
                <a:ea typeface="黑体" pitchFamily="49" charset="-122"/>
              </a:rPr>
              <a:t>注：元兵南下，郑思肖 上疏直谏，痛陈抗敌 之策，被拒不纳。</a:t>
            </a:r>
            <a:r>
              <a:rPr sz="3200" b="1">
                <a:latin typeface="黑体" pitchFamily="49" charset="-122"/>
                <a:ea typeface="黑体" pitchFamily="49" charset="-122"/>
              </a:rPr>
              <a:t> </a:t>
            </a:r>
            <a:endParaRPr b="1">
              <a:latin typeface="黑体" pitchFamily="49" charset="-122"/>
              <a:ea typeface="黑体" pitchFamily="49" charset="-122"/>
            </a:endParaRPr>
          </a:p>
          <a:p>
            <a:pPr lvl="0">
              <a:lnSpc>
                <a:spcPct val="90000"/>
              </a:lnSpc>
              <a:buNone/>
            </a:pPr>
            <a:endParaRPr b="1">
              <a:latin typeface="黑体" pitchFamily="49" charset="-122"/>
              <a:ea typeface="黑体" pitchFamily="49" charset="-122"/>
            </a:endParaRPr>
          </a:p>
          <a:p>
            <a:pPr lvl="0">
              <a:lnSpc>
                <a:spcPct val="90000"/>
              </a:lnSpc>
              <a:buNone/>
            </a:pPr>
            <a:endParaRPr sz="3200" b="1">
              <a:latin typeface="楷体_GB2312" pitchFamily="1" charset="-122"/>
              <a:ea typeface="楷体_GB2312" pitchFamily="1" charset="-122"/>
            </a:endParaRPr>
          </a:p>
          <a:p>
            <a:pPr lvl="0">
              <a:lnSpc>
                <a:spcPct val="90000"/>
              </a:lnSpc>
              <a:buNone/>
            </a:pPr>
            <a:endParaRPr b="1">
              <a:latin typeface="楷体_GB2312" pitchFamily="1" charset="-122"/>
              <a:ea typeface="楷体_GB2312" pitchFamily="1" charset="-122"/>
            </a:endParaRPr>
          </a:p>
        </p:txBody>
      </p:sp>
      <p:sp>
        <p:nvSpPr>
          <p:cNvPr id="288773" name=""/>
          <p:cNvSpPr/>
          <p:nvPr/>
        </p:nvSpPr>
        <p:spPr>
          <a:xfrm>
            <a:off x="4114800" y="228600"/>
            <a:ext cx="5029200" cy="4114800"/>
          </a:xfrm>
          <a:prstGeom prst="rect">
            <a:avLst/>
          </a:prstGeom>
          <a:solidFill>
            <a:srgbClr val="FFFF99"/>
          </a:solidFill>
          <a:ln w="63500">
            <a:solidFill>
              <a:srgbClr val="FFCC00"/>
            </a:solidFill>
            <a:miter lim="800000"/>
          </a:ln>
        </p:spPr>
        <p:txBody>
          <a:bodyPr/>
          <a:lstStyle>
            <a:defPPr algn="l" rtl="0" eaLnBrk="1" hangingPunct="1">
              <a:defRPr kumimoji="0" lang="zh-CN" altLang="en-US">
                <a:latin typeface="Arial"/>
                <a:ea typeface="Arial"/>
              </a:defRPr>
            </a:defPPr>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lnSpc>
                <a:spcPct val="95000"/>
              </a:lnSpc>
              <a:buNone/>
            </a:pPr>
            <a:r>
              <a:rPr sz="3600" b="1">
                <a:ea typeface="楷体_GB2312" pitchFamily="1" charset="-122"/>
              </a:rPr>
              <a:t>    不第后赋菊 黄巢（唐）</a:t>
            </a:r>
          </a:p>
          <a:p>
            <a:pPr lvl="0">
              <a:lnSpc>
                <a:spcPct val="95000"/>
              </a:lnSpc>
              <a:buNone/>
            </a:pPr>
            <a:r>
              <a:rPr sz="3600" b="1">
                <a:ea typeface="楷体_GB2312" pitchFamily="1" charset="-122"/>
              </a:rPr>
              <a:t>      待到秋来九月八，                                                        </a:t>
            </a:r>
          </a:p>
          <a:p>
            <a:pPr lvl="0">
              <a:lnSpc>
                <a:spcPct val="95000"/>
              </a:lnSpc>
              <a:buNone/>
            </a:pPr>
            <a:r>
              <a:rPr sz="3600" b="1">
                <a:ea typeface="楷体_GB2312" pitchFamily="1" charset="-122"/>
              </a:rPr>
              <a:t>      我花开后百花杀。                                            </a:t>
            </a:r>
          </a:p>
          <a:p>
            <a:pPr lvl="0">
              <a:lnSpc>
                <a:spcPct val="95000"/>
              </a:lnSpc>
              <a:buNone/>
            </a:pPr>
            <a:r>
              <a:rPr sz="3600" b="1">
                <a:ea typeface="楷体_GB2312" pitchFamily="1" charset="-122"/>
              </a:rPr>
              <a:t>      冲天香阵透长安，                                            </a:t>
            </a:r>
          </a:p>
          <a:p>
            <a:pPr lvl="0">
              <a:lnSpc>
                <a:spcPct val="95000"/>
              </a:lnSpc>
              <a:buNone/>
            </a:pPr>
            <a:r>
              <a:rPr sz="3600" b="1">
                <a:ea typeface="楷体_GB2312" pitchFamily="1" charset="-122"/>
              </a:rPr>
              <a:t>      满城尽带黄金甲。</a:t>
            </a:r>
          </a:p>
          <a:p>
            <a:pPr lvl="0">
              <a:lnSpc>
                <a:spcPct val="95000"/>
              </a:lnSpc>
              <a:buNone/>
            </a:pPr>
            <a:r>
              <a:rPr sz="3600" b="1">
                <a:ea typeface="楷体_GB2312" pitchFamily="1" charset="-122"/>
              </a:rPr>
              <a:t>注：黄巢长于骑射，爱扶危救急； 爱读书，参与进士考试，不中。 </a:t>
            </a:r>
          </a:p>
          <a:p>
            <a:pPr lvl="0">
              <a:lnSpc>
                <a:spcPct val="95000"/>
              </a:lnSpc>
              <a:buNone/>
            </a:pPr>
            <a:endParaRPr sz="3600" b="1">
              <a:ea typeface="楷体_GB2312" pitchFamily="1" charset="-122"/>
            </a:endParaRPr>
          </a:p>
          <a:p>
            <a:pPr lvl="0">
              <a:lnSpc>
                <a:spcPct val="95000"/>
              </a:lnSpc>
              <a:buNone/>
            </a:pPr>
            <a:endParaRPr sz="3600" b="1">
              <a:ea typeface="楷体_GB2312" pitchFamily="1" charset="-122"/>
            </a:endParaRPr>
          </a:p>
          <a:p>
            <a:pPr lvl="0">
              <a:lnSpc>
                <a:spcPct val="95000"/>
              </a:lnSpc>
              <a:buNone/>
            </a:pPr>
            <a:r>
              <a:rPr sz="3600" b="1">
                <a:ea typeface="楷体_GB2312" pitchFamily="1" charset="-122"/>
              </a:rPr>
              <a:t>  </a:t>
            </a:r>
          </a:p>
        </p:txBody>
      </p:sp>
      <p:pic>
        <p:nvPicPr>
          <p:cNvPr id="288774" name=""/>
          <p:cNvPicPr/>
          <p:nvPr/>
        </p:nvPicPr>
        <p:blipFill>
          <a:blip r:embed="rId3"/>
          <a:stretch>
            <a:fillRect/>
          </a:stretch>
        </p:blipFill>
        <p:spPr>
          <a:xfrm>
            <a:off x="8458200" y="4953000"/>
            <a:ext cx="659432" cy="1831755"/>
          </a:xfrm>
          <a:prstGeom prst="rect">
            <a:avLst/>
          </a:prstGeom>
          <a:noFill/>
          <a:ln>
            <a:miter lim="800000"/>
          </a:ln>
        </p:spPr>
      </p:pic>
      <p:sp>
        <p:nvSpPr>
          <p:cNvPr id="288775" name=""/>
          <p:cNvSpPr/>
          <p:nvPr/>
        </p:nvSpPr>
        <p:spPr>
          <a:xfrm>
            <a:off x="8472488" y="5029200"/>
            <a:ext cx="671512" cy="2133600"/>
          </a:xfrm>
          <a:prstGeom prst="rect">
            <a:avLst/>
          </a:prstGeom>
          <a:noFill/>
          <a:ln>
            <a:noFill/>
            <a:miter lim="800000"/>
          </a:ln>
        </p:spPr>
        <p:txBody>
          <a:bodyPr vert="vert">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3200" b="1">
                <a:ea typeface="幼圆" pitchFamily="49" charset="-122"/>
              </a:rPr>
              <a:t>你舞台</a:t>
            </a:r>
          </a:p>
        </p:txBody>
      </p:sp>
      <p:sp>
        <p:nvSpPr>
          <p:cNvPr id="288776" name=""/>
          <p:cNvSpPr/>
          <p:nvPr/>
        </p:nvSpPr>
        <p:spPr>
          <a:xfrm>
            <a:off x="0" y="4556125"/>
            <a:ext cx="6895369" cy="1214317"/>
          </a:xfrm>
          <a:prstGeom prst="rect">
            <a:avLst/>
          </a:prstGeom>
          <a:noFill/>
          <a:ln>
            <a:noFill/>
            <a:miter lim="800000"/>
          </a:ln>
          <a:effectLst/>
        </p:spPr>
        <p:txBody>
          <a:bodyPr wrap="none" anchor="t" anchorCtr="0">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nSpc>
                <a:spcPct val="90000"/>
              </a:lnSpc>
              <a:spcBef>
                <a:spcPct val="50000"/>
              </a:spcBef>
            </a:pPr>
            <a:r>
              <a:rPr kumimoji="1" sz="3200" b="1">
                <a:solidFill>
                  <a:srgbClr val="FF0000"/>
                </a:solidFill>
                <a:effectLst>
                  <a:outerShdw blurRad="38100" dist="38100" dir="2700000" algn="tl">
                    <a:schemeClr val="bg2"/>
                  </a:outerShdw>
                </a:effectLst>
                <a:latin typeface="黑体" pitchFamily="49" charset="-122"/>
                <a:ea typeface="黑体" pitchFamily="49" charset="-122"/>
              </a:rPr>
              <a:t>1、这两首诗中菊花分别是怎样形象？</a:t>
            </a:r>
          </a:p>
          <a:p>
            <a:pPr lvl="0">
              <a:lnSpc>
                <a:spcPct val="90000"/>
              </a:lnSpc>
              <a:spcBef>
                <a:spcPct val="50000"/>
              </a:spcBef>
            </a:pPr>
            <a:r>
              <a:rPr kumimoji="1" sz="3200" b="1">
                <a:solidFill>
                  <a:srgbClr val="FF0000"/>
                </a:solidFill>
                <a:effectLst>
                  <a:outerShdw blurRad="38100" dist="38100" dir="2700000" algn="tl">
                    <a:schemeClr val="bg2"/>
                  </a:outerShdw>
                </a:effectLst>
                <a:latin typeface="黑体" pitchFamily="49" charset="-122"/>
                <a:ea typeface="黑体" pitchFamily="49" charset="-122"/>
              </a:rPr>
              <a:t>2、诗人托物言志，各表达什么情感？</a:t>
            </a:r>
          </a:p>
        </p:txBody>
      </p:sp>
      <p:sp>
        <p:nvSpPr>
          <p:cNvPr id="288777" name="Date Placeholder 4"/>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88779" name="TextBox 28877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第20页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88772"/>
                                        </p:tgtEl>
                                        <p:attrNameLst>
                                          <p:attrName>style.visibility</p:attrName>
                                        </p:attrNameLst>
                                      </p:cBhvr>
                                      <p:to>
                                        <p:strVal val="visible"/>
                                      </p:to>
                                    </p:set>
                                    <p:anim calcmode="lin" valueType="num">
                                      <p:cBhvr additive="base">
                                        <p:cTn id="7" dur="500" fill="hold"/>
                                        <p:tgtEl>
                                          <p:spTgt spid="288772"/>
                                        </p:tgtEl>
                                        <p:attrNameLst>
                                          <p:attrName>ppt_x</p:attrName>
                                        </p:attrNameLst>
                                      </p:cBhvr>
                                      <p:tavLst>
                                        <p:tav tm="0">
                                          <p:val>
                                            <p:strVal val="0-#ppt_w/2"/>
                                          </p:val>
                                        </p:tav>
                                        <p:tav tm="100000">
                                          <p:val>
                                            <p:strVal val="#ppt_x"/>
                                          </p:val>
                                        </p:tav>
                                      </p:tavLst>
                                    </p:anim>
                                    <p:anim calcmode="lin" valueType="num">
                                      <p:cBhvr additive="base">
                                        <p:cTn id="8" dur="500" fill="hold"/>
                                        <p:tgtEl>
                                          <p:spTgt spid="2887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288773"/>
                                        </p:tgtEl>
                                        <p:attrNameLst>
                                          <p:attrName>style.visibility</p:attrName>
                                        </p:attrNameLst>
                                      </p:cBhvr>
                                      <p:to>
                                        <p:strVal val="visible"/>
                                      </p:to>
                                    </p:set>
                                    <p:anim calcmode="lin" valueType="num">
                                      <p:cBhvr additive="base">
                                        <p:cTn id="13" dur="500" fill="hold"/>
                                        <p:tgtEl>
                                          <p:spTgt spid="288773"/>
                                        </p:tgtEl>
                                        <p:attrNameLst>
                                          <p:attrName>ppt_x</p:attrName>
                                        </p:attrNameLst>
                                      </p:cBhvr>
                                      <p:tavLst>
                                        <p:tav tm="0">
                                          <p:val>
                                            <p:strVal val="0-#ppt_w/2"/>
                                          </p:val>
                                        </p:tav>
                                        <p:tav tm="100000">
                                          <p:val>
                                            <p:strVal val="#ppt_x"/>
                                          </p:val>
                                        </p:tav>
                                      </p:tavLst>
                                    </p:anim>
                                    <p:anim calcmode="lin" valueType="num">
                                      <p:cBhvr additive="base">
                                        <p:cTn id="14" dur="500" fill="hold"/>
                                        <p:tgtEl>
                                          <p:spTgt spid="28877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2" nodeType="clickEffect">
                                  <p:stCondLst>
                                    <p:cond delay="0"/>
                                  </p:stCondLst>
                                  <p:childTnLst>
                                    <p:set>
                                      <p:cBhvr additive="base">
                                        <p:cTn id="18" dur="1" fill="hold">
                                          <p:stCondLst>
                                            <p:cond delay="0"/>
                                          </p:stCondLst>
                                        </p:cTn>
                                        <p:tgtEl>
                                          <p:spTgt spid="288776"/>
                                        </p:tgtEl>
                                        <p:attrNameLst>
                                          <p:attrName>style.visibility</p:attrName>
                                        </p:attrNameLst>
                                      </p:cBhvr>
                                      <p:to>
                                        <p:strVal val="visible"/>
                                      </p:to>
                                    </p:set>
                                    <p:anim calcmode="lin" valueType="num">
                                      <p:cBhvr additive="base">
                                        <p:cTn id="19" dur="500" fill="hold"/>
                                        <p:tgtEl>
                                          <p:spTgt spid="288776"/>
                                        </p:tgtEl>
                                        <p:attrNameLst>
                                          <p:attrName>ppt_x</p:attrName>
                                        </p:attrNameLst>
                                      </p:cBhvr>
                                      <p:tavLst>
                                        <p:tav tm="0">
                                          <p:val>
                                            <p:strVal val="0-#ppt_w/2"/>
                                          </p:val>
                                        </p:tav>
                                        <p:tav tm="100000">
                                          <p:val>
                                            <p:strVal val="#ppt_x"/>
                                          </p:val>
                                        </p:tav>
                                      </p:tavLst>
                                    </p:anim>
                                    <p:anim calcmode="lin" valueType="num">
                                      <p:cBhvr additive="base">
                                        <p:cTn id="20" dur="500" fill="hold"/>
                                        <p:tgtEl>
                                          <p:spTgt spid="2887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p:bldP spid="288773" grpId="1"/>
      <p:bldP spid="288776" grpId="2"/>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6066" name=""/>
          <p:cNvPicPr/>
          <p:nvPr/>
        </p:nvPicPr>
        <p:blipFill>
          <a:blip r:embed="rId2">
            <a:lum bright="66000"/>
          </a:blip>
          <a:stretch>
            <a:fillRect/>
          </a:stretch>
        </p:blipFill>
        <p:spPr>
          <a:xfrm>
            <a:off x="-396875" y="50800"/>
            <a:ext cx="9748085" cy="6498723"/>
          </a:xfrm>
          <a:prstGeom prst="rect">
            <a:avLst/>
          </a:prstGeom>
          <a:noFill/>
          <a:ln>
            <a:miter lim="800000"/>
          </a:ln>
        </p:spPr>
      </p:pic>
      <p:sp>
        <p:nvSpPr>
          <p:cNvPr id="216067" name=""/>
          <p:cNvSpPr/>
          <p:nvPr>
            <p:ph type="body" idx="4294967295"/>
          </p:nvPr>
        </p:nvSpPr>
        <p:spPr>
          <a:xfrm>
            <a:off x="0" y="228600"/>
            <a:ext cx="4267200" cy="4114800"/>
          </a:xfrm>
          <a:prstGeom prst="rect">
            <a:avLst/>
          </a:prstGeom>
          <a:solidFill>
            <a:srgbClr val="CCFFFF"/>
          </a:solidFill>
          <a:ln w="63500">
            <a:solidFill>
              <a:srgbClr val="00FF00"/>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5pPr>
          </a:lstStyle>
          <a:p>
            <a:pPr lvl="0">
              <a:lnSpc>
                <a:spcPct val="90000"/>
              </a:lnSpc>
              <a:buNone/>
            </a:pPr>
            <a:r>
              <a:rPr sz="3600" b="1">
                <a:latin typeface="黑体" pitchFamily="49" charset="-122"/>
                <a:ea typeface="黑体" pitchFamily="49" charset="-122"/>
              </a:rPr>
              <a:t>画 菊</a:t>
            </a:r>
            <a:r>
              <a:rPr sz="4000">
                <a:latin typeface="黑体" pitchFamily="49" charset="-122"/>
                <a:ea typeface="黑体" pitchFamily="49" charset="-122"/>
              </a:rPr>
              <a:t> </a:t>
            </a:r>
            <a:r>
              <a:rPr b="1">
                <a:latin typeface="黑体" pitchFamily="49" charset="-122"/>
                <a:ea typeface="黑体" pitchFamily="49" charset="-122"/>
              </a:rPr>
              <a:t>郑思肖（南宋）</a:t>
            </a:r>
          </a:p>
          <a:p>
            <a:pPr lvl="0">
              <a:lnSpc>
                <a:spcPct val="90000"/>
              </a:lnSpc>
              <a:buNone/>
            </a:pPr>
            <a:r>
              <a:rPr sz="3200" b="1">
                <a:latin typeface="黑体" pitchFamily="49" charset="-122"/>
                <a:ea typeface="黑体" pitchFamily="49" charset="-122"/>
              </a:rPr>
              <a:t>  花开不并百花丛，                          </a:t>
            </a:r>
          </a:p>
          <a:p>
            <a:pPr lvl="0">
              <a:lnSpc>
                <a:spcPct val="90000"/>
              </a:lnSpc>
              <a:buNone/>
            </a:pPr>
            <a:r>
              <a:rPr sz="3200" b="1">
                <a:latin typeface="黑体" pitchFamily="49" charset="-122"/>
                <a:ea typeface="黑体" pitchFamily="49" charset="-122"/>
              </a:rPr>
              <a:t>  独立疏篱趣未穷。                         </a:t>
            </a:r>
          </a:p>
          <a:p>
            <a:pPr lvl="0">
              <a:lnSpc>
                <a:spcPct val="90000"/>
              </a:lnSpc>
              <a:buNone/>
            </a:pPr>
            <a:r>
              <a:rPr sz="3200" b="1">
                <a:latin typeface="黑体" pitchFamily="49" charset="-122"/>
                <a:ea typeface="黑体" pitchFamily="49" charset="-122"/>
              </a:rPr>
              <a:t>  宁可枝头抱香死，                          </a:t>
            </a:r>
          </a:p>
          <a:p>
            <a:pPr lvl="0">
              <a:lnSpc>
                <a:spcPct val="90000"/>
              </a:lnSpc>
              <a:buNone/>
            </a:pPr>
            <a:r>
              <a:rPr sz="3200" b="1">
                <a:latin typeface="黑体" pitchFamily="49" charset="-122"/>
                <a:ea typeface="黑体" pitchFamily="49" charset="-122"/>
              </a:rPr>
              <a:t>  何曾吹落北风中。</a:t>
            </a:r>
          </a:p>
          <a:p>
            <a:pPr lvl="0">
              <a:lnSpc>
                <a:spcPct val="90000"/>
              </a:lnSpc>
              <a:buNone/>
            </a:pPr>
            <a:r>
              <a:rPr b="1">
                <a:latin typeface="黑体" pitchFamily="49" charset="-122"/>
                <a:ea typeface="黑体" pitchFamily="49" charset="-122"/>
              </a:rPr>
              <a:t>注：元兵南下，郑思肖 上疏直谏，痛陈抗敌 之策，被拒不纳。</a:t>
            </a:r>
            <a:r>
              <a:rPr sz="3200" b="1">
                <a:latin typeface="黑体" pitchFamily="49" charset="-122"/>
                <a:ea typeface="黑体" pitchFamily="49" charset="-122"/>
              </a:rPr>
              <a:t> </a:t>
            </a:r>
            <a:endParaRPr b="1">
              <a:latin typeface="黑体" pitchFamily="49" charset="-122"/>
              <a:ea typeface="黑体" pitchFamily="49" charset="-122"/>
            </a:endParaRPr>
          </a:p>
          <a:p>
            <a:pPr lvl="0">
              <a:lnSpc>
                <a:spcPct val="90000"/>
              </a:lnSpc>
              <a:buNone/>
            </a:pPr>
            <a:endParaRPr b="1">
              <a:latin typeface="黑体" pitchFamily="49" charset="-122"/>
              <a:ea typeface="黑体" pitchFamily="49" charset="-122"/>
            </a:endParaRPr>
          </a:p>
          <a:p>
            <a:pPr lvl="0">
              <a:lnSpc>
                <a:spcPct val="90000"/>
              </a:lnSpc>
              <a:buNone/>
            </a:pPr>
            <a:endParaRPr sz="3200" b="1">
              <a:latin typeface="黑体" pitchFamily="49" charset="-122"/>
              <a:ea typeface="黑体" pitchFamily="49" charset="-122"/>
            </a:endParaRPr>
          </a:p>
          <a:p>
            <a:pPr lvl="0">
              <a:lnSpc>
                <a:spcPct val="90000"/>
              </a:lnSpc>
              <a:buNone/>
            </a:pPr>
            <a:endParaRPr b="1">
              <a:latin typeface="楷体_GB2312" pitchFamily="1" charset="-122"/>
              <a:ea typeface="楷体_GB2312" pitchFamily="1" charset="-122"/>
            </a:endParaRPr>
          </a:p>
        </p:txBody>
      </p:sp>
      <p:sp>
        <p:nvSpPr>
          <p:cNvPr id="216068" name=""/>
          <p:cNvSpPr/>
          <p:nvPr/>
        </p:nvSpPr>
        <p:spPr>
          <a:xfrm>
            <a:off x="4114800" y="228600"/>
            <a:ext cx="5029200" cy="6629400"/>
          </a:xfrm>
          <a:prstGeom prst="rect">
            <a:avLst/>
          </a:prstGeom>
          <a:solidFill>
            <a:srgbClr val="FFFF99"/>
          </a:solidFill>
          <a:ln w="63500">
            <a:solidFill>
              <a:srgbClr val="FFCC00"/>
            </a:solidFill>
            <a:miter lim="800000"/>
          </a:ln>
        </p:spPr>
        <p:txBody>
          <a:bodyPr/>
          <a:lstStyle>
            <a:defPPr algn="l" rtl="0" eaLnBrk="1" hangingPunct="1">
              <a:defRPr kumimoji="0" lang="zh-CN" altLang="en-US">
                <a:latin typeface="Arial"/>
                <a:ea typeface="Arial"/>
              </a:defRPr>
            </a:defPPr>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lnSpc>
                <a:spcPct val="95000"/>
              </a:lnSpc>
              <a:buNone/>
            </a:pPr>
            <a:r>
              <a:rPr b="1">
                <a:solidFill>
                  <a:srgbClr val="0000FF"/>
                </a:solidFill>
                <a:latin typeface="黑体" pitchFamily="49" charset="-122"/>
                <a:ea typeface="黑体" pitchFamily="49" charset="-122"/>
              </a:rPr>
              <a:t>1、事物特性：</a:t>
            </a:r>
          </a:p>
          <a:p>
            <a:pPr lvl="0">
              <a:lnSpc>
                <a:spcPct val="95000"/>
              </a:lnSpc>
              <a:buNone/>
            </a:pPr>
            <a:r>
              <a:rPr b="1">
                <a:solidFill>
                  <a:srgbClr val="0000FF"/>
                </a:solidFill>
                <a:latin typeface="黑体" pitchFamily="49" charset="-122"/>
                <a:ea typeface="黑体" pitchFamily="49" charset="-122"/>
              </a:rPr>
              <a:t>不与百花同步开放，孤</a:t>
            </a:r>
          </a:p>
          <a:p>
            <a:pPr lvl="0">
              <a:lnSpc>
                <a:spcPct val="95000"/>
              </a:lnSpc>
              <a:buNone/>
            </a:pPr>
            <a:r>
              <a:rPr b="1">
                <a:solidFill>
                  <a:srgbClr val="0000FF"/>
                </a:solidFill>
                <a:latin typeface="黑体" pitchFamily="49" charset="-122"/>
                <a:ea typeface="黑体" pitchFamily="49" charset="-122"/>
              </a:rPr>
              <a:t>芳自赏。宁愿枯死枝头，决不被北风吹落。</a:t>
            </a: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r>
              <a:rPr b="1">
                <a:solidFill>
                  <a:srgbClr val="0000FF"/>
                </a:solidFill>
                <a:latin typeface="黑体" pitchFamily="49" charset="-122"/>
                <a:ea typeface="黑体" pitchFamily="49" charset="-122"/>
              </a:rPr>
              <a:t>2、所言之志：</a:t>
            </a:r>
          </a:p>
          <a:p>
            <a:pPr lvl="0">
              <a:lnSpc>
                <a:spcPct val="95000"/>
              </a:lnSpc>
              <a:buNone/>
            </a:pPr>
            <a:r>
              <a:rPr b="1">
                <a:solidFill>
                  <a:srgbClr val="0000FF"/>
                </a:solidFill>
                <a:latin typeface="黑体" pitchFamily="49" charset="-122"/>
                <a:ea typeface="黑体" pitchFamily="49" charset="-122"/>
              </a:rPr>
              <a:t>赞美菊花傲然不屈，清</a:t>
            </a:r>
          </a:p>
          <a:p>
            <a:pPr lvl="0">
              <a:lnSpc>
                <a:spcPct val="95000"/>
              </a:lnSpc>
              <a:buNone/>
            </a:pPr>
            <a:r>
              <a:rPr b="1">
                <a:solidFill>
                  <a:srgbClr val="0000FF"/>
                </a:solidFill>
                <a:latin typeface="黑体" pitchFamily="49" charset="-122"/>
                <a:ea typeface="黑体" pitchFamily="49" charset="-122"/>
              </a:rPr>
              <a:t>高脱俗。表达自己表达自己凌然民族气节和忠贞爱国情怀。</a:t>
            </a: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r>
              <a:rPr b="1">
                <a:solidFill>
                  <a:srgbClr val="0000FF"/>
                </a:solidFill>
                <a:latin typeface="黑体" pitchFamily="49" charset="-122"/>
                <a:ea typeface="黑体" pitchFamily="49" charset="-122"/>
              </a:rPr>
              <a:t>  </a:t>
            </a:r>
          </a:p>
        </p:txBody>
      </p:sp>
      <p:pic>
        <p:nvPicPr>
          <p:cNvPr id="216069" name=""/>
          <p:cNvPicPr/>
          <p:nvPr/>
        </p:nvPicPr>
        <p:blipFill>
          <a:blip r:embed="rId3"/>
          <a:stretch>
            <a:fillRect/>
          </a:stretch>
        </p:blipFill>
        <p:spPr>
          <a:xfrm>
            <a:off x="0" y="4343400"/>
            <a:ext cx="3944422" cy="2410480"/>
          </a:xfrm>
          <a:prstGeom prst="rect">
            <a:avLst/>
          </a:prstGeom>
          <a:noFill/>
          <a:ln>
            <a:miter lim="800000"/>
          </a:ln>
        </p:spPr>
      </p:pic>
      <p:sp>
        <p:nvSpPr>
          <p:cNvPr id="216070" name="Date Placeholder 4"/>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16072" name="TextBox 21607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第21页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6068">
                                            <p:bg/>
                                          </p:spTgt>
                                        </p:tgtEl>
                                        <p:attrNameLst>
                                          <p:attrName>style.visibility</p:attrName>
                                        </p:attrNameLst>
                                      </p:cBhvr>
                                      <p:to>
                                        <p:strVal val="visible"/>
                                      </p:to>
                                    </p:set>
                                    <p:anim calcmode="lin" valueType="num">
                                      <p:cBhvr additive="base">
                                        <p:cTn id="7" dur="500" fill="hold"/>
                                        <p:tgtEl>
                                          <p:spTgt spid="216068">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16068">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216068"/>
                                        </p:tgtEl>
                                        <p:attrNameLst>
                                          <p:attrName>style.visibility</p:attrName>
                                        </p:attrNameLst>
                                      </p:cBhvr>
                                      <p:to>
                                        <p:strVal val="visible"/>
                                      </p:to>
                                    </p:set>
                                    <p:anim calcmode="lin" valueType="num">
                                      <p:cBhvr additive="base">
                                        <p:cTn id="13" dur="500" fill="hold"/>
                                        <p:tgtEl>
                                          <p:spTgt spid="216068"/>
                                        </p:tgtEl>
                                        <p:attrNameLst>
                                          <p:attrName>ppt_x</p:attrName>
                                        </p:attrNameLst>
                                      </p:cBhvr>
                                      <p:tavLst>
                                        <p:tav tm="0">
                                          <p:val>
                                            <p:strVal val="0-#ppt_w/2"/>
                                          </p:val>
                                        </p:tav>
                                        <p:tav tm="100000">
                                          <p:val>
                                            <p:strVal val="#ppt_x"/>
                                          </p:val>
                                        </p:tav>
                                      </p:tavLst>
                                    </p:anim>
                                    <p:anim calcmode="lin" valueType="num">
                                      <p:cBhvr additive="base">
                                        <p:cTn id="14"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0" nodeType="clickEffect">
                                  <p:stCondLst>
                                    <p:cond delay="0"/>
                                  </p:stCondLst>
                                  <p:childTnLst>
                                    <p:set>
                                      <p:cBhvr additive="base">
                                        <p:cTn id="18" dur="1" fill="hold">
                                          <p:stCondLst>
                                            <p:cond delay="0"/>
                                          </p:stCondLst>
                                        </p:cTn>
                                        <p:tgtEl>
                                          <p:spTgt spid="216068"/>
                                        </p:tgtEl>
                                        <p:attrNameLst>
                                          <p:attrName>style.visibility</p:attrName>
                                        </p:attrNameLst>
                                      </p:cBhvr>
                                      <p:to>
                                        <p:strVal val="visible"/>
                                      </p:to>
                                    </p:set>
                                    <p:anim calcmode="lin" valueType="num">
                                      <p:cBhvr additive="base">
                                        <p:cTn id="19" dur="500" fill="hold"/>
                                        <p:tgtEl>
                                          <p:spTgt spid="216068"/>
                                        </p:tgtEl>
                                        <p:attrNameLst>
                                          <p:attrName>ppt_x</p:attrName>
                                        </p:attrNameLst>
                                      </p:cBhvr>
                                      <p:tavLst>
                                        <p:tav tm="0">
                                          <p:val>
                                            <p:strVal val="0-#ppt_w/2"/>
                                          </p:val>
                                        </p:tav>
                                        <p:tav tm="100000">
                                          <p:val>
                                            <p:strVal val="#ppt_x"/>
                                          </p:val>
                                        </p:tav>
                                      </p:tavLst>
                                    </p:anim>
                                    <p:anim calcmode="lin" valueType="num">
                                      <p:cBhvr additive="base">
                                        <p:cTn id="20"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0" nodeType="clickEffect">
                                  <p:stCondLst>
                                    <p:cond delay="0"/>
                                  </p:stCondLst>
                                  <p:childTnLst>
                                    <p:set>
                                      <p:cBhvr additive="base">
                                        <p:cTn id="24" dur="1" fill="hold">
                                          <p:stCondLst>
                                            <p:cond delay="0"/>
                                          </p:stCondLst>
                                        </p:cTn>
                                        <p:tgtEl>
                                          <p:spTgt spid="216068"/>
                                        </p:tgtEl>
                                        <p:attrNameLst>
                                          <p:attrName>style.visibility</p:attrName>
                                        </p:attrNameLst>
                                      </p:cBhvr>
                                      <p:to>
                                        <p:strVal val="visible"/>
                                      </p:to>
                                    </p:set>
                                    <p:anim calcmode="lin" valueType="num">
                                      <p:cBhvr additive="base">
                                        <p:cTn id="25" dur="500" fill="hold"/>
                                        <p:tgtEl>
                                          <p:spTgt spid="216068"/>
                                        </p:tgtEl>
                                        <p:attrNameLst>
                                          <p:attrName>ppt_x</p:attrName>
                                        </p:attrNameLst>
                                      </p:cBhvr>
                                      <p:tavLst>
                                        <p:tav tm="0">
                                          <p:val>
                                            <p:strVal val="0-#ppt_w/2"/>
                                          </p:val>
                                        </p:tav>
                                        <p:tav tm="100000">
                                          <p:val>
                                            <p:strVal val="#ppt_x"/>
                                          </p:val>
                                        </p:tav>
                                      </p:tavLst>
                                    </p:anim>
                                    <p:anim calcmode="lin" valueType="num">
                                      <p:cBhvr additive="base">
                                        <p:cTn id="26"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8" dur="500" fill="hold" grpId="0" nodeType="clickEffect">
                                  <p:stCondLst>
                                    <p:cond delay="0"/>
                                  </p:stCondLst>
                                  <p:childTnLst>
                                    <p:set>
                                      <p:cBhvr additive="base">
                                        <p:cTn id="30" dur="1" fill="hold">
                                          <p:stCondLst>
                                            <p:cond delay="0"/>
                                          </p:stCondLst>
                                        </p:cTn>
                                        <p:tgtEl>
                                          <p:spTgt spid="216068"/>
                                        </p:tgtEl>
                                        <p:attrNameLst>
                                          <p:attrName>style.visibility</p:attrName>
                                        </p:attrNameLst>
                                      </p:cBhvr>
                                      <p:to>
                                        <p:strVal val="visible"/>
                                      </p:to>
                                    </p:set>
                                    <p:anim calcmode="lin" valueType="num">
                                      <p:cBhvr additive="base">
                                        <p:cTn id="31" dur="500" fill="hold"/>
                                        <p:tgtEl>
                                          <p:spTgt spid="216068"/>
                                        </p:tgtEl>
                                        <p:attrNameLst>
                                          <p:attrName>ppt_x</p:attrName>
                                        </p:attrNameLst>
                                      </p:cBhvr>
                                      <p:tavLst>
                                        <p:tav tm="0">
                                          <p:val>
                                            <p:strVal val="0-#ppt_w/2"/>
                                          </p:val>
                                        </p:tav>
                                        <p:tav tm="100000">
                                          <p:val>
                                            <p:strVal val="#ppt_x"/>
                                          </p:val>
                                        </p:tav>
                                      </p:tavLst>
                                    </p:anim>
                                    <p:anim calcmode="lin" valueType="num">
                                      <p:cBhvr additive="base">
                                        <p:cTn id="32"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8" dur="500" fill="hold" grpId="0" nodeType="clickEffect">
                                  <p:stCondLst>
                                    <p:cond delay="0"/>
                                  </p:stCondLst>
                                  <p:childTnLst>
                                    <p:set>
                                      <p:cBhvr additive="base">
                                        <p:cTn id="36" dur="1" fill="hold">
                                          <p:stCondLst>
                                            <p:cond delay="0"/>
                                          </p:stCondLst>
                                        </p:cTn>
                                        <p:tgtEl>
                                          <p:spTgt spid="216068"/>
                                        </p:tgtEl>
                                        <p:attrNameLst>
                                          <p:attrName>style.visibility</p:attrName>
                                        </p:attrNameLst>
                                      </p:cBhvr>
                                      <p:to>
                                        <p:strVal val="visible"/>
                                      </p:to>
                                    </p:set>
                                    <p:anim calcmode="lin" valueType="num">
                                      <p:cBhvr additive="base">
                                        <p:cTn id="37" dur="500" fill="hold"/>
                                        <p:tgtEl>
                                          <p:spTgt spid="216068"/>
                                        </p:tgtEl>
                                        <p:attrNameLst>
                                          <p:attrName>ppt_x</p:attrName>
                                        </p:attrNameLst>
                                      </p:cBhvr>
                                      <p:tavLst>
                                        <p:tav tm="0">
                                          <p:val>
                                            <p:strVal val="0-#ppt_w/2"/>
                                          </p:val>
                                        </p:tav>
                                        <p:tav tm="100000">
                                          <p:val>
                                            <p:strVal val="#ppt_x"/>
                                          </p:val>
                                        </p:tav>
                                      </p:tavLst>
                                    </p:anim>
                                    <p:anim calcmode="lin" valueType="num">
                                      <p:cBhvr additive="base">
                                        <p:cTn id="38"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8" dur="500" fill="hold" grpId="0" nodeType="clickEffect">
                                  <p:stCondLst>
                                    <p:cond delay="0"/>
                                  </p:stCondLst>
                                  <p:childTnLst>
                                    <p:set>
                                      <p:cBhvr additive="base">
                                        <p:cTn id="42" dur="1" fill="hold">
                                          <p:stCondLst>
                                            <p:cond delay="0"/>
                                          </p:stCondLst>
                                        </p:cTn>
                                        <p:tgtEl>
                                          <p:spTgt spid="216068"/>
                                        </p:tgtEl>
                                        <p:attrNameLst>
                                          <p:attrName>style.visibility</p:attrName>
                                        </p:attrNameLst>
                                      </p:cBhvr>
                                      <p:to>
                                        <p:strVal val="visible"/>
                                      </p:to>
                                    </p:set>
                                    <p:anim calcmode="lin" valueType="num">
                                      <p:cBhvr additive="base">
                                        <p:cTn id="43" dur="500" fill="hold"/>
                                        <p:tgtEl>
                                          <p:spTgt spid="216068"/>
                                        </p:tgtEl>
                                        <p:attrNameLst>
                                          <p:attrName>ppt_x</p:attrName>
                                        </p:attrNameLst>
                                      </p:cBhvr>
                                      <p:tavLst>
                                        <p:tav tm="0">
                                          <p:val>
                                            <p:strVal val="0-#ppt_w/2"/>
                                          </p:val>
                                        </p:tav>
                                        <p:tav tm="100000">
                                          <p:val>
                                            <p:strVal val="#ppt_x"/>
                                          </p:val>
                                        </p:tav>
                                      </p:tavLst>
                                    </p:anim>
                                    <p:anim calcmode="lin" valueType="num">
                                      <p:cBhvr additive="base">
                                        <p:cTn id="44"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8" dur="500" fill="hold" grpId="0" nodeType="clickEffect">
                                  <p:stCondLst>
                                    <p:cond delay="0"/>
                                  </p:stCondLst>
                                  <p:childTnLst>
                                    <p:set>
                                      <p:cBhvr additive="base">
                                        <p:cTn id="48" dur="1" fill="hold">
                                          <p:stCondLst>
                                            <p:cond delay="0"/>
                                          </p:stCondLst>
                                        </p:cTn>
                                        <p:tgtEl>
                                          <p:spTgt spid="216068"/>
                                        </p:tgtEl>
                                        <p:attrNameLst>
                                          <p:attrName>style.visibility</p:attrName>
                                        </p:attrNameLst>
                                      </p:cBhvr>
                                      <p:to>
                                        <p:strVal val="visible"/>
                                      </p:to>
                                    </p:set>
                                    <p:anim calcmode="lin" valueType="num">
                                      <p:cBhvr additive="base">
                                        <p:cTn id="49" dur="500" fill="hold"/>
                                        <p:tgtEl>
                                          <p:spTgt spid="216068"/>
                                        </p:tgtEl>
                                        <p:attrNameLst>
                                          <p:attrName>ppt_x</p:attrName>
                                        </p:attrNameLst>
                                      </p:cBhvr>
                                      <p:tavLst>
                                        <p:tav tm="0">
                                          <p:val>
                                            <p:strVal val="0-#ppt_w/2"/>
                                          </p:val>
                                        </p:tav>
                                        <p:tav tm="100000">
                                          <p:val>
                                            <p:strVal val="#ppt_x"/>
                                          </p:val>
                                        </p:tav>
                                      </p:tavLst>
                                    </p:anim>
                                    <p:anim calcmode="lin" valueType="num">
                                      <p:cBhvr additive="base">
                                        <p:cTn id="50"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uiExpand="1" build="p" animBg="1"/>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8114" name=""/>
          <p:cNvPicPr/>
          <p:nvPr/>
        </p:nvPicPr>
        <p:blipFill>
          <a:blip r:embed="rId2">
            <a:lum bright="66000"/>
          </a:blip>
          <a:stretch>
            <a:fillRect/>
          </a:stretch>
        </p:blipFill>
        <p:spPr>
          <a:xfrm>
            <a:off x="-396875" y="50800"/>
            <a:ext cx="9867034" cy="6578022"/>
          </a:xfrm>
          <a:prstGeom prst="rect">
            <a:avLst/>
          </a:prstGeom>
          <a:noFill/>
          <a:ln>
            <a:miter lim="800000"/>
          </a:ln>
        </p:spPr>
      </p:pic>
      <p:sp>
        <p:nvSpPr>
          <p:cNvPr id="218115" name=""/>
          <p:cNvSpPr/>
          <p:nvPr>
            <p:ph type="body" idx="4294967295"/>
          </p:nvPr>
        </p:nvSpPr>
        <p:spPr>
          <a:xfrm>
            <a:off x="0" y="228600"/>
            <a:ext cx="5867400" cy="4953000"/>
          </a:xfrm>
          <a:prstGeom prst="rect">
            <a:avLst/>
          </a:prstGeom>
          <a:solidFill>
            <a:srgbClr val="CCFFFF"/>
          </a:solidFill>
          <a:ln w="63500">
            <a:solidFill>
              <a:srgbClr val="00FF00"/>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Arial" pitchFamily="34" charset="0"/>
                <a:ea typeface="宋体" pitchFamily="2" charset="-122"/>
              </a:defRPr>
            </a:lvl5pPr>
          </a:lstStyle>
          <a:p>
            <a:pPr lvl="0">
              <a:lnSpc>
                <a:spcPct val="90000"/>
              </a:lnSpc>
              <a:buNone/>
            </a:pPr>
            <a:r>
              <a:rPr sz="3600" b="1">
                <a:latin typeface="黑体" pitchFamily="49" charset="-122"/>
                <a:ea typeface="黑体" pitchFamily="49" charset="-122"/>
              </a:rPr>
              <a:t>不第后赋菊   黄巢（唐）</a:t>
            </a:r>
          </a:p>
          <a:p>
            <a:pPr lvl="0">
              <a:lnSpc>
                <a:spcPct val="90000"/>
              </a:lnSpc>
              <a:buNone/>
            </a:pPr>
            <a:r>
              <a:rPr sz="3600" b="1">
                <a:latin typeface="黑体" pitchFamily="49" charset="-122"/>
                <a:ea typeface="黑体" pitchFamily="49" charset="-122"/>
              </a:rPr>
              <a:t> 待到秋来九月八，                                                        </a:t>
            </a:r>
          </a:p>
          <a:p>
            <a:pPr lvl="0">
              <a:lnSpc>
                <a:spcPct val="90000"/>
              </a:lnSpc>
              <a:buNone/>
            </a:pPr>
            <a:r>
              <a:rPr sz="3600" b="1">
                <a:latin typeface="黑体" pitchFamily="49" charset="-122"/>
                <a:ea typeface="黑体" pitchFamily="49" charset="-122"/>
              </a:rPr>
              <a:t> 我花开后百花杀。                                            </a:t>
            </a:r>
          </a:p>
          <a:p>
            <a:pPr lvl="0">
              <a:lnSpc>
                <a:spcPct val="90000"/>
              </a:lnSpc>
              <a:buNone/>
            </a:pPr>
            <a:r>
              <a:rPr sz="3600" b="1">
                <a:latin typeface="黑体" pitchFamily="49" charset="-122"/>
                <a:ea typeface="黑体" pitchFamily="49" charset="-122"/>
              </a:rPr>
              <a:t> 冲天香阵透长安，                                            </a:t>
            </a:r>
          </a:p>
          <a:p>
            <a:pPr lvl="0">
              <a:lnSpc>
                <a:spcPct val="90000"/>
              </a:lnSpc>
              <a:buNone/>
            </a:pPr>
            <a:r>
              <a:rPr sz="3600" b="1">
                <a:latin typeface="黑体" pitchFamily="49" charset="-122"/>
                <a:ea typeface="黑体" pitchFamily="49" charset="-122"/>
              </a:rPr>
              <a:t> 满城尽带黄金甲。</a:t>
            </a:r>
          </a:p>
          <a:p>
            <a:pPr lvl="0">
              <a:lnSpc>
                <a:spcPct val="90000"/>
              </a:lnSpc>
              <a:buNone/>
            </a:pPr>
            <a:r>
              <a:rPr sz="3600" b="1">
                <a:latin typeface="黑体" pitchFamily="49" charset="-122"/>
                <a:ea typeface="黑体" pitchFamily="49" charset="-122"/>
              </a:rPr>
              <a:t>注：黄巢长于骑射，爱扶</a:t>
            </a:r>
          </a:p>
          <a:p>
            <a:pPr lvl="0">
              <a:lnSpc>
                <a:spcPct val="90000"/>
              </a:lnSpc>
              <a:buNone/>
            </a:pPr>
            <a:r>
              <a:rPr sz="3600" b="1">
                <a:latin typeface="黑体" pitchFamily="49" charset="-122"/>
                <a:ea typeface="黑体" pitchFamily="49" charset="-122"/>
              </a:rPr>
              <a:t>危救急； 爱读书，参与进</a:t>
            </a:r>
          </a:p>
          <a:p>
            <a:pPr lvl="0">
              <a:lnSpc>
                <a:spcPct val="90000"/>
              </a:lnSpc>
              <a:buNone/>
            </a:pPr>
            <a:r>
              <a:rPr sz="3600" b="1">
                <a:latin typeface="黑体" pitchFamily="49" charset="-122"/>
                <a:ea typeface="黑体" pitchFamily="49" charset="-122"/>
              </a:rPr>
              <a:t>士考试，不中。 </a:t>
            </a:r>
          </a:p>
          <a:p>
            <a:pPr lvl="0">
              <a:lnSpc>
                <a:spcPct val="90000"/>
              </a:lnSpc>
              <a:buNone/>
            </a:pPr>
            <a:endParaRPr sz="3600" b="1">
              <a:latin typeface="黑体" pitchFamily="49" charset="-122"/>
              <a:ea typeface="黑体" pitchFamily="49" charset="-122"/>
            </a:endParaRPr>
          </a:p>
          <a:p>
            <a:pPr lvl="0">
              <a:lnSpc>
                <a:spcPct val="90000"/>
              </a:lnSpc>
              <a:buNone/>
            </a:pPr>
            <a:endParaRPr sz="3600" b="1">
              <a:latin typeface="黑体" pitchFamily="49" charset="-122"/>
              <a:ea typeface="黑体" pitchFamily="49" charset="-122"/>
            </a:endParaRPr>
          </a:p>
          <a:p>
            <a:pPr lvl="0">
              <a:lnSpc>
                <a:spcPct val="90000"/>
              </a:lnSpc>
              <a:buNone/>
            </a:pPr>
            <a:endParaRPr sz="3600" b="1">
              <a:latin typeface="黑体" pitchFamily="49" charset="-122"/>
              <a:ea typeface="黑体" pitchFamily="49" charset="-122"/>
            </a:endParaRPr>
          </a:p>
        </p:txBody>
      </p:sp>
      <p:sp>
        <p:nvSpPr>
          <p:cNvPr id="218116" name=""/>
          <p:cNvSpPr/>
          <p:nvPr/>
        </p:nvSpPr>
        <p:spPr>
          <a:xfrm>
            <a:off x="4876800" y="228600"/>
            <a:ext cx="4572000" cy="4953000"/>
          </a:xfrm>
          <a:prstGeom prst="rect">
            <a:avLst/>
          </a:prstGeom>
          <a:solidFill>
            <a:srgbClr val="FFFF99"/>
          </a:solidFill>
          <a:ln w="63500">
            <a:solidFill>
              <a:srgbClr val="FFCC00"/>
            </a:solidFill>
            <a:miter lim="800000"/>
          </a:ln>
        </p:spPr>
        <p:txBody>
          <a:bodyPr/>
          <a:lstStyle>
            <a:defPPr algn="l" rtl="0" eaLnBrk="1" hangingPunct="1">
              <a:defRPr kumimoji="0" lang="zh-CN" altLang="en-US">
                <a:latin typeface="Arial"/>
                <a:ea typeface="Arial"/>
              </a:defRPr>
            </a:defPPr>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lnSpc>
                <a:spcPct val="95000"/>
              </a:lnSpc>
              <a:buNone/>
            </a:pPr>
            <a:r>
              <a:rPr b="1">
                <a:solidFill>
                  <a:srgbClr val="0000FF"/>
                </a:solidFill>
                <a:latin typeface="黑体" pitchFamily="49" charset="-122"/>
                <a:ea typeface="黑体" pitchFamily="49" charset="-122"/>
              </a:rPr>
              <a:t>1、事物特性：</a:t>
            </a:r>
          </a:p>
          <a:p>
            <a:pPr lvl="0">
              <a:lnSpc>
                <a:spcPct val="95000"/>
              </a:lnSpc>
              <a:buNone/>
            </a:pPr>
            <a:r>
              <a:rPr b="1">
                <a:solidFill>
                  <a:srgbClr val="0000FF"/>
                </a:solidFill>
                <a:latin typeface="黑体" pitchFamily="49" charset="-122"/>
                <a:ea typeface="黑体" pitchFamily="49" charset="-122"/>
              </a:rPr>
              <a:t>在百花凋落后，菊</a:t>
            </a:r>
          </a:p>
          <a:p>
            <a:pPr lvl="0">
              <a:lnSpc>
                <a:spcPct val="95000"/>
              </a:lnSpc>
              <a:buNone/>
            </a:pPr>
            <a:r>
              <a:rPr b="1">
                <a:solidFill>
                  <a:srgbClr val="0000FF"/>
                </a:solidFill>
                <a:latin typeface="黑体" pitchFamily="49" charset="-122"/>
                <a:ea typeface="黑体" pitchFamily="49" charset="-122"/>
              </a:rPr>
              <a:t>花盛开，香透长安。</a:t>
            </a: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r>
              <a:rPr b="1">
                <a:solidFill>
                  <a:srgbClr val="0000FF"/>
                </a:solidFill>
                <a:latin typeface="黑体" pitchFamily="49" charset="-122"/>
                <a:ea typeface="黑体" pitchFamily="49" charset="-122"/>
              </a:rPr>
              <a:t>2、所言之志：</a:t>
            </a:r>
          </a:p>
          <a:p>
            <a:pPr lvl="0">
              <a:lnSpc>
                <a:spcPct val="95000"/>
              </a:lnSpc>
              <a:buNone/>
            </a:pPr>
            <a:r>
              <a:rPr b="1">
                <a:solidFill>
                  <a:srgbClr val="0000FF"/>
                </a:solidFill>
                <a:latin typeface="黑体" pitchFamily="49" charset="-122"/>
                <a:ea typeface="黑体" pitchFamily="49" charset="-122"/>
              </a:rPr>
              <a:t>抒发了自己凌云</a:t>
            </a:r>
          </a:p>
          <a:p>
            <a:pPr lvl="0">
              <a:lnSpc>
                <a:spcPct val="95000"/>
              </a:lnSpc>
              <a:buNone/>
            </a:pPr>
            <a:r>
              <a:rPr b="1">
                <a:solidFill>
                  <a:srgbClr val="0000FF"/>
                </a:solidFill>
                <a:latin typeface="黑体" pitchFamily="49" charset="-122"/>
                <a:ea typeface="黑体" pitchFamily="49" charset="-122"/>
              </a:rPr>
              <a:t>壮志，不甘为人下</a:t>
            </a:r>
          </a:p>
          <a:p>
            <a:pPr lvl="0">
              <a:lnSpc>
                <a:spcPct val="95000"/>
              </a:lnSpc>
              <a:buNone/>
            </a:pPr>
            <a:r>
              <a:rPr b="1">
                <a:solidFill>
                  <a:srgbClr val="0000FF"/>
                </a:solidFill>
                <a:latin typeface="黑体" pitchFamily="49" charset="-122"/>
                <a:ea typeface="黑体" pitchFamily="49" charset="-122"/>
              </a:rPr>
              <a:t>远大理想。</a:t>
            </a: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endParaRPr b="1">
              <a:solidFill>
                <a:srgbClr val="0000FF"/>
              </a:solidFill>
              <a:latin typeface="黑体" pitchFamily="49" charset="-122"/>
              <a:ea typeface="黑体" pitchFamily="49" charset="-122"/>
            </a:endParaRPr>
          </a:p>
          <a:p>
            <a:pPr lvl="0">
              <a:lnSpc>
                <a:spcPct val="95000"/>
              </a:lnSpc>
              <a:buNone/>
            </a:pPr>
            <a:r>
              <a:rPr b="1">
                <a:solidFill>
                  <a:srgbClr val="0000FF"/>
                </a:solidFill>
                <a:latin typeface="黑体" pitchFamily="49" charset="-122"/>
                <a:ea typeface="黑体" pitchFamily="49" charset="-122"/>
              </a:rPr>
              <a:t>  </a:t>
            </a:r>
          </a:p>
        </p:txBody>
      </p:sp>
      <p:pic>
        <p:nvPicPr>
          <p:cNvPr id="218117" name=""/>
          <p:cNvPicPr/>
          <p:nvPr/>
        </p:nvPicPr>
        <p:blipFill>
          <a:blip r:embed="rId3"/>
          <a:stretch>
            <a:fillRect/>
          </a:stretch>
        </p:blipFill>
        <p:spPr>
          <a:xfrm>
            <a:off x="0" y="5181600"/>
            <a:ext cx="6557561" cy="1615675"/>
          </a:xfrm>
          <a:prstGeom prst="rect">
            <a:avLst/>
          </a:prstGeom>
          <a:noFill/>
          <a:ln>
            <a:miter lim="800000"/>
          </a:ln>
        </p:spPr>
      </p:pic>
      <p:sp>
        <p:nvSpPr>
          <p:cNvPr id="218118" name="Date Placeholder 4"/>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18120" name="TextBox 21811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8116">
                                            <p:bg/>
                                          </p:spTgt>
                                        </p:tgtEl>
                                        <p:attrNameLst>
                                          <p:attrName>style.visibility</p:attrName>
                                        </p:attrNameLst>
                                      </p:cBhvr>
                                      <p:to>
                                        <p:strVal val="visible"/>
                                      </p:to>
                                    </p:set>
                                    <p:anim calcmode="lin" valueType="num">
                                      <p:cBhvr additive="base">
                                        <p:cTn id="7" dur="500" fill="hold"/>
                                        <p:tgtEl>
                                          <p:spTgt spid="218116">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18116">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218116"/>
                                        </p:tgtEl>
                                        <p:attrNameLst>
                                          <p:attrName>style.visibility</p:attrName>
                                        </p:attrNameLst>
                                      </p:cBhvr>
                                      <p:to>
                                        <p:strVal val="visible"/>
                                      </p:to>
                                    </p:set>
                                    <p:anim calcmode="lin" valueType="num">
                                      <p:cBhvr additive="base">
                                        <p:cTn id="13" dur="500" fill="hold"/>
                                        <p:tgtEl>
                                          <p:spTgt spid="218116"/>
                                        </p:tgtEl>
                                        <p:attrNameLst>
                                          <p:attrName>ppt_x</p:attrName>
                                        </p:attrNameLst>
                                      </p:cBhvr>
                                      <p:tavLst>
                                        <p:tav tm="0">
                                          <p:val>
                                            <p:strVal val="0-#ppt_w/2"/>
                                          </p:val>
                                        </p:tav>
                                        <p:tav tm="100000">
                                          <p:val>
                                            <p:strVal val="#ppt_x"/>
                                          </p:val>
                                        </p:tav>
                                      </p:tavLst>
                                    </p:anim>
                                    <p:anim calcmode="lin" valueType="num">
                                      <p:cBhvr additive="base">
                                        <p:cTn id="14"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0" nodeType="clickEffect">
                                  <p:stCondLst>
                                    <p:cond delay="0"/>
                                  </p:stCondLst>
                                  <p:childTnLst>
                                    <p:set>
                                      <p:cBhvr additive="base">
                                        <p:cTn id="18" dur="1" fill="hold">
                                          <p:stCondLst>
                                            <p:cond delay="0"/>
                                          </p:stCondLst>
                                        </p:cTn>
                                        <p:tgtEl>
                                          <p:spTgt spid="218116"/>
                                        </p:tgtEl>
                                        <p:attrNameLst>
                                          <p:attrName>style.visibility</p:attrName>
                                        </p:attrNameLst>
                                      </p:cBhvr>
                                      <p:to>
                                        <p:strVal val="visible"/>
                                      </p:to>
                                    </p:set>
                                    <p:anim calcmode="lin" valueType="num">
                                      <p:cBhvr additive="base">
                                        <p:cTn id="19" dur="500" fill="hold"/>
                                        <p:tgtEl>
                                          <p:spTgt spid="218116"/>
                                        </p:tgtEl>
                                        <p:attrNameLst>
                                          <p:attrName>ppt_x</p:attrName>
                                        </p:attrNameLst>
                                      </p:cBhvr>
                                      <p:tavLst>
                                        <p:tav tm="0">
                                          <p:val>
                                            <p:strVal val="0-#ppt_w/2"/>
                                          </p:val>
                                        </p:tav>
                                        <p:tav tm="100000">
                                          <p:val>
                                            <p:strVal val="#ppt_x"/>
                                          </p:val>
                                        </p:tav>
                                      </p:tavLst>
                                    </p:anim>
                                    <p:anim calcmode="lin" valueType="num">
                                      <p:cBhvr additive="base">
                                        <p:cTn id="20"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0" nodeType="clickEffect">
                                  <p:stCondLst>
                                    <p:cond delay="0"/>
                                  </p:stCondLst>
                                  <p:childTnLst>
                                    <p:set>
                                      <p:cBhvr additive="base">
                                        <p:cTn id="24" dur="1" fill="hold">
                                          <p:stCondLst>
                                            <p:cond delay="0"/>
                                          </p:stCondLst>
                                        </p:cTn>
                                        <p:tgtEl>
                                          <p:spTgt spid="218116"/>
                                        </p:tgtEl>
                                        <p:attrNameLst>
                                          <p:attrName>style.visibility</p:attrName>
                                        </p:attrNameLst>
                                      </p:cBhvr>
                                      <p:to>
                                        <p:strVal val="visible"/>
                                      </p:to>
                                    </p:set>
                                    <p:anim calcmode="lin" valueType="num">
                                      <p:cBhvr additive="base">
                                        <p:cTn id="25" dur="500" fill="hold"/>
                                        <p:tgtEl>
                                          <p:spTgt spid="218116"/>
                                        </p:tgtEl>
                                        <p:attrNameLst>
                                          <p:attrName>ppt_x</p:attrName>
                                        </p:attrNameLst>
                                      </p:cBhvr>
                                      <p:tavLst>
                                        <p:tav tm="0">
                                          <p:val>
                                            <p:strVal val="0-#ppt_w/2"/>
                                          </p:val>
                                        </p:tav>
                                        <p:tav tm="100000">
                                          <p:val>
                                            <p:strVal val="#ppt_x"/>
                                          </p:val>
                                        </p:tav>
                                      </p:tavLst>
                                    </p:anim>
                                    <p:anim calcmode="lin" valueType="num">
                                      <p:cBhvr additive="base">
                                        <p:cTn id="26"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8" dur="500" fill="hold" grpId="0" nodeType="clickEffect">
                                  <p:stCondLst>
                                    <p:cond delay="0"/>
                                  </p:stCondLst>
                                  <p:childTnLst>
                                    <p:set>
                                      <p:cBhvr additive="base">
                                        <p:cTn id="30" dur="1" fill="hold">
                                          <p:stCondLst>
                                            <p:cond delay="0"/>
                                          </p:stCondLst>
                                        </p:cTn>
                                        <p:tgtEl>
                                          <p:spTgt spid="218116"/>
                                        </p:tgtEl>
                                        <p:attrNameLst>
                                          <p:attrName>style.visibility</p:attrName>
                                        </p:attrNameLst>
                                      </p:cBhvr>
                                      <p:to>
                                        <p:strVal val="visible"/>
                                      </p:to>
                                    </p:set>
                                    <p:anim calcmode="lin" valueType="num">
                                      <p:cBhvr additive="base">
                                        <p:cTn id="31" dur="500" fill="hold"/>
                                        <p:tgtEl>
                                          <p:spTgt spid="218116"/>
                                        </p:tgtEl>
                                        <p:attrNameLst>
                                          <p:attrName>ppt_x</p:attrName>
                                        </p:attrNameLst>
                                      </p:cBhvr>
                                      <p:tavLst>
                                        <p:tav tm="0">
                                          <p:val>
                                            <p:strVal val="0-#ppt_w/2"/>
                                          </p:val>
                                        </p:tav>
                                        <p:tav tm="100000">
                                          <p:val>
                                            <p:strVal val="#ppt_x"/>
                                          </p:val>
                                        </p:tav>
                                      </p:tavLst>
                                    </p:anim>
                                    <p:anim calcmode="lin" valueType="num">
                                      <p:cBhvr additive="base">
                                        <p:cTn id="32"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8" dur="500" fill="hold" grpId="0" nodeType="clickEffect">
                                  <p:stCondLst>
                                    <p:cond delay="0"/>
                                  </p:stCondLst>
                                  <p:childTnLst>
                                    <p:set>
                                      <p:cBhvr additive="base">
                                        <p:cTn id="36" dur="1" fill="hold">
                                          <p:stCondLst>
                                            <p:cond delay="0"/>
                                          </p:stCondLst>
                                        </p:cTn>
                                        <p:tgtEl>
                                          <p:spTgt spid="218116"/>
                                        </p:tgtEl>
                                        <p:attrNameLst>
                                          <p:attrName>style.visibility</p:attrName>
                                        </p:attrNameLst>
                                      </p:cBhvr>
                                      <p:to>
                                        <p:strVal val="visible"/>
                                      </p:to>
                                    </p:set>
                                    <p:anim calcmode="lin" valueType="num">
                                      <p:cBhvr additive="base">
                                        <p:cTn id="37" dur="500" fill="hold"/>
                                        <p:tgtEl>
                                          <p:spTgt spid="218116"/>
                                        </p:tgtEl>
                                        <p:attrNameLst>
                                          <p:attrName>ppt_x</p:attrName>
                                        </p:attrNameLst>
                                      </p:cBhvr>
                                      <p:tavLst>
                                        <p:tav tm="0">
                                          <p:val>
                                            <p:strVal val="0-#ppt_w/2"/>
                                          </p:val>
                                        </p:tav>
                                        <p:tav tm="100000">
                                          <p:val>
                                            <p:strVal val="#ppt_x"/>
                                          </p:val>
                                        </p:tav>
                                      </p:tavLst>
                                    </p:anim>
                                    <p:anim calcmode="lin" valueType="num">
                                      <p:cBhvr additive="base">
                                        <p:cTn id="38"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8" dur="500" fill="hold" grpId="0" nodeType="clickEffect">
                                  <p:stCondLst>
                                    <p:cond delay="0"/>
                                  </p:stCondLst>
                                  <p:childTnLst>
                                    <p:set>
                                      <p:cBhvr additive="base">
                                        <p:cTn id="42" dur="1" fill="hold">
                                          <p:stCondLst>
                                            <p:cond delay="0"/>
                                          </p:stCondLst>
                                        </p:cTn>
                                        <p:tgtEl>
                                          <p:spTgt spid="218116"/>
                                        </p:tgtEl>
                                        <p:attrNameLst>
                                          <p:attrName>style.visibility</p:attrName>
                                        </p:attrNameLst>
                                      </p:cBhvr>
                                      <p:to>
                                        <p:strVal val="visible"/>
                                      </p:to>
                                    </p:set>
                                    <p:anim calcmode="lin" valueType="num">
                                      <p:cBhvr additive="base">
                                        <p:cTn id="43" dur="500" fill="hold"/>
                                        <p:tgtEl>
                                          <p:spTgt spid="218116"/>
                                        </p:tgtEl>
                                        <p:attrNameLst>
                                          <p:attrName>ppt_x</p:attrName>
                                        </p:attrNameLst>
                                      </p:cBhvr>
                                      <p:tavLst>
                                        <p:tav tm="0">
                                          <p:val>
                                            <p:strVal val="0-#ppt_w/2"/>
                                          </p:val>
                                        </p:tav>
                                        <p:tav tm="100000">
                                          <p:val>
                                            <p:strVal val="#ppt_x"/>
                                          </p:val>
                                        </p:tav>
                                      </p:tavLst>
                                    </p:anim>
                                    <p:anim calcmode="lin" valueType="num">
                                      <p:cBhvr additive="base">
                                        <p:cTn id="44"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8" dur="500" fill="hold" grpId="0" nodeType="clickEffect">
                                  <p:stCondLst>
                                    <p:cond delay="0"/>
                                  </p:stCondLst>
                                  <p:childTnLst>
                                    <p:set>
                                      <p:cBhvr additive="base">
                                        <p:cTn id="48" dur="1" fill="hold">
                                          <p:stCondLst>
                                            <p:cond delay="0"/>
                                          </p:stCondLst>
                                        </p:cTn>
                                        <p:tgtEl>
                                          <p:spTgt spid="218116"/>
                                        </p:tgtEl>
                                        <p:attrNameLst>
                                          <p:attrName>style.visibility</p:attrName>
                                        </p:attrNameLst>
                                      </p:cBhvr>
                                      <p:to>
                                        <p:strVal val="visible"/>
                                      </p:to>
                                    </p:set>
                                    <p:anim calcmode="lin" valueType="num">
                                      <p:cBhvr additive="base">
                                        <p:cTn id="49" dur="500" fill="hold"/>
                                        <p:tgtEl>
                                          <p:spTgt spid="218116"/>
                                        </p:tgtEl>
                                        <p:attrNameLst>
                                          <p:attrName>ppt_x</p:attrName>
                                        </p:attrNameLst>
                                      </p:cBhvr>
                                      <p:tavLst>
                                        <p:tav tm="0">
                                          <p:val>
                                            <p:strVal val="0-#ppt_w/2"/>
                                          </p:val>
                                        </p:tav>
                                        <p:tav tm="100000">
                                          <p:val>
                                            <p:strVal val="#ppt_x"/>
                                          </p:val>
                                        </p:tav>
                                      </p:tavLst>
                                    </p:anim>
                                    <p:anim calcmode="lin" valueType="num">
                                      <p:cBhvr additive="base">
                                        <p:cTn id="50"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afterGroup">
                            <p:stCondLst>
                              <p:cond delay="0"/>
                            </p:stCondLst>
                            <p:childTnLst>
                              <p:par>
                                <p:cTn id="53" presetID="2" presetClass="entr" presetSubtype="8" dur="500" fill="hold" grpId="0" nodeType="clickEffect">
                                  <p:stCondLst>
                                    <p:cond delay="0"/>
                                  </p:stCondLst>
                                  <p:childTnLst>
                                    <p:set>
                                      <p:cBhvr additive="base">
                                        <p:cTn id="54" dur="1" fill="hold">
                                          <p:stCondLst>
                                            <p:cond delay="0"/>
                                          </p:stCondLst>
                                        </p:cTn>
                                        <p:tgtEl>
                                          <p:spTgt spid="218116"/>
                                        </p:tgtEl>
                                        <p:attrNameLst>
                                          <p:attrName>style.visibility</p:attrName>
                                        </p:attrNameLst>
                                      </p:cBhvr>
                                      <p:to>
                                        <p:strVal val="visible"/>
                                      </p:to>
                                    </p:set>
                                    <p:anim calcmode="lin" valueType="num">
                                      <p:cBhvr additive="base">
                                        <p:cTn id="55" dur="500" fill="hold"/>
                                        <p:tgtEl>
                                          <p:spTgt spid="218116"/>
                                        </p:tgtEl>
                                        <p:attrNameLst>
                                          <p:attrName>ppt_x</p:attrName>
                                        </p:attrNameLst>
                                      </p:cBhvr>
                                      <p:tavLst>
                                        <p:tav tm="0">
                                          <p:val>
                                            <p:strVal val="0-#ppt_w/2"/>
                                          </p:val>
                                        </p:tav>
                                        <p:tav tm="100000">
                                          <p:val>
                                            <p:strVal val="#ppt_x"/>
                                          </p:val>
                                        </p:tav>
                                      </p:tavLst>
                                    </p:anim>
                                    <p:anim calcmode="lin" valueType="num">
                                      <p:cBhvr additive="base">
                                        <p:cTn id="56"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6" grpId="0" uiExpand="1" build="p" animBg="1"/>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9794" name=""/>
          <p:cNvSpPr/>
          <p:nvPr/>
        </p:nvSpPr>
        <p:spPr>
          <a:xfrm>
            <a:off x="179388" y="136525"/>
            <a:ext cx="8973578" cy="201369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342900" lvl="0" indent="-342900"/>
            <a:r>
              <a:rPr b="1"/>
              <a:t>                                   杨柳枝词 （白居易）</a:t>
            </a:r>
          </a:p>
          <a:p>
            <a:pPr marL="342900" lvl="0" indent="-342900"/>
            <a:r>
              <a:rPr b="1"/>
              <a:t>一树春风千万枝，嫩于金色软于丝。永丰西角荒园里，尽日无人属阿谁？</a:t>
            </a:r>
          </a:p>
          <a:p>
            <a:pPr marL="342900" lvl="0" indent="-342900"/>
            <a:r>
              <a:rPr b="1"/>
              <a:t>                  柳（李商隐）</a:t>
            </a:r>
          </a:p>
          <a:p>
            <a:pPr marL="342900" lvl="0" indent="-342900"/>
            <a:r>
              <a:rPr b="1"/>
              <a:t>曾逐东风拂舞筵，乐游春苑断肠天。怎样肯到清秋日，已带斜阳又带蝉。</a:t>
            </a:r>
          </a:p>
          <a:p>
            <a:pPr marL="342900" lvl="0" indent="-342900"/>
            <a:r>
              <a:rPr b="1"/>
              <a:t>（1）两首诗“柳”形象有何不一样样？各自寄寓了诗人怎样感情？</a:t>
            </a:r>
          </a:p>
          <a:p>
            <a:pPr marL="342900" lvl="0" indent="-342900"/>
            <a:r>
              <a:rPr b="1"/>
              <a:t>（2）“嫩于金色软于丝”和“曾逐东风拂舞筵”各用了什么修辞手法？</a:t>
            </a:r>
          </a:p>
          <a:p>
            <a:pPr marL="342900" lvl="0" indent="-342900"/>
            <a:r>
              <a:rPr b="1"/>
              <a:t>（3）这两首诗共同运用了哪些艺术手法? </a:t>
            </a:r>
          </a:p>
        </p:txBody>
      </p:sp>
      <p:sp>
        <p:nvSpPr>
          <p:cNvPr id="289795" name=""/>
          <p:cNvSpPr/>
          <p:nvPr/>
        </p:nvSpPr>
        <p:spPr>
          <a:xfrm>
            <a:off x="0" y="2492375"/>
            <a:ext cx="9153144" cy="1372972"/>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0000FF"/>
                </a:solidFill>
                <a:latin typeface="黑体" pitchFamily="49" charset="-122"/>
                <a:ea typeface="黑体" pitchFamily="49" charset="-122"/>
              </a:rPr>
              <a:t>（1）白诗中柳是春日之柳，李诗中柳是秋日之柳；  白诗表达了对当时政治腐败、人才被埋没感慨，李诗则表达了自伤身世、自感迟暮思想感情。</a:t>
            </a:r>
          </a:p>
        </p:txBody>
      </p:sp>
      <p:sp>
        <p:nvSpPr>
          <p:cNvPr id="289796" name=""/>
          <p:cNvSpPr/>
          <p:nvPr/>
        </p:nvSpPr>
        <p:spPr>
          <a:xfrm>
            <a:off x="250825" y="3860800"/>
            <a:ext cx="9153144" cy="579699"/>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solidFill>
                  <a:srgbClr val="0000FF"/>
                </a:solidFill>
                <a:latin typeface="黑体" pitchFamily="49" charset="-122"/>
                <a:ea typeface="黑体" pitchFamily="49" charset="-122"/>
              </a:rPr>
              <a:t>（2）前句比方，后句拟人。</a:t>
            </a:r>
          </a:p>
        </p:txBody>
      </p:sp>
      <p:sp>
        <p:nvSpPr>
          <p:cNvPr id="289797" name=""/>
          <p:cNvSpPr/>
          <p:nvPr/>
        </p:nvSpPr>
        <p:spPr>
          <a:xfrm>
            <a:off x="179388" y="4630738"/>
            <a:ext cx="8722500" cy="1800118"/>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2800" b="1">
                <a:solidFill>
                  <a:srgbClr val="FF0000"/>
                </a:solidFill>
                <a:latin typeface="黑体" pitchFamily="49" charset="-122"/>
                <a:ea typeface="黑体" pitchFamily="49" charset="-122"/>
              </a:rPr>
              <a:t>（3）共同运用了托物言志和对比手法。白诗托“西角荒园”春柳发人才不得其位之慨，李诗托清秋之柳发迟暮之叹；白诗以柳树之美与环境之差作对比，李诗以春日之柳与秋日之柳作对比。</a:t>
            </a:r>
          </a:p>
        </p:txBody>
      </p:sp>
      <p:sp>
        <p:nvSpPr>
          <p:cNvPr id="289798"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89800" name="TextBox 28979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第23页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additive="base">
                                        <p:cTn id="6" dur="1" fill="hold">
                                          <p:stCondLst>
                                            <p:cond delay="0"/>
                                          </p:stCondLst>
                                        </p:cTn>
                                        <p:tgtEl>
                                          <p:spTgt spid="289794"/>
                                        </p:tgtEl>
                                        <p:attrNameLst>
                                          <p:attrName>style.visibility</p:attrName>
                                        </p:attrNameLst>
                                      </p:cBhvr>
                                      <p:to>
                                        <p:strVal val="visible"/>
                                      </p:to>
                                    </p:set>
                                    <p:anim calcmode="lin" valueType="num">
                                      <p:cBhvr additive="base">
                                        <p:cTn id="7" dur="500" fill="hold"/>
                                        <p:tgtEl>
                                          <p:spTgt spid="289794"/>
                                        </p:tgtEl>
                                        <p:attrNameLst>
                                          <p:attrName>ppt_x</p:attrName>
                                        </p:attrNameLst>
                                      </p:cBhvr>
                                      <p:tavLst>
                                        <p:tav tm="0">
                                          <p:val>
                                            <p:strVal val="#ppt_x"/>
                                          </p:val>
                                        </p:tav>
                                        <p:tav tm="100000">
                                          <p:val>
                                            <p:strVal val="#ppt_x"/>
                                          </p:val>
                                        </p:tav>
                                      </p:tavLst>
                                    </p:anim>
                                    <p:anim calcmode="lin" valueType="num">
                                      <p:cBhvr additive="base">
                                        <p:cTn id="8" dur="500" fill="hold"/>
                                        <p:tgtEl>
                                          <p:spTgt spid="2897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7" presetClass="entr" presetSubtype="4" dur="5000" fill="hold" grpId="1" nodeType="clickEffect">
                                  <p:stCondLst>
                                    <p:cond delay="0"/>
                                  </p:stCondLst>
                                  <p:childTnLst>
                                    <p:set>
                                      <p:cBhvr additive="base">
                                        <p:cTn id="12" dur="1" fill="hold">
                                          <p:stCondLst>
                                            <p:cond delay="0"/>
                                          </p:stCondLst>
                                        </p:cTn>
                                        <p:tgtEl>
                                          <p:spTgt spid="289795"/>
                                        </p:tgtEl>
                                        <p:attrNameLst>
                                          <p:attrName>style.visibility</p:attrName>
                                        </p:attrNameLst>
                                      </p:cBhvr>
                                      <p:to>
                                        <p:strVal val="visible"/>
                                      </p:to>
                                    </p:set>
                                    <p:anim calcmode="lin" valueType="num">
                                      <p:cBhvr additive="base">
                                        <p:cTn id="13" dur="5000" fill="hold"/>
                                        <p:tgtEl>
                                          <p:spTgt spid="289795"/>
                                        </p:tgtEl>
                                        <p:attrNameLst>
                                          <p:attrName>ppt_x</p:attrName>
                                        </p:attrNameLst>
                                      </p:cBhvr>
                                      <p:tavLst>
                                        <p:tav tm="0">
                                          <p:val>
                                            <p:strVal val="#ppt_x"/>
                                          </p:val>
                                        </p:tav>
                                        <p:tav tm="100000">
                                          <p:val>
                                            <p:strVal val="#ppt_x"/>
                                          </p:val>
                                        </p:tav>
                                      </p:tavLst>
                                    </p:anim>
                                    <p:anim calcmode="lin" valueType="num">
                                      <p:cBhvr additive="base">
                                        <p:cTn id="14" dur="5000" fill="hold"/>
                                        <p:tgtEl>
                                          <p:spTgt spid="28979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7" presetClass="entr" presetSubtype="4" dur="5000" fill="hold" grpId="2" nodeType="clickEffect">
                                  <p:stCondLst>
                                    <p:cond delay="0"/>
                                  </p:stCondLst>
                                  <p:childTnLst>
                                    <p:set>
                                      <p:cBhvr additive="base">
                                        <p:cTn id="18" dur="1" fill="hold">
                                          <p:stCondLst>
                                            <p:cond delay="0"/>
                                          </p:stCondLst>
                                        </p:cTn>
                                        <p:tgtEl>
                                          <p:spTgt spid="289796"/>
                                        </p:tgtEl>
                                        <p:attrNameLst>
                                          <p:attrName>style.visibility</p:attrName>
                                        </p:attrNameLst>
                                      </p:cBhvr>
                                      <p:to>
                                        <p:strVal val="visible"/>
                                      </p:to>
                                    </p:set>
                                    <p:anim calcmode="lin" valueType="num">
                                      <p:cBhvr additive="base">
                                        <p:cTn id="19" dur="5000" fill="hold"/>
                                        <p:tgtEl>
                                          <p:spTgt spid="289796"/>
                                        </p:tgtEl>
                                        <p:attrNameLst>
                                          <p:attrName>ppt_x</p:attrName>
                                        </p:attrNameLst>
                                      </p:cBhvr>
                                      <p:tavLst>
                                        <p:tav tm="0">
                                          <p:val>
                                            <p:strVal val="#ppt_x"/>
                                          </p:val>
                                        </p:tav>
                                        <p:tav tm="100000">
                                          <p:val>
                                            <p:strVal val="#ppt_x"/>
                                          </p:val>
                                        </p:tav>
                                      </p:tavLst>
                                    </p:anim>
                                    <p:anim calcmode="lin" valueType="num">
                                      <p:cBhvr additive="base">
                                        <p:cTn id="20" dur="5000" fill="hold"/>
                                        <p:tgtEl>
                                          <p:spTgt spid="28979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7" presetClass="entr" presetSubtype="4" dur="5000" fill="hold" grpId="3" nodeType="clickEffect">
                                  <p:stCondLst>
                                    <p:cond delay="0"/>
                                  </p:stCondLst>
                                  <p:childTnLst>
                                    <p:set>
                                      <p:cBhvr additive="base">
                                        <p:cTn id="24" dur="1" fill="hold">
                                          <p:stCondLst>
                                            <p:cond delay="0"/>
                                          </p:stCondLst>
                                        </p:cTn>
                                        <p:tgtEl>
                                          <p:spTgt spid="289797"/>
                                        </p:tgtEl>
                                        <p:attrNameLst>
                                          <p:attrName>style.visibility</p:attrName>
                                        </p:attrNameLst>
                                      </p:cBhvr>
                                      <p:to>
                                        <p:strVal val="visible"/>
                                      </p:to>
                                    </p:set>
                                    <p:anim calcmode="lin" valueType="num">
                                      <p:cBhvr additive="base">
                                        <p:cTn id="25" dur="5000" fill="hold"/>
                                        <p:tgtEl>
                                          <p:spTgt spid="289797"/>
                                        </p:tgtEl>
                                        <p:attrNameLst>
                                          <p:attrName>ppt_x</p:attrName>
                                        </p:attrNameLst>
                                      </p:cBhvr>
                                      <p:tavLst>
                                        <p:tav tm="0">
                                          <p:val>
                                            <p:strVal val="#ppt_x"/>
                                          </p:val>
                                        </p:tav>
                                        <p:tav tm="100000">
                                          <p:val>
                                            <p:strVal val="#ppt_x"/>
                                          </p:val>
                                        </p:tav>
                                      </p:tavLst>
                                    </p:anim>
                                    <p:anim calcmode="lin" valueType="num">
                                      <p:cBhvr additive="base">
                                        <p:cTn id="26" dur="5000" fill="hold"/>
                                        <p:tgtEl>
                                          <p:spTgt spid="2897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4" grpId="0"/>
      <p:bldP spid="289795" grpId="1"/>
      <p:bldP spid="289796" grpId="2"/>
      <p:bldP spid="289797" grpId="3"/>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4018" name=""/>
          <p:cNvSpPr/>
          <p:nvPr>
            <p:ph type="title" idx="4294967295"/>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p:txBody>
      </p:sp>
      <p:sp>
        <p:nvSpPr>
          <p:cNvPr id="214019" name=""/>
          <p:cNvSpPr/>
          <p:nvPr>
            <p:ph type="body" idx="4294967295"/>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r>
              <a:rPr sz="4800" b="1">
                <a:solidFill>
                  <a:srgbClr val="FF0000"/>
                </a:solidFill>
                <a:ea typeface="黑体" pitchFamily="49" charset="-122"/>
              </a:rPr>
              <a:t>托物言志“志”可指感情、志向、情操、爱好、愿望、规定等，</a:t>
            </a:r>
          </a:p>
          <a:p>
            <a:pPr lvl="0"/>
            <a:r>
              <a:rPr sz="4800" b="1">
                <a:solidFill>
                  <a:srgbClr val="FF0000"/>
                </a:solidFill>
                <a:ea typeface="黑体" pitchFamily="49" charset="-122"/>
              </a:rPr>
              <a:t>托物抒情“情”专指热爱、憎恶、赞美、快乐、悲伤等感情。</a:t>
            </a:r>
          </a:p>
        </p:txBody>
      </p:sp>
      <p:sp>
        <p:nvSpPr>
          <p:cNvPr id="214020"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14022" name="TextBox 21402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第24页</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9138" name=""/>
          <p:cNvPicPr/>
          <p:nvPr/>
        </p:nvPicPr>
        <p:blipFill>
          <a:blip r:embed="rId2"/>
          <a:stretch>
            <a:fillRect/>
          </a:stretch>
        </p:blipFill>
        <p:spPr>
          <a:xfrm>
            <a:off x="0" y="0"/>
            <a:ext cx="8819988" cy="661499"/>
          </a:xfrm>
          <a:prstGeom prst="rect">
            <a:avLst/>
          </a:prstGeom>
          <a:noFill/>
          <a:ln>
            <a:miter lim="800000"/>
          </a:ln>
        </p:spPr>
      </p:pic>
      <p:sp>
        <p:nvSpPr>
          <p:cNvPr id="219139" name=""/>
          <p:cNvSpPr/>
          <p:nvPr>
            <p:ph type="body" idx="4294967295"/>
          </p:nvPr>
        </p:nvSpPr>
        <p:spPr>
          <a:xfrm>
            <a:off x="250825" y="620712"/>
            <a:ext cx="8534400" cy="5932488"/>
          </a:xfrm>
          <a:prstGeom prst="rect">
            <a:avLst/>
          </a:prstGeom>
          <a:noFill/>
          <a:ln w="38100" cmpd="sng">
            <a:solidFill>
              <a:schemeClr val="tx1"/>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lnSpc>
                <a:spcPct val="90000"/>
              </a:lnSpc>
            </a:pPr>
            <a:r>
              <a:rPr sz="5400" b="1">
                <a:latin typeface="黑体" pitchFamily="49" charset="-122"/>
                <a:ea typeface="黑体" pitchFamily="49" charset="-122"/>
              </a:rPr>
              <a:t>答题模式</a:t>
            </a:r>
          </a:p>
          <a:p>
            <a:pPr lvl="0">
              <a:lnSpc>
                <a:spcPct val="90000"/>
              </a:lnSpc>
            </a:pPr>
            <a:r>
              <a:rPr sz="5400" b="1">
                <a:latin typeface="黑体" pitchFamily="49" charset="-122"/>
                <a:ea typeface="黑体" pitchFamily="49" charset="-122"/>
              </a:rPr>
              <a:t>第1步：概括事物特性</a:t>
            </a:r>
          </a:p>
          <a:p>
            <a:pPr lvl="0">
              <a:lnSpc>
                <a:spcPct val="90000"/>
              </a:lnSpc>
            </a:pPr>
            <a:r>
              <a:rPr sz="5400" b="1">
                <a:latin typeface="黑体" pitchFamily="49" charset="-122"/>
                <a:ea typeface="黑体" pitchFamily="49" charset="-122"/>
              </a:rPr>
              <a:t>第2步：分析体现手法，详细分析事物特性</a:t>
            </a:r>
          </a:p>
          <a:p>
            <a:pPr lvl="0">
              <a:lnSpc>
                <a:spcPct val="90000"/>
              </a:lnSpc>
            </a:pPr>
            <a:r>
              <a:rPr sz="5400" b="1">
                <a:latin typeface="黑体" pitchFamily="49" charset="-122"/>
                <a:ea typeface="黑体" pitchFamily="49" charset="-122"/>
              </a:rPr>
              <a:t>第3步：指出作者寄寓情志 </a:t>
            </a:r>
          </a:p>
        </p:txBody>
      </p:sp>
      <p:sp>
        <p:nvSpPr>
          <p:cNvPr id="219140"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19142" name="TextBox 21914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dur="500" fill="hold" nodeType="clickEffect">
                                  <p:stCondLst>
                                    <p:cond delay="0"/>
                                  </p:stCondLst>
                                  <p:childTnLst>
                                    <p:set>
                                      <p:cBhvr additive="base">
                                        <p:cTn id="6" dur="1" fill="hold">
                                          <p:stCondLst>
                                            <p:cond delay="0"/>
                                          </p:stCondLst>
                                        </p:cTn>
                                        <p:tgtEl>
                                          <p:spTgt spid="219139"/>
                                        </p:tgtEl>
                                        <p:attrNameLst>
                                          <p:attrName>style.visibility</p:attrName>
                                        </p:attrNameLst>
                                      </p:cBhvr>
                                      <p:to>
                                        <p:strVal val="visible"/>
                                      </p:to>
                                    </p:set>
                                    <p:animEffect transition="in" filter="wipe(down)">
                                      <p:cBhvr additive="base">
                                        <p:cTn id="7" dur="500"/>
                                        <p:tgtEl>
                                          <p:spTgt spid="21913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dur="500" fill="hold" nodeType="clickEffect">
                                  <p:stCondLst>
                                    <p:cond delay="0"/>
                                  </p:stCondLst>
                                  <p:childTnLst>
                                    <p:set>
                                      <p:cBhvr additive="base">
                                        <p:cTn id="11" dur="1" fill="hold">
                                          <p:stCondLst>
                                            <p:cond delay="0"/>
                                          </p:stCondLst>
                                        </p:cTn>
                                        <p:tgtEl>
                                          <p:spTgt spid="219139"/>
                                        </p:tgtEl>
                                        <p:attrNameLst>
                                          <p:attrName>style.visibility</p:attrName>
                                        </p:attrNameLst>
                                      </p:cBhvr>
                                      <p:to>
                                        <p:strVal val="visible"/>
                                      </p:to>
                                    </p:set>
                                    <p:animEffect transition="in" filter="wipe(down)">
                                      <p:cBhvr additive="base">
                                        <p:cTn id="12" dur="500"/>
                                        <p:tgtEl>
                                          <p:spTgt spid="219139"/>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dur="500" fill="hold" nodeType="clickEffect">
                                  <p:stCondLst>
                                    <p:cond delay="0"/>
                                  </p:stCondLst>
                                  <p:childTnLst>
                                    <p:set>
                                      <p:cBhvr additive="base">
                                        <p:cTn id="16" dur="1" fill="hold">
                                          <p:stCondLst>
                                            <p:cond delay="0"/>
                                          </p:stCondLst>
                                        </p:cTn>
                                        <p:tgtEl>
                                          <p:spTgt spid="219139"/>
                                        </p:tgtEl>
                                        <p:attrNameLst>
                                          <p:attrName>style.visibility</p:attrName>
                                        </p:attrNameLst>
                                      </p:cBhvr>
                                      <p:to>
                                        <p:strVal val="visible"/>
                                      </p:to>
                                    </p:set>
                                    <p:animEffect transition="in" filter="wipe(down)">
                                      <p:cBhvr additive="base">
                                        <p:cTn id="17" dur="500"/>
                                        <p:tgtEl>
                                          <p:spTgt spid="219139"/>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4" dur="500" fill="hold" nodeType="clickEffect">
                                  <p:stCondLst>
                                    <p:cond delay="0"/>
                                  </p:stCondLst>
                                  <p:childTnLst>
                                    <p:set>
                                      <p:cBhvr additive="base">
                                        <p:cTn id="21" dur="1" fill="hold">
                                          <p:stCondLst>
                                            <p:cond delay="0"/>
                                          </p:stCondLst>
                                        </p:cTn>
                                        <p:tgtEl>
                                          <p:spTgt spid="219139"/>
                                        </p:tgtEl>
                                        <p:attrNameLst>
                                          <p:attrName>style.visibility</p:attrName>
                                        </p:attrNameLst>
                                      </p:cBhvr>
                                      <p:to>
                                        <p:strVal val="visible"/>
                                      </p:to>
                                    </p:set>
                                    <p:animEffect transition="in" filter="wipe(down)">
                                      <p:cBhvr additive="base">
                                        <p:cTn id="22" dur="500"/>
                                        <p:tgtEl>
                                          <p:spTgt spid="219139"/>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2" presetClass="entr" presetSubtype="4" dur="500" fill="hold" nodeType="clickEffect">
                                  <p:stCondLst>
                                    <p:cond delay="0"/>
                                  </p:stCondLst>
                                  <p:childTnLst>
                                    <p:set>
                                      <p:cBhvr additive="base">
                                        <p:cTn id="26" dur="1" fill="hold">
                                          <p:stCondLst>
                                            <p:cond delay="0"/>
                                          </p:stCondLst>
                                        </p:cTn>
                                        <p:tgtEl>
                                          <p:spTgt spid="219139">
                                            <p:txEl>
                                              <p:charRg st="44" end="44"/>
                                            </p:txEl>
                                          </p:spTgt>
                                        </p:tgtEl>
                                        <p:attrNameLst>
                                          <p:attrName>style.visibility</p:attrName>
                                        </p:attrNameLst>
                                      </p:cBhvr>
                                      <p:to>
                                        <p:strVal val="visible"/>
                                      </p:to>
                                    </p:set>
                                    <p:animEffect transition="in" filter="wipe(down)">
                                      <p:cBhvr additive="base">
                                        <p:cTn id="27" dur="500"/>
                                        <p:tgtEl>
                                          <p:spTgt spid="219139">
                                            <p:txEl>
                                              <p:charRg st="44" end="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0162" name=""/>
          <p:cNvSpPr/>
          <p:nvPr>
            <p:ph type="body" idx="4294967295"/>
          </p:nvPr>
        </p:nvSpPr>
        <p:spPr>
          <a:xfrm>
            <a:off x="250825" y="620712"/>
            <a:ext cx="8534400" cy="5932488"/>
          </a:xfrm>
          <a:prstGeom prst="rect">
            <a:avLst/>
          </a:prstGeom>
          <a:noFill/>
          <a:ln w="38100" cmpd="sng">
            <a:solidFill>
              <a:schemeClr val="tx1"/>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r>
              <a:rPr lang="zh-CN" altLang="en-US" sz="2400" b="1">
                <a:latin typeface="黑体" pitchFamily="49" charset="-122"/>
                <a:ea typeface="黑体" pitchFamily="49" charset="-122"/>
              </a:rPr>
              <a:t>卜算子·黄州定慧院寓居作（苏轼）</a:t>
            </a:r>
          </a:p>
          <a:p>
            <a:pPr lvl="0"/>
            <a:r>
              <a:rPr lang="zh-CN" altLang="en-US" sz="2400" b="1">
                <a:latin typeface="黑体" pitchFamily="49" charset="-122"/>
                <a:ea typeface="黑体" pitchFamily="49" charset="-122"/>
              </a:rPr>
              <a:t>缺月挂疏桐，漏断人初静。谁见幽人独往来，缥缈孤鸿影。     惊起却回头，有恨无人省。拣尽寒枝不愿栖，寂寞沙洲冷。</a:t>
            </a:r>
          </a:p>
          <a:p>
            <a:pPr lvl="0"/>
            <a:r>
              <a:rPr lang="zh-CN" altLang="en-US" sz="2400" b="1">
                <a:latin typeface="黑体" pitchFamily="49" charset="-122"/>
                <a:ea typeface="黑体" pitchFamily="49" charset="-122"/>
              </a:rPr>
              <a:t>注：漏：古人计时器具。“漏断”指夜深。</a:t>
            </a:r>
          </a:p>
          <a:p>
            <a:pPr lvl="0"/>
            <a:r>
              <a:rPr lang="zh-CN" altLang="en-US" sz="2400" b="1">
                <a:latin typeface="黑体" pitchFamily="49" charset="-122"/>
                <a:ea typeface="黑体" pitchFamily="49" charset="-122"/>
              </a:rPr>
              <a:t>词中所刻画孤鸿形象是怎样？请作简要赏析。</a:t>
            </a:r>
          </a:p>
          <a:p>
            <a:pPr lvl="0"/>
            <a:r>
              <a:rPr lang="zh-CN" altLang="en-US" sz="2400" b="1">
                <a:latin typeface="黑体" pitchFamily="49" charset="-122"/>
                <a:ea typeface="黑体" pitchFamily="49" charset="-122"/>
              </a:rPr>
              <a:t>全词刻画了一种飘飞不定，惊恐不安，心怀幽恨，孤单寂寞孤鸿形象。 （环节一）</a:t>
            </a:r>
          </a:p>
          <a:p>
            <a:pPr lvl="0"/>
            <a:r>
              <a:rPr lang="zh-CN" altLang="en-US" sz="2400" b="1">
                <a:latin typeface="黑体" pitchFamily="49" charset="-122"/>
                <a:ea typeface="黑体" pitchFamily="49" charset="-122"/>
              </a:rPr>
              <a:t>词人用“缺月”“疏桐”“漏断”“寒枝”“沙洲”等冷色词语为孤鸿描绘了一种清冷萧瑟环境；用“孤”“惊”“回”“恨”“寂寞”等富有情态字词极写孤鸿之神态和心理。 （环节二） ，</a:t>
            </a:r>
          </a:p>
          <a:p>
            <a:pPr lvl="0"/>
            <a:r>
              <a:rPr lang="zh-CN" altLang="en-US" sz="2400" b="1">
                <a:latin typeface="黑体" pitchFamily="49" charset="-122"/>
                <a:ea typeface="黑体" pitchFamily="49" charset="-122"/>
              </a:rPr>
              <a:t>诗人以孤鸿自比，表达自己幽居清冷心境和不甘随俗高洁品格。（环节三） 。</a:t>
            </a:r>
          </a:p>
        </p:txBody>
      </p:sp>
      <p:pic>
        <p:nvPicPr>
          <p:cNvPr id="220163" name=""/>
          <p:cNvPicPr/>
          <p:nvPr/>
        </p:nvPicPr>
        <p:blipFill>
          <a:blip r:embed="rId2"/>
          <a:stretch>
            <a:fillRect/>
          </a:stretch>
        </p:blipFill>
        <p:spPr>
          <a:xfrm>
            <a:off x="0" y="0"/>
            <a:ext cx="8943949" cy="113352"/>
          </a:xfrm>
          <a:prstGeom prst="rect">
            <a:avLst/>
          </a:prstGeom>
          <a:noFill/>
          <a:ln>
            <a:miter lim="800000"/>
          </a:ln>
        </p:spPr>
      </p:pic>
      <p:sp>
        <p:nvSpPr>
          <p:cNvPr id="220164"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20166" name="TextBox 22016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第26页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dur="500" fill="hold" nodeType="clickEffect">
                                  <p:stCondLst>
                                    <p:cond delay="0"/>
                                  </p:stCondLst>
                                  <p:childTnLst>
                                    <p:set>
                                      <p:cBhvr additive="base">
                                        <p:cTn id="6" dur="1" fill="hold">
                                          <p:stCondLst>
                                            <p:cond delay="0"/>
                                          </p:stCondLst>
                                        </p:cTn>
                                        <p:tgtEl>
                                          <p:spTgt spid="220162"/>
                                        </p:tgtEl>
                                        <p:attrNameLst>
                                          <p:attrName>style.visibility</p:attrName>
                                        </p:attrNameLst>
                                      </p:cBhvr>
                                      <p:to>
                                        <p:strVal val="visible"/>
                                      </p:to>
                                    </p:set>
                                    <p:animEffect transition="in" filter="wipe(down)">
                                      <p:cBhvr additive="base">
                                        <p:cTn id="7" dur="500"/>
                                        <p:tgtEl>
                                          <p:spTgt spid="22016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dur="500" fill="hold" nodeType="clickEffect">
                                  <p:stCondLst>
                                    <p:cond delay="0"/>
                                  </p:stCondLst>
                                  <p:childTnLst>
                                    <p:set>
                                      <p:cBhvr additive="base">
                                        <p:cTn id="11" dur="1" fill="hold">
                                          <p:stCondLst>
                                            <p:cond delay="0"/>
                                          </p:stCondLst>
                                        </p:cTn>
                                        <p:tgtEl>
                                          <p:spTgt spid="220162"/>
                                        </p:tgtEl>
                                        <p:attrNameLst>
                                          <p:attrName>style.visibility</p:attrName>
                                        </p:attrNameLst>
                                      </p:cBhvr>
                                      <p:to>
                                        <p:strVal val="visible"/>
                                      </p:to>
                                    </p:set>
                                    <p:animEffect transition="in" filter="wipe(down)">
                                      <p:cBhvr additive="base">
                                        <p:cTn id="12" dur="500"/>
                                        <p:tgtEl>
                                          <p:spTgt spid="22016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dur="500" fill="hold" nodeType="clickEffect">
                                  <p:stCondLst>
                                    <p:cond delay="0"/>
                                  </p:stCondLst>
                                  <p:childTnLst>
                                    <p:set>
                                      <p:cBhvr additive="base">
                                        <p:cTn id="16" dur="1" fill="hold">
                                          <p:stCondLst>
                                            <p:cond delay="0"/>
                                          </p:stCondLst>
                                        </p:cTn>
                                        <p:tgtEl>
                                          <p:spTgt spid="220162"/>
                                        </p:tgtEl>
                                        <p:attrNameLst>
                                          <p:attrName>style.visibility</p:attrName>
                                        </p:attrNameLst>
                                      </p:cBhvr>
                                      <p:to>
                                        <p:strVal val="visible"/>
                                      </p:to>
                                    </p:set>
                                    <p:animEffect transition="in" filter="wipe(down)">
                                      <p:cBhvr additive="base">
                                        <p:cTn id="17" dur="500"/>
                                        <p:tgtEl>
                                          <p:spTgt spid="220162"/>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4" dur="500" fill="hold" nodeType="clickEffect">
                                  <p:stCondLst>
                                    <p:cond delay="0"/>
                                  </p:stCondLst>
                                  <p:childTnLst>
                                    <p:set>
                                      <p:cBhvr additive="base">
                                        <p:cTn id="21" dur="1" fill="hold">
                                          <p:stCondLst>
                                            <p:cond delay="0"/>
                                          </p:stCondLst>
                                        </p:cTn>
                                        <p:tgtEl>
                                          <p:spTgt spid="220162"/>
                                        </p:tgtEl>
                                        <p:attrNameLst>
                                          <p:attrName>style.visibility</p:attrName>
                                        </p:attrNameLst>
                                      </p:cBhvr>
                                      <p:to>
                                        <p:strVal val="visible"/>
                                      </p:to>
                                    </p:set>
                                    <p:animEffect transition="in" filter="wipe(down)">
                                      <p:cBhvr additive="base">
                                        <p:cTn id="22" dur="500"/>
                                        <p:tgtEl>
                                          <p:spTgt spid="220162"/>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2" presetClass="entr" presetSubtype="4" dur="500" fill="hold" nodeType="clickEffect">
                                  <p:stCondLst>
                                    <p:cond delay="0"/>
                                  </p:stCondLst>
                                  <p:childTnLst>
                                    <p:set>
                                      <p:cBhvr additive="base">
                                        <p:cTn id="26" dur="1" fill="hold">
                                          <p:stCondLst>
                                            <p:cond delay="0"/>
                                          </p:stCondLst>
                                        </p:cTn>
                                        <p:tgtEl>
                                          <p:spTgt spid="220162"/>
                                        </p:tgtEl>
                                        <p:attrNameLst>
                                          <p:attrName>style.visibility</p:attrName>
                                        </p:attrNameLst>
                                      </p:cBhvr>
                                      <p:to>
                                        <p:strVal val="visible"/>
                                      </p:to>
                                    </p:set>
                                    <p:animEffect transition="in" filter="wipe(down)">
                                      <p:cBhvr additive="base">
                                        <p:cTn id="27" dur="500"/>
                                        <p:tgtEl>
                                          <p:spTgt spid="220162"/>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22" presetClass="entr" presetSubtype="4" dur="500" fill="hold" nodeType="clickEffect">
                                  <p:stCondLst>
                                    <p:cond delay="0"/>
                                  </p:stCondLst>
                                  <p:childTnLst>
                                    <p:set>
                                      <p:cBhvr additive="base">
                                        <p:cTn id="31" dur="1" fill="hold">
                                          <p:stCondLst>
                                            <p:cond delay="0"/>
                                          </p:stCondLst>
                                        </p:cTn>
                                        <p:tgtEl>
                                          <p:spTgt spid="220162"/>
                                        </p:tgtEl>
                                        <p:attrNameLst>
                                          <p:attrName>style.visibility</p:attrName>
                                        </p:attrNameLst>
                                      </p:cBhvr>
                                      <p:to>
                                        <p:strVal val="visible"/>
                                      </p:to>
                                    </p:set>
                                    <p:animEffect transition="in" filter="wipe(down)">
                                      <p:cBhvr additive="base">
                                        <p:cTn id="32" dur="500"/>
                                        <p:tgtEl>
                                          <p:spTgt spid="220162"/>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22" presetClass="entr" presetSubtype="4" dur="500" fill="hold" nodeType="clickEffect">
                                  <p:stCondLst>
                                    <p:cond delay="0"/>
                                  </p:stCondLst>
                                  <p:childTnLst>
                                    <p:set>
                                      <p:cBhvr additive="base">
                                        <p:cTn id="36" dur="1" fill="hold">
                                          <p:stCondLst>
                                            <p:cond delay="0"/>
                                          </p:stCondLst>
                                        </p:cTn>
                                        <p:tgtEl>
                                          <p:spTgt spid="220162"/>
                                        </p:tgtEl>
                                        <p:attrNameLst>
                                          <p:attrName>style.visibility</p:attrName>
                                        </p:attrNameLst>
                                      </p:cBhvr>
                                      <p:to>
                                        <p:strVal val="visible"/>
                                      </p:to>
                                    </p:set>
                                    <p:animEffect transition="in" filter="wipe(down)">
                                      <p:cBhvr additive="base">
                                        <p:cTn id="37" dur="500"/>
                                        <p:tgtEl>
                                          <p:spTgt spid="220162"/>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22" presetClass="entr" presetSubtype="4" dur="500" fill="hold" nodeType="clickEffect">
                                  <p:stCondLst>
                                    <p:cond delay="0"/>
                                  </p:stCondLst>
                                  <p:childTnLst>
                                    <p:set>
                                      <p:cBhvr additive="base">
                                        <p:cTn id="41" dur="1" fill="hold">
                                          <p:stCondLst>
                                            <p:cond delay="0"/>
                                          </p:stCondLst>
                                        </p:cTn>
                                        <p:tgtEl>
                                          <p:spTgt spid="220162">
                                            <p:txEl>
                                              <p:charRg st="44" end="44"/>
                                            </p:txEl>
                                          </p:spTgt>
                                        </p:tgtEl>
                                        <p:attrNameLst>
                                          <p:attrName>style.visibility</p:attrName>
                                        </p:attrNameLst>
                                      </p:cBhvr>
                                      <p:to>
                                        <p:strVal val="visible"/>
                                      </p:to>
                                    </p:set>
                                    <p:animEffect transition="in" filter="wipe(down)">
                                      <p:cBhvr additive="base">
                                        <p:cTn id="42" dur="500"/>
                                        <p:tgtEl>
                                          <p:spTgt spid="220162">
                                            <p:txEl>
                                              <p:charRg st="44" end="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1186" name=""/>
          <p:cNvSpPr/>
          <p:nvPr>
            <p:ph type="body" idx="4294967295"/>
          </p:nvPr>
        </p:nvSpPr>
        <p:spPr>
          <a:xfrm>
            <a:off x="323850" y="0"/>
            <a:ext cx="8534400" cy="6858000"/>
          </a:xfrm>
          <a:prstGeom prst="rect">
            <a:avLst/>
          </a:prstGeom>
          <a:noFill/>
          <a:ln w="38100" cmpd="sng">
            <a:solidFill>
              <a:schemeClr val="tx1"/>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lgn="ctr">
              <a:lnSpc>
                <a:spcPct val="120000"/>
              </a:lnSpc>
              <a:buNone/>
            </a:pPr>
            <a:r>
              <a:rPr lang="en-US" altLang="en-US" sz="2400" b="1">
                <a:solidFill>
                  <a:srgbClr val="CC0000"/>
                </a:solidFill>
                <a:latin typeface="黑体" pitchFamily="49" charset="-122"/>
                <a:ea typeface="黑体" pitchFamily="49" charset="-122"/>
              </a:rPr>
              <a:t>北陂(bēi)杏花　王安石</a:t>
            </a:r>
          </a:p>
          <a:p>
            <a:pPr lvl="0" algn="ctr">
              <a:lnSpc>
                <a:spcPct val="120000"/>
              </a:lnSpc>
              <a:buNone/>
            </a:pPr>
            <a:r>
              <a:rPr lang="en-US" altLang="en-US" sz="2400" b="1">
                <a:solidFill>
                  <a:srgbClr val="CC0000"/>
                </a:solidFill>
                <a:latin typeface="黑体" pitchFamily="49" charset="-122"/>
                <a:ea typeface="黑体" pitchFamily="49" charset="-122"/>
              </a:rPr>
              <a:t>一陂春水绕花身，花影妖娆各占春。</a:t>
            </a:r>
          </a:p>
          <a:p>
            <a:pPr lvl="0" algn="ctr">
              <a:lnSpc>
                <a:spcPct val="120000"/>
              </a:lnSpc>
              <a:buNone/>
            </a:pPr>
            <a:r>
              <a:rPr lang="en-US" altLang="en-US" sz="2400" b="1">
                <a:solidFill>
                  <a:srgbClr val="CC0000"/>
                </a:solidFill>
                <a:latin typeface="黑体" pitchFamily="49" charset="-122"/>
                <a:ea typeface="黑体" pitchFamily="49" charset="-122"/>
              </a:rPr>
              <a:t>纵被东风吹作雪，绝胜南陌碾成尘。</a:t>
            </a:r>
          </a:p>
          <a:p>
            <a:pPr lvl="0" algn="ctr">
              <a:lnSpc>
                <a:spcPct val="120000"/>
              </a:lnSpc>
              <a:buNone/>
            </a:pPr>
            <a:r>
              <a:rPr lang="en-US" altLang="en-US" sz="2400" b="1">
                <a:solidFill>
                  <a:srgbClr val="CC0000"/>
                </a:solidFill>
                <a:latin typeface="黑体" pitchFamily="49" charset="-122"/>
                <a:ea typeface="黑体" pitchFamily="49" charset="-122"/>
              </a:rPr>
              <a:t>诗中杏花是怎样形象？作者用意是什么？</a:t>
            </a:r>
          </a:p>
          <a:p>
            <a:pPr lvl="0" algn="ctr">
              <a:lnSpc>
                <a:spcPct val="120000"/>
              </a:lnSpc>
              <a:buNone/>
            </a:pPr>
            <a:r>
              <a:rPr lang="en-US" altLang="en-US" sz="2400" b="1">
                <a:solidFill>
                  <a:srgbClr val="CC0000"/>
                </a:solidFill>
                <a:latin typeface="黑体" pitchFamily="49" charset="-122"/>
                <a:ea typeface="黑体" pitchFamily="49" charset="-122"/>
              </a:rPr>
              <a:t>诗中杏花是妖娆漂亮，高洁坚贞形象（环节一） </a:t>
            </a:r>
          </a:p>
          <a:p>
            <a:pPr lvl="0" algn="ctr">
              <a:lnSpc>
                <a:spcPct val="120000"/>
              </a:lnSpc>
              <a:buNone/>
            </a:pPr>
            <a:r>
              <a:rPr lang="en-US" altLang="en-US" sz="2400" b="1">
                <a:solidFill>
                  <a:srgbClr val="CC0000"/>
                </a:solidFill>
                <a:latin typeface="黑体" pitchFamily="49" charset="-122"/>
                <a:ea typeface="黑体" pitchFamily="49" charset="-122"/>
              </a:rPr>
              <a:t>诗人赋予杏花以象征意义，并以“作雪”和“成尘”为喻，形成对比，用“纵被”和“绝胜”来强调杏花傲岸不屈品行（环节二）</a:t>
            </a:r>
          </a:p>
          <a:p>
            <a:pPr lvl="0" algn="ctr">
              <a:lnSpc>
                <a:spcPct val="120000"/>
              </a:lnSpc>
              <a:buNone/>
            </a:pPr>
            <a:r>
              <a:rPr lang="en-US" altLang="en-US" sz="2400" b="1">
                <a:solidFill>
                  <a:srgbClr val="CC0000"/>
                </a:solidFill>
                <a:latin typeface="黑体" pitchFamily="49" charset="-122"/>
                <a:ea typeface="黑体" pitchFamily="49" charset="-122"/>
              </a:rPr>
              <a:t>诗歌运用托物言志手法，深沉而形象地表达了诗人宁愿为理想而献身也不愿同流合污悲壮感情（环节三）</a:t>
            </a:r>
          </a:p>
        </p:txBody>
      </p:sp>
      <p:pic>
        <p:nvPicPr>
          <p:cNvPr id="221187" name=""/>
          <p:cNvPicPr/>
          <p:nvPr/>
        </p:nvPicPr>
        <p:blipFill>
          <a:blip r:embed="rId2"/>
          <a:stretch>
            <a:fillRect/>
          </a:stretch>
        </p:blipFill>
        <p:spPr>
          <a:xfrm>
            <a:off x="0" y="0"/>
            <a:ext cx="8959594" cy="113550"/>
          </a:xfrm>
          <a:prstGeom prst="rect">
            <a:avLst/>
          </a:prstGeom>
          <a:noFill/>
          <a:ln>
            <a:miter lim="800000"/>
          </a:ln>
        </p:spPr>
      </p:pic>
      <p:sp>
        <p:nvSpPr>
          <p:cNvPr id="221188"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21190" name="TextBox 22118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第27页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dur="500" fill="hold" nodeType="clickEffect">
                                  <p:stCondLst>
                                    <p:cond delay="0"/>
                                  </p:stCondLst>
                                  <p:childTnLst>
                                    <p:set>
                                      <p:cBhvr additive="base">
                                        <p:cTn id="6" dur="1" fill="hold">
                                          <p:stCondLst>
                                            <p:cond delay="0"/>
                                          </p:stCondLst>
                                        </p:cTn>
                                        <p:tgtEl>
                                          <p:spTgt spid="221186"/>
                                        </p:tgtEl>
                                        <p:attrNameLst>
                                          <p:attrName>style.visibility</p:attrName>
                                        </p:attrNameLst>
                                      </p:cBhvr>
                                      <p:to>
                                        <p:strVal val="visible"/>
                                      </p:to>
                                    </p:set>
                                    <p:animEffect transition="in" filter="wipe(down)">
                                      <p:cBhvr additive="base">
                                        <p:cTn id="7" dur="500"/>
                                        <p:tgtEl>
                                          <p:spTgt spid="22118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dur="500" fill="hold" nodeType="clickEffect">
                                  <p:stCondLst>
                                    <p:cond delay="0"/>
                                  </p:stCondLst>
                                  <p:childTnLst>
                                    <p:set>
                                      <p:cBhvr additive="base">
                                        <p:cTn id="11" dur="1" fill="hold">
                                          <p:stCondLst>
                                            <p:cond delay="0"/>
                                          </p:stCondLst>
                                        </p:cTn>
                                        <p:tgtEl>
                                          <p:spTgt spid="221186"/>
                                        </p:tgtEl>
                                        <p:attrNameLst>
                                          <p:attrName>style.visibility</p:attrName>
                                        </p:attrNameLst>
                                      </p:cBhvr>
                                      <p:to>
                                        <p:strVal val="visible"/>
                                      </p:to>
                                    </p:set>
                                    <p:animEffect transition="in" filter="wipe(down)">
                                      <p:cBhvr additive="base">
                                        <p:cTn id="12" dur="500"/>
                                        <p:tgtEl>
                                          <p:spTgt spid="22118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dur="500" fill="hold" nodeType="clickEffect">
                                  <p:stCondLst>
                                    <p:cond delay="0"/>
                                  </p:stCondLst>
                                  <p:childTnLst>
                                    <p:set>
                                      <p:cBhvr additive="base">
                                        <p:cTn id="16" dur="1" fill="hold">
                                          <p:stCondLst>
                                            <p:cond delay="0"/>
                                          </p:stCondLst>
                                        </p:cTn>
                                        <p:tgtEl>
                                          <p:spTgt spid="221186"/>
                                        </p:tgtEl>
                                        <p:attrNameLst>
                                          <p:attrName>style.visibility</p:attrName>
                                        </p:attrNameLst>
                                      </p:cBhvr>
                                      <p:to>
                                        <p:strVal val="visible"/>
                                      </p:to>
                                    </p:set>
                                    <p:animEffect transition="in" filter="wipe(down)">
                                      <p:cBhvr additive="base">
                                        <p:cTn id="17" dur="500"/>
                                        <p:tgtEl>
                                          <p:spTgt spid="221186"/>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4" dur="500" fill="hold" nodeType="clickEffect">
                                  <p:stCondLst>
                                    <p:cond delay="0"/>
                                  </p:stCondLst>
                                  <p:childTnLst>
                                    <p:set>
                                      <p:cBhvr additive="base">
                                        <p:cTn id="21" dur="1" fill="hold">
                                          <p:stCondLst>
                                            <p:cond delay="0"/>
                                          </p:stCondLst>
                                        </p:cTn>
                                        <p:tgtEl>
                                          <p:spTgt spid="221186"/>
                                        </p:tgtEl>
                                        <p:attrNameLst>
                                          <p:attrName>style.visibility</p:attrName>
                                        </p:attrNameLst>
                                      </p:cBhvr>
                                      <p:to>
                                        <p:strVal val="visible"/>
                                      </p:to>
                                    </p:set>
                                    <p:animEffect transition="in" filter="wipe(down)">
                                      <p:cBhvr additive="base">
                                        <p:cTn id="22" dur="500"/>
                                        <p:tgtEl>
                                          <p:spTgt spid="221186"/>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2" presetClass="entr" presetSubtype="4" dur="500" fill="hold" nodeType="clickEffect">
                                  <p:stCondLst>
                                    <p:cond delay="0"/>
                                  </p:stCondLst>
                                  <p:childTnLst>
                                    <p:set>
                                      <p:cBhvr additive="base">
                                        <p:cTn id="26" dur="1" fill="hold">
                                          <p:stCondLst>
                                            <p:cond delay="0"/>
                                          </p:stCondLst>
                                        </p:cTn>
                                        <p:tgtEl>
                                          <p:spTgt spid="221186"/>
                                        </p:tgtEl>
                                        <p:attrNameLst>
                                          <p:attrName>style.visibility</p:attrName>
                                        </p:attrNameLst>
                                      </p:cBhvr>
                                      <p:to>
                                        <p:strVal val="visible"/>
                                      </p:to>
                                    </p:set>
                                    <p:animEffect transition="in" filter="wipe(down)">
                                      <p:cBhvr additive="base">
                                        <p:cTn id="27" dur="500"/>
                                        <p:tgtEl>
                                          <p:spTgt spid="221186"/>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22" presetClass="entr" presetSubtype="4" dur="500" fill="hold" nodeType="clickEffect">
                                  <p:stCondLst>
                                    <p:cond delay="0"/>
                                  </p:stCondLst>
                                  <p:childTnLst>
                                    <p:set>
                                      <p:cBhvr additive="base">
                                        <p:cTn id="31" dur="1" fill="hold">
                                          <p:stCondLst>
                                            <p:cond delay="0"/>
                                          </p:stCondLst>
                                        </p:cTn>
                                        <p:tgtEl>
                                          <p:spTgt spid="221186"/>
                                        </p:tgtEl>
                                        <p:attrNameLst>
                                          <p:attrName>style.visibility</p:attrName>
                                        </p:attrNameLst>
                                      </p:cBhvr>
                                      <p:to>
                                        <p:strVal val="visible"/>
                                      </p:to>
                                    </p:set>
                                    <p:animEffect transition="in" filter="wipe(down)">
                                      <p:cBhvr additive="base">
                                        <p:cTn id="32" dur="500"/>
                                        <p:tgtEl>
                                          <p:spTgt spid="221186"/>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22" presetClass="entr" presetSubtype="4" dur="500" fill="hold" nodeType="clickEffect">
                                  <p:stCondLst>
                                    <p:cond delay="0"/>
                                  </p:stCondLst>
                                  <p:childTnLst>
                                    <p:set>
                                      <p:cBhvr additive="base">
                                        <p:cTn id="36" dur="1" fill="hold">
                                          <p:stCondLst>
                                            <p:cond delay="0"/>
                                          </p:stCondLst>
                                        </p:cTn>
                                        <p:tgtEl>
                                          <p:spTgt spid="221186"/>
                                        </p:tgtEl>
                                        <p:attrNameLst>
                                          <p:attrName>style.visibility</p:attrName>
                                        </p:attrNameLst>
                                      </p:cBhvr>
                                      <p:to>
                                        <p:strVal val="visible"/>
                                      </p:to>
                                    </p:set>
                                    <p:animEffect transition="in" filter="wipe(down)">
                                      <p:cBhvr additive="base">
                                        <p:cTn id="37" dur="500"/>
                                        <p:tgtEl>
                                          <p:spTgt spid="221186"/>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22" presetClass="entr" presetSubtype="4" dur="500" fill="hold" nodeType="clickEffect">
                                  <p:stCondLst>
                                    <p:cond delay="0"/>
                                  </p:stCondLst>
                                  <p:childTnLst>
                                    <p:set>
                                      <p:cBhvr additive="base">
                                        <p:cTn id="41" dur="1" fill="hold">
                                          <p:stCondLst>
                                            <p:cond delay="0"/>
                                          </p:stCondLst>
                                        </p:cTn>
                                        <p:tgtEl>
                                          <p:spTgt spid="221186">
                                            <p:txEl>
                                              <p:charRg st="44" end="44"/>
                                            </p:txEl>
                                          </p:spTgt>
                                        </p:tgtEl>
                                        <p:attrNameLst>
                                          <p:attrName>style.visibility</p:attrName>
                                        </p:attrNameLst>
                                      </p:cBhvr>
                                      <p:to>
                                        <p:strVal val="visible"/>
                                      </p:to>
                                    </p:set>
                                    <p:animEffect transition="in" filter="wipe(down)">
                                      <p:cBhvr additive="base">
                                        <p:cTn id="42" dur="500"/>
                                        <p:tgtEl>
                                          <p:spTgt spid="221186">
                                            <p:txEl>
                                              <p:charRg st="44" end="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22" name=""/>
          <p:cNvSpPr/>
          <p:nvPr/>
        </p:nvSpPr>
        <p:spPr>
          <a:xfrm>
            <a:off x="224351" y="182561"/>
            <a:ext cx="8506386" cy="2227265"/>
          </a:xfrm>
          <a:prstGeom prst="rect">
            <a:avLst/>
          </a:prstGeom>
          <a:noFill/>
          <a:ln>
            <a:noFill/>
            <a:miter lim="800000"/>
          </a:ln>
          <a:effectLst/>
        </p:spPr>
        <p:txBody>
          <a:bodyPr anchor="ctr" anchorCtr="0">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0" lvl="0" indent="228600" algn="ctr"/>
            <a:r>
              <a:rPr sz="2800" b="1">
                <a:latin typeface="黑体" pitchFamily="49" charset="-122"/>
                <a:ea typeface="黑体" pitchFamily="49" charset="-122"/>
              </a:rPr>
              <a:t>早 梅     </a:t>
            </a:r>
          </a:p>
          <a:p>
            <a:pPr marL="0" lvl="0" indent="228600" algn="ctr"/>
            <a:r>
              <a:rPr sz="2800" b="1">
                <a:latin typeface="黑体" pitchFamily="49" charset="-122"/>
                <a:ea typeface="黑体" pitchFamily="49" charset="-122"/>
              </a:rPr>
              <a:t>           张渭</a:t>
            </a:r>
          </a:p>
          <a:p>
            <a:pPr marL="0" lvl="0" indent="228600" algn="ctr"/>
            <a:r>
              <a:rPr sz="2800" b="1">
                <a:latin typeface="黑体" pitchFamily="49" charset="-122"/>
                <a:ea typeface="黑体" pitchFamily="49" charset="-122"/>
              </a:rPr>
              <a:t>一树寒梅白玉条，迥临村路傍溪桥。</a:t>
            </a:r>
          </a:p>
          <a:p>
            <a:pPr marL="0" lvl="0" indent="228600" algn="ctr"/>
            <a:r>
              <a:rPr sz="2800" b="1">
                <a:latin typeface="黑体" pitchFamily="49" charset="-122"/>
                <a:ea typeface="黑体" pitchFamily="49" charset="-122"/>
              </a:rPr>
              <a:t>不知近水花先发，疑是经冬雪未消。</a:t>
            </a:r>
          </a:p>
          <a:p>
            <a:pPr marL="0" lvl="0" indent="228600" algn="ctr"/>
            <a:r>
              <a:rPr sz="2800" b="1">
                <a:latin typeface="黑体" pitchFamily="49" charset="-122"/>
                <a:ea typeface="黑体" pitchFamily="49" charset="-122"/>
              </a:rPr>
              <a:t>问：诗人是怎样借梅展示自我形象？请简要分析。</a:t>
            </a:r>
          </a:p>
        </p:txBody>
      </p:sp>
      <p:sp>
        <p:nvSpPr>
          <p:cNvPr id="30723" name=""/>
          <p:cNvSpPr/>
          <p:nvPr/>
        </p:nvSpPr>
        <p:spPr>
          <a:xfrm>
            <a:off x="391039" y="2378076"/>
            <a:ext cx="8506385" cy="2867985"/>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just">
              <a:spcBef>
                <a:spcPct val="50000"/>
              </a:spcBef>
              <a:buClr>
                <a:srgbClr val="808000"/>
              </a:buClr>
              <a:buSzPct val="80000"/>
              <a:buFont typeface="Wingdings" pitchFamily="2" charset="2"/>
              <a:buChar char="n"/>
            </a:pPr>
            <a:r>
              <a:rPr lang="en-US" altLang="en-US" sz="2600" b="1">
                <a:latin typeface="楷体_GB2312" pitchFamily="1" charset="-122"/>
              </a:rPr>
              <a:t> 本诗展现了早梅耐寒而立、迎风而发形象</a:t>
            </a:r>
          </a:p>
          <a:p>
            <a:pPr lvl="0" algn="just">
              <a:spcBef>
                <a:spcPct val="50000"/>
              </a:spcBef>
              <a:buClr>
                <a:srgbClr val="808000"/>
              </a:buClr>
              <a:buSzPct val="80000"/>
              <a:buFont typeface="Wingdings" pitchFamily="2" charset="2"/>
              <a:buChar char="n"/>
            </a:pPr>
            <a:r>
              <a:rPr lang="en-US" altLang="en-US" sz="2600" b="1">
                <a:latin typeface="楷体_GB2312" pitchFamily="1" charset="-122"/>
              </a:rPr>
              <a:t> “寒”字点明早梅生存条件恶劣；“迥”字体现出早梅孤单；“白玉条”之喻、疑梅为雪之错觉，鲜明地体现出早梅在困境中冰清玉洁之质。</a:t>
            </a:r>
          </a:p>
          <a:p>
            <a:pPr lvl="0" algn="just">
              <a:spcBef>
                <a:spcPct val="50000"/>
              </a:spcBef>
              <a:buClr>
                <a:srgbClr val="808000"/>
              </a:buClr>
              <a:buSzPct val="80000"/>
              <a:buFont typeface="Wingdings" pitchFamily="2" charset="2"/>
              <a:buChar char="n"/>
            </a:pPr>
            <a:r>
              <a:rPr lang="en-US" altLang="en-US" sz="2600" b="1">
                <a:latin typeface="楷体_GB2312" pitchFamily="1" charset="-122"/>
              </a:rPr>
              <a:t> 作者以梅自喻，托物言志，展示了一种孤寂傲世、坚韧刚强、超凡脱俗自我形象。</a:t>
            </a:r>
          </a:p>
        </p:txBody>
      </p:sp>
      <p:pic>
        <p:nvPicPr>
          <p:cNvPr id="30724" name=""/>
          <p:cNvPicPr/>
          <p:nvPr/>
        </p:nvPicPr>
        <p:blipFill>
          <a:blip r:embed="rId2"/>
          <a:stretch>
            <a:fillRect/>
          </a:stretch>
        </p:blipFill>
        <p:spPr>
          <a:xfrm>
            <a:off x="0" y="0"/>
            <a:ext cx="2815859" cy="883043"/>
          </a:xfrm>
          <a:prstGeom prst="rect">
            <a:avLst/>
          </a:prstGeom>
          <a:noFill/>
          <a:ln>
            <a:noFill/>
            <a:miter lim="800000"/>
          </a:ln>
        </p:spPr>
      </p:pic>
      <p:sp>
        <p:nvSpPr>
          <p:cNvPr id="30725"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30727" name="TextBox 3072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第28页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dur="500" fill="hold" grpId="0" nodeType="clickEffect">
                                  <p:stCondLst>
                                    <p:cond delay="0"/>
                                  </p:stCondLst>
                                  <p:childTnLst>
                                    <p:set>
                                      <p:cBhvr additive="base">
                                        <p:cTn id="6" dur="1" fill="hold">
                                          <p:stCondLst>
                                            <p:cond delay="0"/>
                                          </p:stCondLst>
                                        </p:cTn>
                                        <p:tgtEl>
                                          <p:spTgt spid="30722"/>
                                        </p:tgtEl>
                                        <p:attrNameLst>
                                          <p:attrName>style.visibility</p:attrName>
                                        </p:attrNameLst>
                                      </p:cBhvr>
                                      <p:to>
                                        <p:strVal val="visible"/>
                                      </p:to>
                                    </p:set>
                                    <p:anim calcmode="lin" valueType="num">
                                      <p:cBhvr additive="base">
                                        <p:cTn id="7" dur="500" fill="hold"/>
                                        <p:tgtEl>
                                          <p:spTgt spid="30722"/>
                                        </p:tgtEl>
                                        <p:attrNameLst>
                                          <p:attrName>ppt_w</p:attrName>
                                        </p:attrNameLst>
                                      </p:cBhvr>
                                      <p:tavLst>
                                        <p:tav tm="0">
                                          <p:val>
                                            <p:fltVal val="0"/>
                                          </p:val>
                                        </p:tav>
                                        <p:tav tm="100000">
                                          <p:val>
                                            <p:strVal val="#ppt_w"/>
                                          </p:val>
                                        </p:tav>
                                      </p:tavLst>
                                    </p:anim>
                                    <p:anim calcmode="lin" valueType="num">
                                      <p:cBhvr additive="base">
                                        <p:cTn id="8" dur="500" fill="hold"/>
                                        <p:tgtEl>
                                          <p:spTgt spid="30722"/>
                                        </p:tgtEl>
                                        <p:attrNameLst>
                                          <p:attrName>ppt_h</p:attrName>
                                        </p:attrNameLst>
                                      </p:cBhvr>
                                      <p:tavLst>
                                        <p:tav tm="0">
                                          <p:val>
                                            <p:fltVal val="0"/>
                                          </p:val>
                                        </p:tav>
                                        <p:tav tm="100000">
                                          <p:val>
                                            <p:strVal val="#ppt_h"/>
                                          </p:val>
                                        </p:tav>
                                      </p:tavLst>
                                    </p:anim>
                                    <p:animEffect transition="in" filter="fade">
                                      <p:cBhvr additive="base">
                                        <p:cTn id="9" dur="500" fill="hold"/>
                                        <p:tgtEl>
                                          <p:spTgt spid="30722"/>
                                        </p:tgtEl>
                                      </p:cBhvr>
                                    </p:animEffect>
                                  </p:childTnLst>
                                </p:cTn>
                              </p:par>
                            </p:childTnLst>
                          </p:cTn>
                        </p:par>
                      </p:childTnLst>
                    </p:cTn>
                  </p:par>
                  <p:par>
                    <p:cTn id="10" fill="hold" nodeType="clickPar">
                      <p:stCondLst>
                        <p:cond delay="indefinite"/>
                      </p:stCondLst>
                      <p:childTnLst>
                        <p:par>
                          <p:cTn id="11" fill="hold" nodeType="afterGroup">
                            <p:stCondLst>
                              <p:cond delay="0"/>
                            </p:stCondLst>
                            <p:childTnLst>
                              <p:par>
                                <p:cTn id="12" presetID="24" presetClass="entr" presetSubtype="0" dur="1" fill="hold" grpId="1" nodeType="clickEffect">
                                  <p:stCondLst>
                                    <p:cond delay="0"/>
                                  </p:stCondLst>
                                  <p:childTnLst>
                                    <p:set>
                                      <p:cBhvr additive="base">
                                        <p:cTn id="13" dur="1" fill="hold">
                                          <p:stCondLst>
                                            <p:cond delay="499"/>
                                          </p:stCondLst>
                                        </p:cTn>
                                        <p:tgtEl>
                                          <p:spTgt spid="30723"/>
                                        </p:tgtEl>
                                        <p:attrNameLst>
                                          <p:attrName>style.visibility</p:attrName>
                                        </p:attrNameLst>
                                      </p:cBhvr>
                                      <p:to>
                                        <p:strVal val="visible"/>
                                      </p:to>
                                    </p:set>
                                    <p:anim calcmode="lin" valueType="num">
                                      <p:cBhvr additive="base">
                                        <p:cTn id="14" dur="1" fill="hold"/>
                                        <p:tgtEl>
                                          <p:spTgt spid="30723"/>
                                        </p:tgtEl>
                                      </p:cBhvr>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4" presetClass="entr" presetSubtype="0" dur="1" fill="hold" grpId="1" nodeType="clickEffect">
                                  <p:stCondLst>
                                    <p:cond delay="0"/>
                                  </p:stCondLst>
                                  <p:childTnLst>
                                    <p:set>
                                      <p:cBhvr additive="base">
                                        <p:cTn id="18" dur="1" fill="hold">
                                          <p:stCondLst>
                                            <p:cond delay="499"/>
                                          </p:stCondLst>
                                        </p:cTn>
                                        <p:tgtEl>
                                          <p:spTgt spid="30723"/>
                                        </p:tgtEl>
                                        <p:attrNameLst>
                                          <p:attrName>style.visibility</p:attrName>
                                        </p:attrNameLst>
                                      </p:cBhvr>
                                      <p:to>
                                        <p:strVal val="visible"/>
                                      </p:to>
                                    </p:set>
                                    <p:anim calcmode="lin" valueType="num">
                                      <p:cBhvr additive="base">
                                        <p:cTn id="19" dur="1" fill="hold"/>
                                        <p:tgtEl>
                                          <p:spTgt spid="30723"/>
                                        </p:tgtEl>
                                      </p:cBhvr>
                                    </p:anim>
                                  </p:childTnLst>
                                </p:cTn>
                              </p:par>
                            </p:childTnLst>
                          </p:cTn>
                        </p:par>
                      </p:childTnLst>
                    </p:cTn>
                  </p:par>
                  <p:par>
                    <p:cTn id="20" fill="hold" nodeType="clickPar">
                      <p:stCondLst>
                        <p:cond delay="indefinite"/>
                      </p:stCondLst>
                      <p:childTnLst>
                        <p:par>
                          <p:cTn id="21" fill="hold" nodeType="afterGroup">
                            <p:stCondLst>
                              <p:cond delay="0"/>
                            </p:stCondLst>
                            <p:childTnLst>
                              <p:par>
                                <p:cTn id="22" presetID="24" presetClass="entr" presetSubtype="0" dur="1" fill="hold" grpId="1" nodeType="clickEffect">
                                  <p:stCondLst>
                                    <p:cond delay="0"/>
                                  </p:stCondLst>
                                  <p:childTnLst>
                                    <p:set>
                                      <p:cBhvr additive="base">
                                        <p:cTn id="23" dur="1" fill="hold">
                                          <p:stCondLst>
                                            <p:cond delay="499"/>
                                          </p:stCondLst>
                                        </p:cTn>
                                        <p:tgtEl>
                                          <p:spTgt spid="30723"/>
                                        </p:tgtEl>
                                        <p:attrNameLst>
                                          <p:attrName>style.visibility</p:attrName>
                                        </p:attrNameLst>
                                      </p:cBhvr>
                                      <p:to>
                                        <p:strVal val="visible"/>
                                      </p:to>
                                    </p:set>
                                    <p:anim calcmode="lin" valueType="num">
                                      <p:cBhvr additive="base">
                                        <p:cTn id="24" dur="1" fill="hold"/>
                                        <p:tgtEl>
                                          <p:spTgt spid="3072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1" uiExpand="1" build="p"/>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8674" name=""/>
          <p:cNvPicPr/>
          <p:nvPr/>
        </p:nvPicPr>
        <p:blipFill>
          <a:blip r:embed="rId2"/>
          <a:stretch>
            <a:fillRect/>
          </a:stretch>
        </p:blipFill>
        <p:spPr>
          <a:xfrm>
            <a:off x="0" y="0"/>
            <a:ext cx="8778900" cy="658417"/>
          </a:xfrm>
          <a:prstGeom prst="rect">
            <a:avLst/>
          </a:prstGeom>
          <a:noFill/>
          <a:ln>
            <a:miter lim="800000"/>
          </a:ln>
        </p:spPr>
      </p:pic>
      <p:sp>
        <p:nvSpPr>
          <p:cNvPr id="28675" name=""/>
          <p:cNvSpPr/>
          <p:nvPr>
            <p:ph type="body" idx="4294967295"/>
          </p:nvPr>
        </p:nvSpPr>
        <p:spPr>
          <a:xfrm>
            <a:off x="0" y="2514600"/>
            <a:ext cx="9144000" cy="4343400"/>
          </a:xfrm>
          <a:prstGeom prst="rect">
            <a:avLst/>
          </a:prstGeom>
          <a:noFill/>
          <a:ln w="57150" cmpd="sng">
            <a:solidFill>
              <a:prstClr val="black"/>
            </a:solid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buNone/>
            </a:pPr>
            <a:r>
              <a:rPr b="1">
                <a:latin typeface="黑体" pitchFamily="49" charset="-122"/>
                <a:ea typeface="黑体" pitchFamily="49" charset="-122"/>
              </a:rPr>
              <a:t>1、看题目，明确诗中物象是什么。</a:t>
            </a:r>
          </a:p>
          <a:p>
            <a:pPr lvl="0">
              <a:buNone/>
            </a:pPr>
            <a:r>
              <a:rPr b="1">
                <a:latin typeface="黑体" pitchFamily="49" charset="-122"/>
                <a:ea typeface="黑体" pitchFamily="49" charset="-122"/>
              </a:rPr>
              <a:t>2、整体把握物象形态特性，紧紧围绕文本。</a:t>
            </a:r>
          </a:p>
          <a:p>
            <a:pPr lvl="0">
              <a:buNone/>
            </a:pPr>
            <a:r>
              <a:rPr b="1">
                <a:latin typeface="黑体" pitchFamily="49" charset="-122"/>
                <a:ea typeface="黑体" pitchFamily="49" charset="-122"/>
              </a:rPr>
              <a:t>3、找“物”与“人”契合点，联络写作背景，揣摩诗人所托之情、所言之志，不能架空分析情感。</a:t>
            </a:r>
          </a:p>
          <a:p>
            <a:pPr lvl="0">
              <a:buNone/>
            </a:pPr>
            <a:r>
              <a:rPr b="1">
                <a:latin typeface="黑体" pitchFamily="49" charset="-122"/>
                <a:ea typeface="黑体" pitchFamily="49" charset="-122"/>
              </a:rPr>
              <a:t>4、关注体现手法。常用比方、象征、拟人、对比、反衬、侧面描写（环境烘托）手法。</a:t>
            </a:r>
          </a:p>
          <a:p>
            <a:pPr lvl="0">
              <a:buNone/>
            </a:pPr>
            <a:r>
              <a:rPr b="1">
                <a:latin typeface="黑体" pitchFamily="49" charset="-122"/>
                <a:ea typeface="黑体" pitchFamily="49" charset="-122"/>
              </a:rPr>
              <a:t>5、注意答题规范：明物象—指特点—析感情</a:t>
            </a:r>
          </a:p>
        </p:txBody>
      </p:sp>
      <p:sp>
        <p:nvSpPr>
          <p:cNvPr id="28676" name=""/>
          <p:cNvSpPr/>
          <p:nvPr/>
        </p:nvSpPr>
        <p:spPr>
          <a:xfrm>
            <a:off x="914400" y="0"/>
            <a:ext cx="7093686" cy="1433993"/>
          </a:xfrm>
          <a:prstGeom prst="rect">
            <a:avLst/>
          </a:prstGeom>
          <a:noFill/>
          <a:ln>
            <a:noFill/>
            <a:miter lim="800000"/>
          </a:ln>
          <a:effectLst/>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4400" b="1">
                <a:solidFill>
                  <a:srgbClr val="FF0000"/>
                </a:solidFill>
              </a:rPr>
              <a:t>小结：鉴赏咏物诗环节与措施</a:t>
            </a:r>
          </a:p>
        </p:txBody>
      </p:sp>
      <p:sp>
        <p:nvSpPr>
          <p:cNvPr id="28677" name=""/>
          <p:cNvSpPr/>
          <p:nvPr/>
        </p:nvSpPr>
        <p:spPr>
          <a:xfrm>
            <a:off x="0" y="685800"/>
            <a:ext cx="8839200" cy="1828800"/>
          </a:xfrm>
          <a:prstGeom prst="rect">
            <a:avLst/>
          </a:prstGeom>
          <a:noFill/>
          <a:ln w="38100">
            <a:solidFill>
              <a:schemeClr val="tx1"/>
            </a:solidFill>
            <a:miter lim="800000"/>
          </a:ln>
        </p:spPr>
        <p:txBody>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marL="342900" lvl="0" indent="-342900">
              <a:spcBef>
                <a:spcPct val="20000"/>
              </a:spcBef>
            </a:pPr>
            <a:r>
              <a:rPr sz="3200" b="1">
                <a:latin typeface="黑体" pitchFamily="49" charset="-122"/>
                <a:ea typeface="黑体" pitchFamily="49" charset="-122"/>
              </a:rPr>
              <a:t>三步到位：第1步：概括事物特性</a:t>
            </a:r>
          </a:p>
          <a:p>
            <a:pPr marL="342900" lvl="0" indent="-342900">
              <a:spcBef>
                <a:spcPct val="20000"/>
              </a:spcBef>
            </a:pPr>
            <a:r>
              <a:rPr sz="3200" b="1">
                <a:latin typeface="黑体" pitchFamily="49" charset="-122"/>
                <a:ea typeface="黑体" pitchFamily="49" charset="-122"/>
              </a:rPr>
              <a:t>第2步：分析体现手法</a:t>
            </a:r>
          </a:p>
          <a:p>
            <a:pPr marL="342900" lvl="0" indent="-342900">
              <a:spcBef>
                <a:spcPct val="20000"/>
              </a:spcBef>
            </a:pPr>
            <a:r>
              <a:rPr sz="3200" b="1">
                <a:latin typeface="黑体" pitchFamily="49" charset="-122"/>
                <a:ea typeface="黑体" pitchFamily="49" charset="-122"/>
              </a:rPr>
              <a:t>第3步：指出作者寄寓情志 </a:t>
            </a:r>
          </a:p>
        </p:txBody>
      </p:sp>
      <p:sp>
        <p:nvSpPr>
          <p:cNvPr id="28678"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28680" name="TextBox 2867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第29页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8675">
                                            <p:bg/>
                                          </p:spTgt>
                                        </p:tgtEl>
                                        <p:attrNameLst>
                                          <p:attrName>style.visibility</p:attrName>
                                        </p:attrNameLst>
                                      </p:cBhvr>
                                      <p:to>
                                        <p:strVal val="visible"/>
                                      </p:to>
                                    </p:set>
                                    <p:anim calcmode="lin" valueType="num">
                                      <p:cBhvr additive="base">
                                        <p:cTn id="7" dur="500" fill="hold"/>
                                        <p:tgtEl>
                                          <p:spTgt spid="28675">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8675">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28675"/>
                                        </p:tgtEl>
                                        <p:attrNameLst>
                                          <p:attrName>style.visibility</p:attrName>
                                        </p:attrNameLst>
                                      </p:cBhvr>
                                      <p:to>
                                        <p:strVal val="visible"/>
                                      </p:to>
                                    </p:set>
                                    <p:anim calcmode="lin" valueType="num">
                                      <p:cBhvr additive="base">
                                        <p:cTn id="13" dur="500" fill="hold"/>
                                        <p:tgtEl>
                                          <p:spTgt spid="28675"/>
                                        </p:tgtEl>
                                        <p:attrNameLst>
                                          <p:attrName>ppt_x</p:attrName>
                                        </p:attrNameLst>
                                      </p:cBhvr>
                                      <p:tavLst>
                                        <p:tav tm="0">
                                          <p:val>
                                            <p:strVal val="0-#ppt_w/2"/>
                                          </p:val>
                                        </p:tav>
                                        <p:tav tm="100000">
                                          <p:val>
                                            <p:strVal val="#ppt_x"/>
                                          </p:val>
                                        </p:tav>
                                      </p:tavLst>
                                    </p:anim>
                                    <p:anim calcmode="lin" valueType="num">
                                      <p:cBhvr additive="base">
                                        <p:cTn id="14"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0" nodeType="clickEffect">
                                  <p:stCondLst>
                                    <p:cond delay="0"/>
                                  </p:stCondLst>
                                  <p:childTnLst>
                                    <p:set>
                                      <p:cBhvr additive="base">
                                        <p:cTn id="18" dur="1" fill="hold">
                                          <p:stCondLst>
                                            <p:cond delay="0"/>
                                          </p:stCondLst>
                                        </p:cTn>
                                        <p:tgtEl>
                                          <p:spTgt spid="28675"/>
                                        </p:tgtEl>
                                        <p:attrNameLst>
                                          <p:attrName>style.visibility</p:attrName>
                                        </p:attrNameLst>
                                      </p:cBhvr>
                                      <p:to>
                                        <p:strVal val="visible"/>
                                      </p:to>
                                    </p:set>
                                    <p:anim calcmode="lin" valueType="num">
                                      <p:cBhvr additive="base">
                                        <p:cTn id="19" dur="500" fill="hold"/>
                                        <p:tgtEl>
                                          <p:spTgt spid="28675"/>
                                        </p:tgtEl>
                                        <p:attrNameLst>
                                          <p:attrName>ppt_x</p:attrName>
                                        </p:attrNameLst>
                                      </p:cBhvr>
                                      <p:tavLst>
                                        <p:tav tm="0">
                                          <p:val>
                                            <p:strVal val="0-#ppt_w/2"/>
                                          </p:val>
                                        </p:tav>
                                        <p:tav tm="100000">
                                          <p:val>
                                            <p:strVal val="#ppt_x"/>
                                          </p:val>
                                        </p:tav>
                                      </p:tavLst>
                                    </p:anim>
                                    <p:anim calcmode="lin" valueType="num">
                                      <p:cBhvr additive="base">
                                        <p:cTn id="20"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0" nodeType="clickEffect">
                                  <p:stCondLst>
                                    <p:cond delay="0"/>
                                  </p:stCondLst>
                                  <p:childTnLst>
                                    <p:set>
                                      <p:cBhvr additive="base">
                                        <p:cTn id="24" dur="1" fill="hold">
                                          <p:stCondLst>
                                            <p:cond delay="0"/>
                                          </p:stCondLst>
                                        </p:cTn>
                                        <p:tgtEl>
                                          <p:spTgt spid="28675"/>
                                        </p:tgtEl>
                                        <p:attrNameLst>
                                          <p:attrName>style.visibility</p:attrName>
                                        </p:attrNameLst>
                                      </p:cBhvr>
                                      <p:to>
                                        <p:strVal val="visible"/>
                                      </p:to>
                                    </p:set>
                                    <p:anim calcmode="lin" valueType="num">
                                      <p:cBhvr additive="base">
                                        <p:cTn id="25" dur="500" fill="hold"/>
                                        <p:tgtEl>
                                          <p:spTgt spid="28675"/>
                                        </p:tgtEl>
                                        <p:attrNameLst>
                                          <p:attrName>ppt_x</p:attrName>
                                        </p:attrNameLst>
                                      </p:cBhvr>
                                      <p:tavLst>
                                        <p:tav tm="0">
                                          <p:val>
                                            <p:strVal val="0-#ppt_w/2"/>
                                          </p:val>
                                        </p:tav>
                                        <p:tav tm="100000">
                                          <p:val>
                                            <p:strVal val="#ppt_x"/>
                                          </p:val>
                                        </p:tav>
                                      </p:tavLst>
                                    </p:anim>
                                    <p:anim calcmode="lin" valueType="num">
                                      <p:cBhvr additive="base">
                                        <p:cTn id="26"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8" dur="500" fill="hold" grpId="0" nodeType="clickEffect">
                                  <p:stCondLst>
                                    <p:cond delay="0"/>
                                  </p:stCondLst>
                                  <p:childTnLst>
                                    <p:set>
                                      <p:cBhvr additive="base">
                                        <p:cTn id="30" dur="1" fill="hold">
                                          <p:stCondLst>
                                            <p:cond delay="0"/>
                                          </p:stCondLst>
                                        </p:cTn>
                                        <p:tgtEl>
                                          <p:spTgt spid="28675"/>
                                        </p:tgtEl>
                                        <p:attrNameLst>
                                          <p:attrName>style.visibility</p:attrName>
                                        </p:attrNameLst>
                                      </p:cBhvr>
                                      <p:to>
                                        <p:strVal val="visible"/>
                                      </p:to>
                                    </p:set>
                                    <p:anim calcmode="lin" valueType="num">
                                      <p:cBhvr additive="base">
                                        <p:cTn id="31" dur="500" fill="hold"/>
                                        <p:tgtEl>
                                          <p:spTgt spid="28675"/>
                                        </p:tgtEl>
                                        <p:attrNameLst>
                                          <p:attrName>ppt_x</p:attrName>
                                        </p:attrNameLst>
                                      </p:cBhvr>
                                      <p:tavLst>
                                        <p:tav tm="0">
                                          <p:val>
                                            <p:strVal val="0-#ppt_w/2"/>
                                          </p:val>
                                        </p:tav>
                                        <p:tav tm="100000">
                                          <p:val>
                                            <p:strVal val="#ppt_x"/>
                                          </p:val>
                                        </p:tav>
                                      </p:tavLst>
                                    </p:anim>
                                    <p:anim calcmode="lin" valueType="num">
                                      <p:cBhvr additive="base">
                                        <p:cTn id="32"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8" dur="500" fill="hold" grpId="0" nodeType="clickEffect">
                                  <p:stCondLst>
                                    <p:cond delay="0"/>
                                  </p:stCondLst>
                                  <p:childTnLst>
                                    <p:set>
                                      <p:cBhvr additive="base">
                                        <p:cTn id="36" dur="1" fill="hold">
                                          <p:stCondLst>
                                            <p:cond delay="0"/>
                                          </p:stCondLst>
                                        </p:cTn>
                                        <p:tgtEl>
                                          <p:spTgt spid="28675"/>
                                        </p:tgtEl>
                                        <p:attrNameLst>
                                          <p:attrName>style.visibility</p:attrName>
                                        </p:attrNameLst>
                                      </p:cBhvr>
                                      <p:to>
                                        <p:strVal val="visible"/>
                                      </p:to>
                                    </p:set>
                                    <p:anim calcmode="lin" valueType="num">
                                      <p:cBhvr additive="base">
                                        <p:cTn id="37" dur="500" fill="hold"/>
                                        <p:tgtEl>
                                          <p:spTgt spid="28675"/>
                                        </p:tgtEl>
                                        <p:attrNameLst>
                                          <p:attrName>ppt_x</p:attrName>
                                        </p:attrNameLst>
                                      </p:cBhvr>
                                      <p:tavLst>
                                        <p:tav tm="0">
                                          <p:val>
                                            <p:strVal val="0-#ppt_w/2"/>
                                          </p:val>
                                        </p:tav>
                                        <p:tav tm="100000">
                                          <p:val>
                                            <p:strVal val="#ppt_x"/>
                                          </p:val>
                                        </p:tav>
                                      </p:tavLst>
                                    </p:anim>
                                    <p:anim calcmode="lin" valueType="num">
                                      <p:cBhvr additive="base">
                                        <p:cTn id="38"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2" presetClass="entr" presetSubtype="4" dur="500" fill="hold" grpId="1" nodeType="clickEffect">
                                  <p:stCondLst>
                                    <p:cond delay="0"/>
                                  </p:stCondLst>
                                  <p:childTnLst>
                                    <p:set>
                                      <p:cBhvr additive="base">
                                        <p:cTn id="42" dur="1" fill="hold">
                                          <p:stCondLst>
                                            <p:cond delay="0"/>
                                          </p:stCondLst>
                                        </p:cTn>
                                        <p:tgtEl>
                                          <p:spTgt spid="28677"/>
                                        </p:tgtEl>
                                        <p:attrNameLst>
                                          <p:attrName>style.visibility</p:attrName>
                                        </p:attrNameLst>
                                      </p:cBhvr>
                                      <p:to>
                                        <p:strVal val="visible"/>
                                      </p:to>
                                    </p:set>
                                    <p:animEffect transition="in" filter="wipe(down)">
                                      <p:cBhvr additive="base">
                                        <p:cTn id="43"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animBg="1"/>
      <p:bldP spid="28677" grpId="1"/>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7698" name=""/>
          <p:cNvPicPr/>
          <p:nvPr/>
        </p:nvPicPr>
        <p:blipFill>
          <a:blip r:embed="rId2"/>
          <a:stretch>
            <a:fillRect/>
          </a:stretch>
        </p:blipFill>
        <p:spPr>
          <a:xfrm>
            <a:off x="0" y="0"/>
            <a:ext cx="8726396" cy="6956876"/>
          </a:xfrm>
          <a:prstGeom prst="rect">
            <a:avLst/>
          </a:prstGeom>
          <a:noFill/>
          <a:ln>
            <a:solidFill>
              <a:srgbClr val="FF0066"/>
            </a:solidFill>
            <a:miter lim="800000"/>
          </a:ln>
        </p:spPr>
      </p:pic>
      <p:sp>
        <p:nvSpPr>
          <p:cNvPr id="157699" name=""/>
          <p:cNvSpPr/>
          <p:nvPr/>
        </p:nvSpPr>
        <p:spPr>
          <a:xfrm>
            <a:off x="2268538" y="430212"/>
            <a:ext cx="6342048" cy="3508706"/>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3200" b="1">
              <a:solidFill>
                <a:srgbClr val="FF0000"/>
              </a:solidFill>
              <a:latin typeface="黑体" pitchFamily="49" charset="-122"/>
              <a:ea typeface="黑体" pitchFamily="49" charset="-122"/>
            </a:endParaRPr>
          </a:p>
          <a:p>
            <a:pPr lvl="0"/>
            <a:r>
              <a:rPr sz="3200" b="1">
                <a:solidFill>
                  <a:srgbClr val="FF0000"/>
                </a:solidFill>
                <a:latin typeface="黑体" pitchFamily="49" charset="-122"/>
                <a:ea typeface="黑体" pitchFamily="49" charset="-122"/>
              </a:rPr>
              <a:t>1、判断诗歌中描写重要意象（物象）是什么。</a:t>
            </a:r>
          </a:p>
          <a:p>
            <a:pPr lvl="0"/>
            <a:r>
              <a:rPr sz="3200" b="1">
                <a:solidFill>
                  <a:srgbClr val="FF0000"/>
                </a:solidFill>
                <a:latin typeface="黑体" pitchFamily="49" charset="-122"/>
                <a:ea typeface="黑体" pitchFamily="49" charset="-122"/>
              </a:rPr>
              <a:t>2、分析意象（物象）或抒情主人公重要形象特性。</a:t>
            </a:r>
          </a:p>
          <a:p>
            <a:pPr lvl="0"/>
            <a:r>
              <a:rPr sz="3200" b="1">
                <a:solidFill>
                  <a:srgbClr val="FF0000"/>
                </a:solidFill>
                <a:latin typeface="黑体" pitchFamily="49" charset="-122"/>
                <a:ea typeface="黑体" pitchFamily="49" charset="-122"/>
              </a:rPr>
              <a:t>3、分析诗歌重要表达技巧。</a:t>
            </a:r>
          </a:p>
          <a:p>
            <a:pPr lvl="0"/>
            <a:r>
              <a:rPr sz="3200" b="1">
                <a:solidFill>
                  <a:srgbClr val="FF0000"/>
                </a:solidFill>
                <a:latin typeface="黑体" pitchFamily="49" charset="-122"/>
                <a:ea typeface="黑体" pitchFamily="49" charset="-122"/>
              </a:rPr>
              <a:t>4、分析诗歌所蕴涵思想情感或主旨。</a:t>
            </a:r>
          </a:p>
        </p:txBody>
      </p:sp>
      <p:sp>
        <p:nvSpPr>
          <p:cNvPr id="157700" name=""/>
          <p:cNvSpPr/>
          <p:nvPr/>
        </p:nvSpPr>
        <p:spPr>
          <a:xfrm>
            <a:off x="622300" y="1196975"/>
            <a:ext cx="854075" cy="3887788"/>
          </a:xfrm>
          <a:prstGeom prst="rect">
            <a:avLst/>
          </a:prstGeom>
          <a:noFill/>
          <a:ln>
            <a:noFill/>
            <a:miter lim="800000"/>
          </a:ln>
        </p:spPr>
        <p:txBody>
          <a:bodyPr vert="vert">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spcBef>
                <a:spcPct val="50000"/>
              </a:spcBef>
            </a:pPr>
            <a:r>
              <a:rPr sz="4400" b="1">
                <a:solidFill>
                  <a:schemeClr val="tx2"/>
                </a:solidFill>
                <a:latin typeface="黑体" pitchFamily="49" charset="-122"/>
                <a:ea typeface="黑体" pitchFamily="49" charset="-122"/>
              </a:rPr>
              <a:t>  命题形式</a:t>
            </a:r>
          </a:p>
        </p:txBody>
      </p:sp>
      <p:sp>
        <p:nvSpPr>
          <p:cNvPr id="157701"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57703" name="TextBox 15770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第30页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dur="500" fill="hold" grpId="0" nodeType="clickEffect">
                                  <p:stCondLst>
                                    <p:cond delay="0"/>
                                  </p:stCondLst>
                                  <p:childTnLst>
                                    <p:set>
                                      <p:cBhvr additive="base">
                                        <p:cTn id="6" dur="1" fill="hold">
                                          <p:stCondLst>
                                            <p:cond delay="0"/>
                                          </p:stCondLst>
                                        </p:cTn>
                                        <p:tgtEl>
                                          <p:spTgt spid="157699"/>
                                        </p:tgtEl>
                                        <p:attrNameLst>
                                          <p:attrName>style.visibility</p:attrName>
                                        </p:attrNameLst>
                                      </p:cBhvr>
                                      <p:to>
                                        <p:strVal val="visible"/>
                                      </p:to>
                                    </p:set>
                                    <p:animEffect transition="in" filter="box(in)">
                                      <p:cBhvr additive="base">
                                        <p:cTn id="7" dur="500"/>
                                        <p:tgtEl>
                                          <p:spTgt spid="15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8002" name=""/>
          <p:cNvSpPr/>
          <p:nvPr>
            <p:ph type="body" idx="4294967295"/>
          </p:nvPr>
        </p:nvSpPr>
        <p:spPr>
          <a:xfrm>
            <a:off x="0" y="260350"/>
            <a:ext cx="9324975" cy="446405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Arial" pitchFamily="34" charset="0"/>
                <a:ea typeface="宋体" pitchFamily="2" charset="-122"/>
              </a:defRPr>
            </a:lvl5pPr>
          </a:lstStyle>
          <a:p>
            <a:pPr lvl="0"/>
            <a:r>
              <a:rPr b="1">
                <a:latin typeface="黑体" pitchFamily="49" charset="-122"/>
                <a:ea typeface="黑体" pitchFamily="49" charset="-122"/>
              </a:rPr>
              <a:t>冰雪林中著此身，不一样样桃李混芳尘。</a:t>
            </a:r>
          </a:p>
          <a:p>
            <a:pPr lvl="0"/>
            <a:r>
              <a:rPr b="1">
                <a:latin typeface="黑体" pitchFamily="49" charset="-122"/>
                <a:ea typeface="黑体" pitchFamily="49" charset="-122"/>
              </a:rPr>
              <a:t>忽然一夜清风起，散作乾坤万里春。</a:t>
            </a:r>
          </a:p>
          <a:p>
            <a:pPr lvl="0"/>
            <a:r>
              <a:rPr b="1">
                <a:latin typeface="黑体" pitchFamily="49" charset="-122"/>
                <a:ea typeface="黑体" pitchFamily="49" charset="-122"/>
              </a:rPr>
              <a:t>1、塑造重要形象是什么？突出了它哪些特性？</a:t>
            </a:r>
          </a:p>
          <a:p>
            <a:pPr lvl="0"/>
            <a:r>
              <a:rPr b="1">
                <a:latin typeface="黑体" pitchFamily="49" charset="-122"/>
                <a:ea typeface="黑体" pitchFamily="49" charset="-122"/>
              </a:rPr>
              <a:t>2、重要运用了哪些写作手法？表达了怎样思想感情？</a:t>
            </a:r>
          </a:p>
        </p:txBody>
      </p:sp>
      <p:sp>
        <p:nvSpPr>
          <p:cNvPr id="128003" name=""/>
          <p:cNvSpPr/>
          <p:nvPr/>
        </p:nvSpPr>
        <p:spPr>
          <a:xfrm>
            <a:off x="323850" y="2852738"/>
            <a:ext cx="8828970" cy="1556034"/>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solidFill>
                  <a:srgbClr val="0000FF"/>
                </a:solidFill>
                <a:ea typeface="黑体" pitchFamily="49" charset="-122"/>
              </a:rPr>
              <a:t>作者塑造重要形象是梅花；突出了它耐寒（冰雪林中著此身）、清高（不一样样桃李混芳尘）、报春（散作乾坤万里春）特性。</a:t>
            </a:r>
          </a:p>
        </p:txBody>
      </p:sp>
      <p:sp>
        <p:nvSpPr>
          <p:cNvPr id="128004" name=""/>
          <p:cNvSpPr/>
          <p:nvPr/>
        </p:nvSpPr>
        <p:spPr>
          <a:xfrm>
            <a:off x="323850" y="4797425"/>
            <a:ext cx="8828970" cy="1189909"/>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600" b="1">
                <a:solidFill>
                  <a:srgbClr val="0000FF"/>
                </a:solidFill>
                <a:latin typeface="黑体" pitchFamily="49" charset="-122"/>
                <a:ea typeface="黑体" pitchFamily="49" charset="-122"/>
              </a:rPr>
              <a:t>运用了烘托、对比手法,表达了作者坚持理想操守，不与世俗同流合污思想感情</a:t>
            </a:r>
          </a:p>
        </p:txBody>
      </p:sp>
      <p:sp>
        <p:nvSpPr>
          <p:cNvPr id="128005" name="Date Placeholder 3"/>
          <p:cNvSpPr>
            <a:spLocks noGrp="1"/>
          </p:cNvSpPr>
          <p:nvPr>
            <p:ph type="dt" sz="half" idx="4294967295"/>
          </p:nvPr>
        </p:nvSpPr>
        <p:spPr>
          <a:xfrm flipH="1">
            <a:off x="0" y="0"/>
            <a:ext cx="0" cy="0"/>
          </a:xfrm>
        </p:spPr>
        <p:txBody>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28007" name="TextBox 12800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第31页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7" presetClass="entr" presetSubtype="4" dur="2000" fill="hold" nodeType="clickEffect">
                                  <p:stCondLst>
                                    <p:cond delay="0"/>
                                  </p:stCondLst>
                                  <p:iterate type="wd">
                                    <p:tmPct val="10000"/>
                                  </p:iterate>
                                  <p:childTnLst>
                                    <p:set>
                                      <p:cBhvr additive="base">
                                        <p:cTn id="6" dur="1" fill="hold">
                                          <p:stCondLst>
                                            <p:cond delay="0"/>
                                          </p:stCondLst>
                                        </p:cTn>
                                        <p:tgtEl>
                                          <p:spTgt spid="128003"/>
                                        </p:tgtEl>
                                        <p:attrNameLst>
                                          <p:attrName>style.visibility</p:attrName>
                                        </p:attrNameLst>
                                      </p:cBhvr>
                                      <p:to>
                                        <p:strVal val="visible"/>
                                      </p:to>
                                    </p:set>
                                    <p:anim calcmode="lin" valueType="num">
                                      <p:cBhvr additive="base">
                                        <p:cTn id="7" dur="2000" fill="hold"/>
                                        <p:tgtEl>
                                          <p:spTgt spid="128003"/>
                                        </p:tgtEl>
                                        <p:attrNameLst>
                                          <p:attrName>ppt_x</p:attrName>
                                        </p:attrNameLst>
                                      </p:cBhvr>
                                      <p:tavLst>
                                        <p:tav tm="0">
                                          <p:val>
                                            <p:strVal val="#ppt_x"/>
                                          </p:val>
                                        </p:tav>
                                        <p:tav tm="100000">
                                          <p:val>
                                            <p:strVal val="#ppt_x"/>
                                          </p:val>
                                        </p:tav>
                                      </p:tavLst>
                                    </p:anim>
                                    <p:anim calcmode="lin" valueType="num">
                                      <p:cBhvr additive="base">
                                        <p:cTn id="8" dur="2000" fill="hold"/>
                                        <p:tgtEl>
                                          <p:spTgt spid="12800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7" presetClass="entr" presetSubtype="4" dur="2000" fill="hold" nodeType="clickEffect">
                                  <p:stCondLst>
                                    <p:cond delay="0"/>
                                  </p:stCondLst>
                                  <p:iterate type="wd">
                                    <p:tmPct val="10000"/>
                                  </p:iterate>
                                  <p:childTnLst>
                                    <p:set>
                                      <p:cBhvr additive="base">
                                        <p:cTn id="12" dur="1" fill="hold">
                                          <p:stCondLst>
                                            <p:cond delay="0"/>
                                          </p:stCondLst>
                                        </p:cTn>
                                        <p:tgtEl>
                                          <p:spTgt spid="128004"/>
                                        </p:tgtEl>
                                        <p:attrNameLst>
                                          <p:attrName>style.visibility</p:attrName>
                                        </p:attrNameLst>
                                      </p:cBhvr>
                                      <p:to>
                                        <p:strVal val="visible"/>
                                      </p:to>
                                    </p:set>
                                    <p:anim calcmode="lin" valueType="num">
                                      <p:cBhvr additive="base">
                                        <p:cTn id="13" dur="2000" fill="hold"/>
                                        <p:tgtEl>
                                          <p:spTgt spid="128004"/>
                                        </p:tgtEl>
                                        <p:attrNameLst>
                                          <p:attrName>ppt_x</p:attrName>
                                        </p:attrNameLst>
                                      </p:cBhvr>
                                      <p:tavLst>
                                        <p:tav tm="0">
                                          <p:val>
                                            <p:strVal val="#ppt_x"/>
                                          </p:val>
                                        </p:tav>
                                        <p:tav tm="100000">
                                          <p:val>
                                            <p:strVal val="#ppt_x"/>
                                          </p:val>
                                        </p:tav>
                                      </p:tavLst>
                                    </p:anim>
                                    <p:anim calcmode="lin" valueType="num">
                                      <p:cBhvr additive="base">
                                        <p:cTn id="14" dur="2000" fill="hold"/>
                                        <p:tgtEl>
                                          <p:spTgt spid="1280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0226" name=""/>
          <p:cNvSpPr/>
          <p:nvPr/>
        </p:nvSpPr>
        <p:spPr>
          <a:xfrm>
            <a:off x="971550" y="188912"/>
            <a:ext cx="4657933" cy="1556034"/>
          </a:xfrm>
          <a:prstGeom prst="rect">
            <a:avLst/>
          </a:prstGeom>
          <a:noFill/>
          <a:ln>
            <a:noFill/>
            <a:miter lim="800000"/>
          </a:ln>
        </p:spPr>
        <p:txBody>
          <a:bodyPr wrap="none" anchor="t" anchorCtr="0">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latin typeface="黑体" pitchFamily="49" charset="-122"/>
                <a:ea typeface="黑体" pitchFamily="49" charset="-122"/>
              </a:rPr>
              <a:t>2、读下面诗，回答问题 </a:t>
            </a:r>
            <a:br>
              <a:rPr sz="3200" b="1">
                <a:latin typeface="黑体" pitchFamily="49" charset="-122"/>
                <a:ea typeface="黑体" pitchFamily="49" charset="-122"/>
              </a:rPr>
            </a:br>
            <a:br>
              <a:rPr sz="3200" b="1">
                <a:latin typeface="黑体" pitchFamily="49" charset="-122"/>
                <a:ea typeface="黑体" pitchFamily="49" charset="-122"/>
              </a:rPr>
            </a:br>
          </a:p>
        </p:txBody>
      </p:sp>
      <p:sp>
        <p:nvSpPr>
          <p:cNvPr id="180227" name=""/>
          <p:cNvSpPr/>
          <p:nvPr/>
        </p:nvSpPr>
        <p:spPr>
          <a:xfrm>
            <a:off x="827088" y="1196975"/>
            <a:ext cx="6916738" cy="1616075"/>
          </a:xfrm>
          <a:prstGeom prst="rect">
            <a:avLst/>
          </a:prstGeom>
          <a:noFill/>
          <a:ln>
            <a:noFill/>
            <a:miter lim="800000"/>
          </a:ln>
        </p:spPr>
        <p:txBody>
          <a:bodyPr wrap="none" anchor="t" anchorCtr="0">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200" b="1">
                <a:latin typeface="黑体" pitchFamily="49" charset="-122"/>
                <a:ea typeface="黑体" pitchFamily="49" charset="-122"/>
              </a:rPr>
              <a:t>      </a:t>
            </a:r>
            <a:r>
              <a:rPr sz="3600" b="1">
                <a:latin typeface="黑体" pitchFamily="49" charset="-122"/>
                <a:ea typeface="黑体" pitchFamily="49" charset="-122"/>
              </a:rPr>
              <a:t>白 云 泉</a:t>
            </a:r>
            <a:r>
              <a:rPr sz="3200" b="1">
                <a:latin typeface="黑体" pitchFamily="49" charset="-122"/>
                <a:ea typeface="黑体" pitchFamily="49" charset="-122"/>
              </a:rPr>
              <a:t>  （白居易 ）</a:t>
            </a:r>
            <a:br>
              <a:rPr sz="3200" b="1">
                <a:latin typeface="黑体" pitchFamily="49" charset="-122"/>
                <a:ea typeface="黑体" pitchFamily="49" charset="-122"/>
              </a:rPr>
            </a:br>
            <a:r>
              <a:rPr sz="3200" b="1">
                <a:latin typeface="黑体" pitchFamily="49" charset="-122"/>
                <a:ea typeface="黑体" pitchFamily="49" charset="-122"/>
              </a:rPr>
              <a:t>天平山上白云泉，云自无心水自闲。</a:t>
            </a:r>
          </a:p>
          <a:p>
            <a:pPr lvl="0"/>
            <a:r>
              <a:rPr sz="3200" b="1">
                <a:latin typeface="黑体" pitchFamily="49" charset="-122"/>
                <a:ea typeface="黑体" pitchFamily="49" charset="-122"/>
              </a:rPr>
              <a:t>何须奔冲山下去，更添波浪向人间。 </a:t>
            </a:r>
          </a:p>
        </p:txBody>
      </p:sp>
      <p:sp>
        <p:nvSpPr>
          <p:cNvPr id="180228" name=""/>
          <p:cNvSpPr/>
          <p:nvPr/>
        </p:nvSpPr>
        <p:spPr>
          <a:xfrm>
            <a:off x="469900" y="3141662"/>
            <a:ext cx="8674100" cy="641350"/>
          </a:xfrm>
          <a:prstGeom prst="rect">
            <a:avLst/>
          </a:prstGeom>
          <a:noFill/>
          <a:ln>
            <a:noFill/>
            <a:miter lim="800000"/>
          </a:ln>
        </p:spPr>
        <p:txBody>
          <a:bodyPr wrap="none" anchor="t" anchorCtr="0">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sz="3600" b="1">
                <a:solidFill>
                  <a:schemeClr val="tx2"/>
                </a:solidFill>
                <a:latin typeface="黑体" pitchFamily="49" charset="-122"/>
                <a:ea typeface="黑体" pitchFamily="49" charset="-122"/>
              </a:rPr>
              <a:t>（1） 分析诗中抒情主人公形象特点。 </a:t>
            </a:r>
          </a:p>
        </p:txBody>
      </p:sp>
      <p:sp>
        <p:nvSpPr>
          <p:cNvPr id="180229" name=""/>
          <p:cNvSpPr/>
          <p:nvPr/>
        </p:nvSpPr>
        <p:spPr>
          <a:xfrm>
            <a:off x="250825" y="3841750"/>
            <a:ext cx="8577894" cy="2532370"/>
          </a:xfrm>
          <a:prstGeom prst="rect">
            <a:avLst/>
          </a:prstGeom>
          <a:noFill/>
          <a:ln>
            <a:noFill/>
            <a:miter lim="800000"/>
          </a:ln>
        </p:spPr>
        <p:txBody>
          <a:bodyPr>
            <a:spAutoFit/>
          </a:bodyPr>
          <a:lstStyle>
            <a:defPPr algn="l" rtl="0" eaLnBrk="1" hangingPunct="1">
              <a:defRPr kumimoji="0" lang="zh-CN" altLang="en-US">
                <a:latin typeface="Arial"/>
                <a:ea typeface="Arial"/>
              </a:defRPr>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kumimoji="1" sz="3200" b="1">
                <a:solidFill>
                  <a:schemeClr val="tx2"/>
                </a:solidFill>
                <a:ea typeface="黑体" pitchFamily="49" charset="-122"/>
              </a:rPr>
              <a:t>抒情主人公是一种胸怀淡泊，精神闲适，渴望挣脱俗务，具有出世归隐思想仕人。诗人以“云自无心水自闲”自况，表面上写白云随风飘荡，舒卷自如，无牵无挂；泉水淙淙潺潺，自由流淌，从容自得，实际上正是诗人内心独白。 </a:t>
            </a:r>
          </a:p>
        </p:txBody>
      </p:sp>
      <p:sp>
        <p:nvSpPr>
          <p:cNvPr id="180230" name="Date Placeholder 1"/>
          <p:cNvSpPr>
            <a:spLocks noGrp="1"/>
          </p:cNvSpPr>
          <p:nvPr>
            <p:ph type="dt" sz="half" idx="4294967295"/>
          </p:nvPr>
        </p:nvSpPr>
        <p:spPr>
          <a:xfrm>
            <a:off x="1143000" y="1122363"/>
            <a:ext cx="6858000" cy="2387600"/>
          </a:xfrm>
        </p:spPr>
        <p:txBody>
          <a:bodyPr/>
          <a:lstStyle>
            <a:defPPr algn="l" eaLnBrk="1" hangingPunct="1">
              <a:defRPr lang="zh-CN">
                <a:latin typeface="Arial" pitchFamily="34" charset="0"/>
                <a:ea typeface="宋体" pitchFamily="2" charset="-122"/>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lvl="0"/>
            <a:endParaRPr sz="1400"/>
          </a:p>
        </p:txBody>
      </p:sp>
      <p:sp>
        <p:nvSpPr>
          <p:cNvPr id="180232" name="TextBox 18023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第32页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additive="base">
                                        <p:cTn id="6" dur="1" fill="hold">
                                          <p:stCondLst>
                                            <p:cond delay="0"/>
                                          </p:stCondLst>
                                        </p:cTn>
                                        <p:tgtEl>
                                          <p:spTgt spid="180226"/>
                                        </p:tgtEl>
                                        <p:attrNameLst>
                                          <p:attrName>style.visibility</p:attrName>
                                        </p:attrNameLst>
                                      </p:cBhvr>
                                      <p:to>
                                        <p:strVal val="visible"/>
                                      </p:to>
                                    </p:set>
                                    <p:anim calcmode="lin" valueType="num">
                                      <p:cBhvr additive="base">
                                        <p:cTn id="7" dur="500" fill="hold"/>
                                        <p:tgtEl>
                                          <p:spTgt spid="180226"/>
                                        </p:tgtEl>
                                        <p:attrNameLst>
                                          <p:attrName>ppt_x</p:attrName>
                                        </p:attrNameLst>
                                      </p:cBhvr>
                                      <p:tavLst>
                                        <p:tav tm="0">
                                          <p:val>
                                            <p:strVal val="#ppt_x"/>
                                          </p:val>
                                        </p:tav>
                                        <p:tav tm="100000">
                                          <p:val>
                                            <p:strVal val="#ppt_x"/>
                                          </p:val>
                                        </p:tav>
                                      </p:tavLst>
                                    </p:anim>
                                    <p:anim calcmode="lin" valueType="num">
                                      <p:cBhvr additive="base">
                                        <p:cTn id="8" dur="500" fill="hold"/>
                                        <p:tgtEl>
                                          <p:spTgt spid="1802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1" nodeType="clickEffect">
                                  <p:stCondLst>
                                    <p:cond delay="0"/>
                                  </p:stCondLst>
                                  <p:childTnLst>
                                    <p:set>
                                      <p:cBhvr additive="base">
                                        <p:cTn id="12" dur="1" fill="hold">
                                          <p:stCondLst>
                                            <p:cond delay="0"/>
                                          </p:stCondLst>
                                        </p:cTn>
                                        <p:tgtEl>
                                          <p:spTgt spid="180227"/>
                                        </p:tgtEl>
                                        <p:attrNameLst>
                                          <p:attrName>style.visibility</p:attrName>
                                        </p:attrNameLst>
                                      </p:cBhvr>
                                      <p:to>
                                        <p:strVal val="visible"/>
                                      </p:to>
                                    </p:set>
                                    <p:anim calcmode="lin" valueType="num">
                                      <p:cBhvr additive="base">
                                        <p:cTn id="13" dur="500" fill="hold"/>
                                        <p:tgtEl>
                                          <p:spTgt spid="180227"/>
                                        </p:tgtEl>
                                        <p:attrNameLst>
                                          <p:attrName>ppt_x</p:attrName>
                                        </p:attrNameLst>
                                      </p:cBhvr>
                                      <p:tavLst>
                                        <p:tav tm="0">
                                          <p:val>
                                            <p:strVal val="#ppt_x"/>
                                          </p:val>
                                        </p:tav>
                                        <p:tav tm="100000">
                                          <p:val>
                                            <p:strVal val="#ppt_x"/>
                                          </p:val>
                                        </p:tav>
                                      </p:tavLst>
                                    </p:anim>
                                    <p:anim calcmode="lin" valueType="num">
                                      <p:cBhvr additive="base">
                                        <p:cTn id="14" dur="500" fill="hold"/>
                                        <p:tgtEl>
                                          <p:spTgt spid="18022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4" presetClass="entr" presetSubtype="0" dur="1" fill="hold" grpId="2" nodeType="clickEffect">
                                  <p:stCondLst>
                                    <p:cond delay="0"/>
                                  </p:stCondLst>
                                  <p:childTnLst>
                                    <p:set>
                                      <p:cBhvr additive="base">
                                        <p:cTn id="18" dur="1" fill="hold">
                                          <p:stCondLst>
                                            <p:cond delay="0"/>
                                          </p:stCondLst>
                                        </p:cTn>
                                        <p:tgtEl>
                                          <p:spTgt spid="180228"/>
                                        </p:tgtEl>
                                        <p:attrNameLst>
                                          <p:attrName>style.visibility</p:attrName>
                                        </p:attrNameLst>
                                      </p:cBhvr>
                                      <p:to>
                                        <p:strVal val="visible"/>
                                      </p:to>
                                    </p:set>
                                    <p:anim to="" calcmode="lin" valueType="num">
                                      <p:cBhvr additive="base">
                                        <p:cTn id="19" dur="1" fill="hold"/>
                                        <p:tgtEl>
                                          <p:spTgt spid="180228"/>
                                        </p:tgtEl>
                                      </p:cBhvr>
                                    </p:anim>
                                  </p:childTnLst>
                                </p:cTn>
                              </p:par>
                            </p:childTnLst>
                          </p:cTn>
                        </p:par>
                      </p:childTnLst>
                    </p:cTn>
                  </p:par>
                  <p:par>
                    <p:cTn id="20" fill="hold" nodeType="clickPar">
                      <p:stCondLst>
                        <p:cond delay="indefinite"/>
                      </p:stCondLst>
                      <p:childTnLst>
                        <p:par>
                          <p:cTn id="21" fill="hold" nodeType="afterGroup">
                            <p:stCondLst>
                              <p:cond delay="0"/>
                            </p:stCondLst>
                            <p:childTnLst>
                              <p:par>
                                <p:cTn id="22" presetID="7" presetClass="entr" presetSubtype="4" dur="5000" fill="hold" grpId="3" nodeType="clickEffect">
                                  <p:stCondLst>
                                    <p:cond delay="0"/>
                                  </p:stCondLst>
                                  <p:childTnLst>
                                    <p:set>
                                      <p:cBhvr additive="base">
                                        <p:cTn id="23" dur="1" fill="hold">
                                          <p:stCondLst>
                                            <p:cond delay="0"/>
                                          </p:stCondLst>
                                        </p:cTn>
                                        <p:tgtEl>
                                          <p:spTgt spid="180229"/>
                                        </p:tgtEl>
                                        <p:attrNameLst>
                                          <p:attrName>style.visibility</p:attrName>
                                        </p:attrNameLst>
                                      </p:cBhvr>
                                      <p:to>
                                        <p:strVal val="visible"/>
                                      </p:to>
                                    </p:set>
                                    <p:anim calcmode="lin" valueType="num">
                                      <p:cBhvr additive="base">
                                        <p:cTn id="24" dur="5000" fill="hold"/>
                                        <p:tgtEl>
                                          <p:spTgt spid="180229"/>
                                        </p:tgtEl>
                                        <p:attrNameLst>
                                          <p:attrName>ppt_x</p:attrName>
                                        </p:attrNameLst>
                                      </p:cBhvr>
                                      <p:tavLst>
                                        <p:tav tm="0">
                                          <p:val>
                                            <p:strVal val="#ppt_x"/>
                                          </p:val>
                                        </p:tav>
                                        <p:tav tm="100000">
                                          <p:val>
                                            <p:strVal val="#ppt_x"/>
                                          </p:val>
                                        </p:tav>
                                      </p:tavLst>
                                    </p:anim>
                                    <p:anim calcmode="lin" valueType="num">
                                      <p:cBhvr additive="base">
                                        <p:cTn id="25" dur="5000" fill="hold"/>
                                        <p:tgtEl>
                                          <p:spTgt spid="1802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6" grpId="0"/>
      <p:bldP spid="180227" grpId="1"/>
      <p:bldP spid="180228" grpId="2"/>
      <p:bldP spid="180229" grpId="3"/>
    </p:bld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https://d.book118.com/367024011166006031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第2母版">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charset="-122"/>
        <a:cs typeface="Arial"/>
      </a:majorFont>
      <a:minorFont>
        <a:latin typeface="Arial"/>
        <a:ea typeface="宋体" charset="-122"/>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281</Paragraphs>
  <Slides>33</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33</vt:i4>
      </vt:variant>
    </vt:vector>
  </HeadingPairs>
  <TitlesOfParts>
    <vt:vector baseType="lpstr" size="45">
      <vt:lpstr>Arial</vt:lpstr>
      <vt:lpstr>Calibri</vt:lpstr>
      <vt:lpstr>宋体</vt:lpstr>
      <vt:lpstr>黑体</vt:lpstr>
      <vt:lpstr>隶书</vt:lpstr>
      <vt:lpstr>楷体_GB2312</vt:lpstr>
      <vt:lpstr>华文新魏</vt:lpstr>
      <vt:lpstr>Times New Roman</vt:lpstr>
      <vt:lpstr>Tahoma</vt:lpstr>
      <vt:lpstr>幼圆</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2024-09-04T11:27:24.922</cp:lastPrinted>
  <dcterms:created xsi:type="dcterms:W3CDTF">2024-09-04T03:27:24Z</dcterms:created>
  <dcterms:modified xsi:type="dcterms:W3CDTF">2024-09-04T03:27:26Z</dcterms:modified>
</cp:coreProperties>
</file>