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62A16-760F-4C3C-A240-ED8F444D7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ADA89-56B7-4FF8-BCFE-EAAB1246B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67F11-6ADD-43A1-877F-532C4588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70D15-8570-497E-ACFF-106079B0D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340A7-1AAF-4BE1-B8D9-7B7FDC1B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C5393-1BD4-4625-8297-53F43F1D7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4542B8-F361-478F-9375-2B27C626A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3B2CE-1D5F-4E0F-9BB7-6D721BE9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695D8-7B27-4268-B021-393B12C80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8A032-5386-45E8-918C-8462EE82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17087-8788-4ED1-B9EB-94C76AA4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8011954" y="171958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610778" y="6132093"/>
            <a:ext cx="654891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5746432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4383465" y="4067810"/>
            <a:ext cx="4076640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 sz="1050">
                <a:sym typeface="+mn-ea"/>
              </a:rPr>
              <a:t>单击此处编辑母版副标题样式</a:t>
            </a:r>
            <a:endParaRPr sz="1050"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4383464" y="1795145"/>
            <a:ext cx="4076640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6384658" y="3940944"/>
            <a:ext cx="2075447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7214711" y="5966460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08583" y="0"/>
            <a:ext cx="6635416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551259" y="6228346"/>
            <a:ext cx="8041481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09111" y="1666875"/>
            <a:ext cx="862965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900">
                <a:sym typeface="+mn-ea"/>
              </a:rPr>
              <a:t>编辑副标题</a:t>
            </a:r>
            <a:endParaRPr sz="900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509111" y="406400"/>
            <a:ext cx="518922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384002" y="1807845"/>
            <a:ext cx="33528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6889471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386382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302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668799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863679" y="1497965"/>
            <a:ext cx="7416641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sz="3600">
                <a:sym typeface="+mn-ea"/>
              </a:rPr>
              <a:t>编辑节编号</a:t>
            </a:r>
            <a:endParaRPr sz="3600"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2283618" y="2595245"/>
            <a:ext cx="4605814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56300" y="1324800"/>
            <a:ext cx="82269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340292" y="0"/>
            <a:ext cx="6803857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525303" y="184150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738187" y="1533525"/>
            <a:ext cx="3856672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4950" err="1">
                <a:sym typeface="+mn-ea"/>
              </a:rPr>
              <a:t>编辑标题</a:t>
            </a:r>
            <a:endParaRPr sz="4950"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085248" y="6132093"/>
            <a:ext cx="6565582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738036" y="5967095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456299" y="1413194"/>
            <a:ext cx="82268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456299" y="365125"/>
            <a:ext cx="82268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894" r:id="rId2"/>
    <p:sldLayoutId id="2147498895" r:id="rId3"/>
    <p:sldLayoutId id="2147498896" r:id="rId4"/>
    <p:sldLayoutId id="2147498897" r:id="rId5"/>
    <p:sldLayoutId id="2147498898" r:id="rId6"/>
    <p:sldLayoutId id="2147498899" r:id="rId7"/>
    <p:sldLayoutId id="2147498900" r:id="rId8"/>
    <p:sldLayoutId id="2147498901" r:id="rId9"/>
    <p:sldLayoutId id="2147498902" r:id="rId10"/>
    <p:sldLayoutId id="214749890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26161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商务谈判博商PPT课件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75000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352425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451485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451485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1780698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879758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1879758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商务谈判概述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3209448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3308032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3308032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商务谈判的准备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4637722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4736306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4736306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商务谈判的策略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6065996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6165056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6165056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商务谈判的实践案例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7494746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7593330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7593330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商务谈判的未来发展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商务谈判概述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商务谈判的定义</a:t>
            </a:r>
            <a:endParaRPr lang="zh-CN" altLang="en-US"/>
          </a:p>
        </p:txBody>
      </p:sp>
      <p:sp>
        <p:nvSpPr>
          <p:cNvPr id="1048942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6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4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商务谈判的过程通常包括准备阶段、谈判阶段和达成协议阶段。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60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商务谈判的成功与否取决于谈判者的技巧、经验和策略。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62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商务谈判是指在商业活动中，买卖双方为了达成交易，就价格、质量、交货时间等条件进行协商的过程。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64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商务谈判的目的是通过协商达成双方都能接受的协议，实现互利共赢。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商务谈判的重要性</a:t>
            </a:r>
            <a:endParaRPr lang="zh-CN" altLang="en-US"/>
          </a:p>
        </p:txBody>
      </p:sp>
      <p:sp>
        <p:nvSpPr>
          <p:cNvPr id="10490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684" y="2069142"/>
            <a:ext cx="641713" cy="186724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545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8"/>
          <p:cNvSpPr/>
          <p:nvPr>
            <p:custDataLst>
              <p:tags r:id="rId4"/>
            </p:custDataLst>
          </p:nvPr>
        </p:nvSpPr>
        <p:spPr>
          <a:xfrm>
            <a:off x="4829529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9"/>
          <p:cNvSpPr/>
          <p:nvPr>
            <p:custDataLst>
              <p:tags r:id="rId5"/>
            </p:custDataLst>
          </p:nvPr>
        </p:nvSpPr>
        <p:spPr>
          <a:xfrm flipV="1">
            <a:off x="4733884" y="2199873"/>
            <a:ext cx="1867248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619" y="2069623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441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4"/>
          <p:cNvSpPr/>
          <p:nvPr>
            <p:custDataLst>
              <p:tags r:id="rId8"/>
            </p:custDataLst>
          </p:nvPr>
        </p:nvSpPr>
        <p:spPr>
          <a:xfrm>
            <a:off x="552425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5"/>
          <p:cNvSpPr/>
          <p:nvPr>
            <p:custDataLst>
              <p:tags r:id="rId9"/>
            </p:custDataLst>
          </p:nvPr>
        </p:nvSpPr>
        <p:spPr>
          <a:xfrm flipV="1">
            <a:off x="456300" y="2199873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425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达成共识：通过谈判达成双方都能接受的协议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529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建立关系：建立和维护良好的商业合作关系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683" y="2079236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9024" y="4158911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1"/>
          <p:cNvSpPr/>
          <p:nvPr>
            <p:custDataLst>
              <p:tags r:id="rId14"/>
            </p:custDataLst>
          </p:nvPr>
        </p:nvSpPr>
        <p:spPr>
          <a:xfrm>
            <a:off x="2746009" y="2688672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2"/>
          <p:cNvSpPr/>
          <p:nvPr>
            <p:custDataLst>
              <p:tags r:id="rId15"/>
            </p:custDataLst>
          </p:nvPr>
        </p:nvSpPr>
        <p:spPr>
          <a:xfrm flipV="1">
            <a:off x="2650364" y="2209966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723" y="2097980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6065" y="4176694"/>
            <a:ext cx="610037" cy="167664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5"/>
          <p:cNvSpPr/>
          <p:nvPr>
            <p:custDataLst>
              <p:tags r:id="rId18"/>
            </p:custDataLst>
          </p:nvPr>
        </p:nvSpPr>
        <p:spPr>
          <a:xfrm>
            <a:off x="6912568" y="2707416"/>
            <a:ext cx="1676646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6"/>
          <p:cNvSpPr/>
          <p:nvPr>
            <p:custDataLst>
              <p:tags r:id="rId19"/>
            </p:custDataLst>
          </p:nvPr>
        </p:nvSpPr>
        <p:spPr>
          <a:xfrm flipV="1">
            <a:off x="6817404" y="2228711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3049" y="3239470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提高效率：提高谈判效率，降低谈判成本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6009" y="3220726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解决问题：解决双方在合作中的分歧和矛盾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商务谈判的分类</a:t>
            </a:r>
            <a:endParaRPr lang="zh-CN" altLang="en-US"/>
          </a:p>
        </p:txBody>
      </p:sp>
      <p:sp>
        <p:nvSpPr>
          <p:cNvPr id="1049074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按照谈判目的分类：合作型谈判、竞争型谈判、混合型谈判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按照谈判内容分类：价格谈判、质量谈判、交货期谈判、付款方式谈判等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按照谈判形式分类：面对面谈判、电话谈判、视频谈判、邮件谈判等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按照谈判阶段分类：准备阶段、开局阶段、中期阶段、结束阶段等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商务谈判的技巧</a:t>
            </a:r>
            <a:endParaRPr lang="zh-CN" altLang="en-US"/>
          </a:p>
        </p:txBody>
      </p:sp>
      <p:sp>
        <p:nvSpPr>
          <p:cNvPr id="1049132" name="矩形 15"/>
          <p:cNvSpPr/>
          <p:nvPr>
            <p:custDataLst>
              <p:tags r:id="rId2"/>
            </p:custDataLst>
          </p:nvPr>
        </p:nvSpPr>
        <p:spPr>
          <a:xfrm>
            <a:off x="2275209" y="2020981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明确谈判目标：设定明确的谈判目标，并确保双方都理解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任意多边形 17"/>
          <p:cNvSpPr/>
          <p:nvPr>
            <p:custDataLst>
              <p:tags r:id="rId3"/>
            </p:custDataLst>
          </p:nvPr>
        </p:nvSpPr>
        <p:spPr>
          <a:xfrm flipV="1">
            <a:off x="2226215" y="1975050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 flipH="1">
            <a:off x="6092639" y="2233798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7"/>
          <p:cNvSpPr/>
          <p:nvPr>
            <p:custDataLst>
              <p:tags r:id="rId5"/>
            </p:custDataLst>
          </p:nvPr>
        </p:nvSpPr>
        <p:spPr>
          <a:xfrm>
            <a:off x="2275209" y="2652286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准备充分：了解对方的需求和底线，准备充分的数据和案例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29"/>
          <p:cNvSpPr/>
          <p:nvPr>
            <p:custDataLst>
              <p:tags r:id="rId6"/>
            </p:custDataLst>
          </p:nvPr>
        </p:nvSpPr>
        <p:spPr>
          <a:xfrm flipV="1">
            <a:off x="2226215" y="2606355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30"/>
          <p:cNvSpPr/>
          <p:nvPr>
            <p:custDataLst>
              <p:tags r:id="rId7"/>
            </p:custDataLst>
          </p:nvPr>
        </p:nvSpPr>
        <p:spPr>
          <a:xfrm flipH="1">
            <a:off x="6092639" y="2865103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5"/>
          <p:cNvSpPr/>
          <p:nvPr>
            <p:custDataLst>
              <p:tags r:id="rId8"/>
            </p:custDataLst>
          </p:nvPr>
        </p:nvSpPr>
        <p:spPr>
          <a:xfrm>
            <a:off x="2275209" y="3283591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保持冷静：保持冷静，避免情绪化，理性分析问题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7"/>
          <p:cNvSpPr/>
          <p:nvPr>
            <p:custDataLst>
              <p:tags r:id="rId9"/>
            </p:custDataLst>
          </p:nvPr>
        </p:nvSpPr>
        <p:spPr>
          <a:xfrm flipV="1">
            <a:off x="2226215" y="3237660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8"/>
          <p:cNvSpPr/>
          <p:nvPr>
            <p:custDataLst>
              <p:tags r:id="rId10"/>
            </p:custDataLst>
          </p:nvPr>
        </p:nvSpPr>
        <p:spPr>
          <a:xfrm flipH="1">
            <a:off x="6092639" y="3496408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0"/>
          <p:cNvSpPr/>
          <p:nvPr>
            <p:custDataLst>
              <p:tags r:id="rId11"/>
            </p:custDataLst>
          </p:nvPr>
        </p:nvSpPr>
        <p:spPr>
          <a:xfrm>
            <a:off x="2275209" y="3914896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灵活应对：根据谈判情况灵活调整策略，保持开放心态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12"/>
          <p:cNvSpPr/>
          <p:nvPr>
            <p:custDataLst>
              <p:tags r:id="rId12"/>
            </p:custDataLst>
          </p:nvPr>
        </p:nvSpPr>
        <p:spPr>
          <a:xfrm flipV="1">
            <a:off x="2226215" y="3868965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13"/>
          <p:cNvSpPr/>
          <p:nvPr>
            <p:custDataLst>
              <p:tags r:id="rId13"/>
            </p:custDataLst>
          </p:nvPr>
        </p:nvSpPr>
        <p:spPr>
          <a:xfrm flipH="1">
            <a:off x="6092639" y="4127713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9"/>
          <p:cNvSpPr/>
          <p:nvPr>
            <p:custDataLst>
              <p:tags r:id="rId14"/>
            </p:custDataLst>
          </p:nvPr>
        </p:nvSpPr>
        <p:spPr>
          <a:xfrm>
            <a:off x="2275209" y="4546202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建立信任：建立良好的信任关系，有助于达成共识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21"/>
          <p:cNvSpPr/>
          <p:nvPr>
            <p:custDataLst>
              <p:tags r:id="rId15"/>
            </p:custDataLst>
          </p:nvPr>
        </p:nvSpPr>
        <p:spPr>
          <a:xfrm flipV="1">
            <a:off x="2226215" y="4500270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22"/>
          <p:cNvSpPr/>
          <p:nvPr>
            <p:custDataLst>
              <p:tags r:id="rId16"/>
            </p:custDataLst>
          </p:nvPr>
        </p:nvSpPr>
        <p:spPr>
          <a:xfrm flipH="1">
            <a:off x="6092639" y="4759018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38"/>
          <p:cNvSpPr/>
          <p:nvPr>
            <p:custDataLst>
              <p:tags r:id="rId17"/>
            </p:custDataLst>
          </p:nvPr>
        </p:nvSpPr>
        <p:spPr>
          <a:xfrm>
            <a:off x="2275209" y="5177507"/>
            <a:ext cx="4591124" cy="3368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坚持原则：坚持自己的原则和底线，不轻易妥协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40"/>
          <p:cNvSpPr/>
          <p:nvPr>
            <p:custDataLst>
              <p:tags r:id="rId18"/>
            </p:custDataLst>
          </p:nvPr>
        </p:nvSpPr>
        <p:spPr>
          <a:xfrm flipV="1">
            <a:off x="2226215" y="5131575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41"/>
          <p:cNvSpPr/>
          <p:nvPr>
            <p:custDataLst>
              <p:tags r:id="rId19"/>
            </p:custDataLst>
          </p:nvPr>
        </p:nvSpPr>
        <p:spPr>
          <a:xfrm flipH="1">
            <a:off x="6092639" y="5390323"/>
            <a:ext cx="821156" cy="154636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商务谈判的准备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了解谈判对手</a:t>
            </a:r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收集信息：了解谈判对手的背景、实力、需求等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分析对手：分析对手的谈判策略、风格、习惯等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制定策略：根据对手的特点制定相应的谈判策略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模拟谈判：模拟与对手的谈判，预测可能出现的问题和应对措施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制定谈判计划</a:t>
            </a:r>
            <a:endParaRPr lang="zh-CN" altLang="en-US"/>
          </a:p>
        </p:txBody>
      </p:sp>
      <p:sp>
        <p:nvSpPr>
          <p:cNvPr id="1049296" name="矩形 3"/>
          <p:cNvSpPr/>
          <p:nvPr>
            <p:custDataLst>
              <p:tags r:id="rId2"/>
            </p:custDataLst>
          </p:nvPr>
        </p:nvSpPr>
        <p:spPr>
          <a:xfrm>
            <a:off x="729535" y="2188644"/>
            <a:ext cx="3688569" cy="9311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3"/>
          <p:cNvSpPr/>
          <p:nvPr>
            <p:custDataLst>
              <p:tags r:id="rId3"/>
            </p:custDataLst>
          </p:nvPr>
        </p:nvSpPr>
        <p:spPr>
          <a:xfrm>
            <a:off x="456300" y="2188644"/>
            <a:ext cx="133250" cy="9311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"/>
          <p:cNvSpPr txBox="1"/>
          <p:nvPr>
            <p:custDataLst>
              <p:tags r:id="rId4"/>
            </p:custDataLst>
          </p:nvPr>
        </p:nvSpPr>
        <p:spPr>
          <a:xfrm>
            <a:off x="870483" y="2268978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明确谈判目标：确定谈判的主要目的和期望结果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39"/>
          <p:cNvSpPr/>
          <p:nvPr>
            <p:custDataLst>
              <p:tags r:id="rId5"/>
            </p:custDataLst>
          </p:nvPr>
        </p:nvSpPr>
        <p:spPr>
          <a:xfrm>
            <a:off x="729535" y="3294094"/>
            <a:ext cx="3688569" cy="9311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6"/>
            </p:custDataLst>
          </p:nvPr>
        </p:nvSpPr>
        <p:spPr>
          <a:xfrm>
            <a:off x="456300" y="3294094"/>
            <a:ext cx="133250" cy="9311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1"/>
          <p:cNvSpPr txBox="1"/>
          <p:nvPr>
            <p:custDataLst>
              <p:tags r:id="rId7"/>
            </p:custDataLst>
          </p:nvPr>
        </p:nvSpPr>
        <p:spPr>
          <a:xfrm>
            <a:off x="870483" y="337443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分析谈判对手：了解对方的需求和立场，预测对方的反应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12"/>
          <p:cNvSpPr/>
          <p:nvPr>
            <p:custDataLst>
              <p:tags r:id="rId8"/>
            </p:custDataLst>
          </p:nvPr>
        </p:nvSpPr>
        <p:spPr>
          <a:xfrm>
            <a:off x="729535" y="4399545"/>
            <a:ext cx="3688569" cy="9311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7"/>
          <p:cNvSpPr/>
          <p:nvPr>
            <p:custDataLst>
              <p:tags r:id="rId9"/>
            </p:custDataLst>
          </p:nvPr>
        </p:nvSpPr>
        <p:spPr>
          <a:xfrm>
            <a:off x="456300" y="4399545"/>
            <a:ext cx="133250" cy="9311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19"/>
          <p:cNvSpPr txBox="1"/>
          <p:nvPr>
            <p:custDataLst>
              <p:tags r:id="rId10"/>
            </p:custDataLst>
          </p:nvPr>
        </p:nvSpPr>
        <p:spPr>
          <a:xfrm>
            <a:off x="870483" y="447988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制定谈判策略：根据谈判目标和对手情况，制定相应的谈判策略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9"/>
          <p:cNvSpPr/>
          <p:nvPr>
            <p:custDataLst>
              <p:tags r:id="rId11"/>
            </p:custDataLst>
          </p:nvPr>
        </p:nvSpPr>
        <p:spPr>
          <a:xfrm>
            <a:off x="4994516" y="2188644"/>
            <a:ext cx="3688569" cy="9311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6"/>
          <p:cNvSpPr/>
          <p:nvPr>
            <p:custDataLst>
              <p:tags r:id="rId12"/>
            </p:custDataLst>
          </p:nvPr>
        </p:nvSpPr>
        <p:spPr>
          <a:xfrm>
            <a:off x="4721281" y="2188644"/>
            <a:ext cx="133250" cy="9311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27"/>
          <p:cNvSpPr txBox="1"/>
          <p:nvPr>
            <p:custDataLst>
              <p:tags r:id="rId13"/>
            </p:custDataLst>
          </p:nvPr>
        </p:nvSpPr>
        <p:spPr>
          <a:xfrm>
            <a:off x="5135464" y="2268978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199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66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准备谈判材料：收集和整理与谈判相关的资料和数据，准备谈判所需的文件和材料</a:t>
            </a:r>
            <a:endParaRPr lang="zh-CN" altLang="en-US" sz="1666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64"/>
          <p:cNvSpPr/>
          <p:nvPr>
            <p:custDataLst>
              <p:tags r:id="rId14"/>
            </p:custDataLst>
          </p:nvPr>
        </p:nvSpPr>
        <p:spPr>
          <a:xfrm>
            <a:off x="4994516" y="3294094"/>
            <a:ext cx="3688569" cy="93118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65"/>
          <p:cNvSpPr/>
          <p:nvPr>
            <p:custDataLst>
              <p:tags r:id="rId15"/>
            </p:custDataLst>
          </p:nvPr>
        </p:nvSpPr>
        <p:spPr>
          <a:xfrm>
            <a:off x="4721281" y="3294094"/>
            <a:ext cx="133250" cy="93118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66"/>
          <p:cNvSpPr txBox="1"/>
          <p:nvPr>
            <p:custDataLst>
              <p:tags r:id="rId16"/>
            </p:custDataLst>
          </p:nvPr>
        </p:nvSpPr>
        <p:spPr>
          <a:xfrm>
            <a:off x="5135464" y="337443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确定谈判时间和地点：选择合适的谈判时间和地点，确保谈判顺利进行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67"/>
          <p:cNvSpPr/>
          <p:nvPr>
            <p:custDataLst>
              <p:tags r:id="rId17"/>
            </p:custDataLst>
          </p:nvPr>
        </p:nvSpPr>
        <p:spPr>
          <a:xfrm>
            <a:off x="4994516" y="4399545"/>
            <a:ext cx="3688569" cy="93118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68"/>
          <p:cNvSpPr/>
          <p:nvPr>
            <p:custDataLst>
              <p:tags r:id="rId18"/>
            </p:custDataLst>
          </p:nvPr>
        </p:nvSpPr>
        <p:spPr>
          <a:xfrm>
            <a:off x="4721281" y="4399545"/>
            <a:ext cx="133250" cy="93118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69"/>
          <p:cNvSpPr txBox="1"/>
          <p:nvPr>
            <p:custDataLst>
              <p:tags r:id="rId19"/>
            </p:custDataLst>
          </p:nvPr>
        </p:nvSpPr>
        <p:spPr>
          <a:xfrm>
            <a:off x="5135464" y="447988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安排谈判团队：选择合适的谈判团队成员，明确各自的职责和角色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确定谈判目标</a:t>
            </a:r>
            <a:endParaRPr lang="zh-CN" altLang="en-US"/>
          </a:p>
        </p:txBody>
      </p:sp>
      <p:sp>
        <p:nvSpPr>
          <p:cNvPr id="1049366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明确谈判目的：了解谈判的目标和期望结果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准备谈判资料：收集和整理与谈判相关的资料和信息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制定谈判策略：根据谈判目标制定相应的策略和计划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设定谈判范围：确定谈判的主题和范围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准备谈判资料</a:t>
            </a:r>
            <a:endParaRPr lang="zh-CN" altLang="en-US"/>
          </a:p>
        </p:txBody>
      </p:sp>
      <p:sp>
        <p:nvSpPr>
          <p:cNvPr id="1049444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收集对方信息：了解对方的需求、立场、利益等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0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准备谈判方案：制定谈判策略、目标、底线等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6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准备谈判材料：准备相关文件、数据、案例等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2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模拟谈判：模拟谈判场景，提高谈判技巧和应变能力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商务谈判的策略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https://d.book118.com/367026161200006042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商务谈判博商PPT课件</vt:lpstr>
      <vt:lpstr>目录</vt:lpstr>
      <vt:lpstr>单击添加章节标题</vt:lpstr>
      <vt:lpstr>商务谈判概述</vt:lpstr>
      <vt:lpstr>商务谈判的定义</vt:lpstr>
      <vt:lpstr>商务谈判的重要性</vt:lpstr>
      <vt:lpstr>商务谈判的分类</vt:lpstr>
      <vt:lpstr>商务谈判的技巧</vt:lpstr>
      <vt:lpstr>商务谈判的准备</vt:lpstr>
      <vt:lpstr>了解谈判对手</vt:lpstr>
      <vt:lpstr>制定谈判计划</vt:lpstr>
      <vt:lpstr>确定谈判目标</vt:lpstr>
      <vt:lpstr>准备谈判资料</vt:lpstr>
      <vt:lpstr>商务谈判的策略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2024-09-16T12:43:50.019</cp:lastPrinted>
  <dcterms:created xsi:type="dcterms:W3CDTF">2024-09-16T04:43:50Z</dcterms:created>
  <dcterms:modified xsi:type="dcterms:W3CDTF">2024-09-16T04:43:52Z</dcterms:modified>
</cp:coreProperties>
</file>