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4" r:id="rId2"/>
    <p:sldMasterId id="2147483696" r:id="rId3"/>
    <p:sldMasterId id="2147483864" r:id="rId4"/>
    <p:sldMasterId id="2147484092" r:id="rId5"/>
    <p:sldMasterId id="2147484104" r:id="rId6"/>
  </p:sldMasterIdLst>
  <p:notesMasterIdLst>
    <p:notesMasterId r:id="rId7"/>
  </p:notesMasterIdLst>
  <p:sldIdLst>
    <p:sldId id="259" r:id="rId8"/>
    <p:sldId id="262" r:id="rId9"/>
    <p:sldId id="265" r:id="rId10"/>
    <p:sldId id="268" r:id="rId11"/>
    <p:sldId id="271" r:id="rId12"/>
    <p:sldId id="274" r:id="rId13"/>
    <p:sldId id="277" r:id="rId14"/>
    <p:sldId id="280" r:id="rId15"/>
    <p:sldId id="283" r:id="rId16"/>
    <p:sldId id="286" r:id="rId17"/>
    <p:sldId id="289" r:id="rId18"/>
    <p:sldId id="292" r:id="rId19"/>
    <p:sldId id="295" r:id="rId20"/>
    <p:sldId id="298" r:id="rId21"/>
    <p:sldId id="301" r:id="rId22"/>
    <p:sldId id="304" r:id="rId23"/>
    <p:sldId id="306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3.xml" /><Relationship Id="rId11" Type="http://schemas.openxmlformats.org/officeDocument/2006/relationships/slide" Target="slides/slide4.xml" /><Relationship Id="rId12" Type="http://schemas.openxmlformats.org/officeDocument/2006/relationships/slide" Target="slides/slide5.xml" /><Relationship Id="rId13" Type="http://schemas.openxmlformats.org/officeDocument/2006/relationships/slide" Target="slides/slide6.xml" /><Relationship Id="rId14" Type="http://schemas.openxmlformats.org/officeDocument/2006/relationships/slide" Target="slides/slide7.xml" /><Relationship Id="rId15" Type="http://schemas.openxmlformats.org/officeDocument/2006/relationships/slide" Target="slides/slide8.xml" /><Relationship Id="rId16" Type="http://schemas.openxmlformats.org/officeDocument/2006/relationships/slide" Target="slides/slide9.xml" /><Relationship Id="rId17" Type="http://schemas.openxmlformats.org/officeDocument/2006/relationships/slide" Target="slides/slide10.xml" /><Relationship Id="rId18" Type="http://schemas.openxmlformats.org/officeDocument/2006/relationships/slide" Target="slides/slide11.xml" /><Relationship Id="rId19" Type="http://schemas.openxmlformats.org/officeDocument/2006/relationships/slide" Target="slides/slide12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3.xml" /><Relationship Id="rId21" Type="http://schemas.openxmlformats.org/officeDocument/2006/relationships/slide" Target="slides/slide14.xml" /><Relationship Id="rId22" Type="http://schemas.openxmlformats.org/officeDocument/2006/relationships/slide" Target="slides/slide15.xml" /><Relationship Id="rId23" Type="http://schemas.openxmlformats.org/officeDocument/2006/relationships/slide" Target="slides/slide16.xml" /><Relationship Id="rId24" Type="http://schemas.openxmlformats.org/officeDocument/2006/relationships/slide" Target="slides/slide17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notesMaster" Target="notesMasters/notesMaster1.xml" /><Relationship Id="rId8" Type="http://schemas.openxmlformats.org/officeDocument/2006/relationships/slide" Target="slides/slide1.xml" /><Relationship Id="rId9" Type="http://schemas.openxmlformats.org/officeDocument/2006/relationships/slide" Target="slides/slide2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7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4098" name="页眉占位符 1"/>
          <p:cNvSpPr/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marL="0" lvl="0" indent="0" defTabSz="914400"/>
            <a:endParaRPr lang="zh-CN" altLang="en-US" sz="1200"/>
          </a:p>
        </p:txBody>
      </p:sp>
      <p:sp>
        <p:nvSpPr>
          <p:cNvPr id="4099" name="日期占位符 2"/>
          <p:cNvSpPr/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marL="0" lvl="0" indent="0" algn="r" defTabSz="914400"/>
            <a:endParaRPr lang="zh-CN" altLang="en-US" sz="1200"/>
          </a:p>
        </p:txBody>
      </p:sp>
      <p:sp>
        <p:nvSpPr>
          <p:cNvPr id="4100" name="幻灯片图像占位符 3"/>
          <p:cNvSpPr/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101" name="备注占位符 4"/>
          <p:cNvSpPr/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102" name="页脚占位符 5"/>
          <p:cNvSpPr/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marL="0" lvl="0" indent="0" defTabSz="914400"/>
            <a:endParaRPr lang="zh-CN" altLang="en-US" sz="1200"/>
          </a:p>
        </p:txBody>
      </p:sp>
      <p:sp>
        <p:nvSpPr>
          <p:cNvPr id="4103" name="灯片编号占位符 6"/>
          <p:cNvSpPr/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marL="0" lvl="0" indent="0" algn="r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1pPr>
    <a:lvl2pPr marL="457200" lvl="1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2pPr>
    <a:lvl3pPr marL="914400" lvl="2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3pPr>
    <a:lvl4pPr marL="1371600" lvl="3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4pPr>
    <a:lvl5pPr marL="1828800" lvl="4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5pPr>
    <a:lvl6pPr marL="2286000" lvl="5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6pPr>
    <a:lvl7pPr marL="2743200" lvl="6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7pPr>
    <a:lvl8pPr marL="3200400" lvl="7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8pPr>
    <a:lvl9pPr marL="3657600" lvl="8" indent="0" algn="l" rtl="0" eaLnBrk="1" fontAlgn="base" latinLnBrk="0" hangingPunct="1">
      <a:lnSpc>
        <a:spcPct val="100000"/>
      </a:lnSpc>
      <a:spcBef>
        <a:spcPct val="30000"/>
      </a:spcBef>
      <a:spcAft>
        <a:spcPct val="0"/>
      </a:spcAft>
      <a:buClrTx/>
      <a:buSzTx/>
      <a:buFontTx/>
      <a:buNone/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6" name="Rectangle 7"/>
          <p:cNvSpPr/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b" anchorCtr="0"/>
          <a:lstStyle/>
          <a:p>
            <a:pPr marL="0" lvl="0" indent="0" algn="r" eaLnBrk="1" hangingPunct="1">
              <a:buFontTx/>
            </a:pPr>
            <a:fld id="{9A0DB2DC-4C9A-4742-B13C-FB6460FD3503}" type="slidenum">
              <a:rPr lang="zh-CN" altLang="en-US" sz="1200">
                <a:latin typeface="Tahoma" panose="020b0604030504040204" pitchFamily="34" charset="0"/>
                <a:ea typeface="宋体" panose="02010600030101010101" pitchFamily="2" charset="-122"/>
              </a:rPr>
              <a:t>9</a:t>
            </a:fld>
            <a:endParaRPr lang="zh-CN" altLang="en-US" sz="12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4107" name="Rectangle 2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</p:sp>
      <p:sp>
        <p:nvSpPr>
          <p:cNvPr id="4108" name="Rectangle 3"/>
          <p:cNvSpPr/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/>
          <a:p>
            <a:pPr marL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</a:pPr>
            <a:endParaRPr lang="zh-CN" altLang="en-US" sz="1200">
              <a:solidFill>
                <a:schemeClr val="tx1"/>
              </a:solidFill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34FD2-0C68-4D55-8FAE-7E8FF6606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06643-32A3-4891-AADB-CF3E12419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5F17A-DDD3-4C84-8ED0-9D2E246CD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27C46-097F-46A6-A65E-67C2F2DA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426F6-689F-4B68-8B35-144D078A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563E5-F74E-4210-8B33-38847A76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EFB62-F32D-4C24-BCCC-10895EE5D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FA256-0806-44D9-80C4-C4DEB94ED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CECC7-A538-4183-AD7B-365B4074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38B38-0918-4981-BC8A-F3FD530A6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54977-2C07-4E50-BC70-87BB9B8F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8125"/>
            <a:ext cx="2057400" cy="59340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8125"/>
            <a:ext cx="6052930" cy="59340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8125"/>
            <a:ext cx="2057400" cy="59340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8125"/>
            <a:ext cx="6052930" cy="59340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8125"/>
            <a:ext cx="2057400" cy="59340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8125"/>
            <a:ext cx="6052930" cy="59340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8125"/>
            <a:ext cx="2057400" cy="59340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8125"/>
            <a:ext cx="6052930" cy="59340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438275"/>
            <a:ext cx="4032504" cy="47339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38125"/>
            <a:ext cx="2057400" cy="59340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38125"/>
            <a:ext cx="6052930" cy="59340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../media/image2.png" /><Relationship Id="rId14" Type="http://schemas.openxmlformats.org/officeDocument/2006/relationships/image" Target="../media/image3.jpeg" /><Relationship Id="rId15" Type="http://schemas.openxmlformats.org/officeDocument/2006/relationships/image" Target="../media/image4.jpeg" /><Relationship Id="rId16" Type="http://schemas.openxmlformats.org/officeDocument/2006/relationships/image" Target="../media/image5.jpeg" /><Relationship Id="rId17" Type="http://schemas.openxmlformats.org/officeDocument/2006/relationships/image" Target="../media/image6.jpeg" /><Relationship Id="rId18" Type="http://schemas.openxmlformats.org/officeDocument/2006/relationships/image" Target="../media/image7.jpeg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8.jpeg" /><Relationship Id="rId13" Type="http://schemas.openxmlformats.org/officeDocument/2006/relationships/image" Target="../media/image9.jpe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../media/image8.jpeg" /><Relationship Id="rId13" Type="http://schemas.openxmlformats.org/officeDocument/2006/relationships/image" Target="../media/image9.jpe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image" Target="../media/image8.jpeg" /><Relationship Id="rId13" Type="http://schemas.openxmlformats.org/officeDocument/2006/relationships/image" Target="../media/image9.jpeg" /><Relationship Id="rId14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10" Type="http://schemas.openxmlformats.org/officeDocument/2006/relationships/slideLayout" Target="../slideLayouts/slideLayout65.xml" /><Relationship Id="rId11" Type="http://schemas.openxmlformats.org/officeDocument/2006/relationships/slideLayout" Target="../slideLayouts/slideLayout66.xml" /><Relationship Id="rId12" Type="http://schemas.openxmlformats.org/officeDocument/2006/relationships/image" Target="../media/image8.jpeg" /><Relationship Id="rId13" Type="http://schemas.openxmlformats.org/officeDocument/2006/relationships/image" Target="../media/image9.jpeg" /><Relationship Id="rId14" Type="http://schemas.openxmlformats.org/officeDocument/2006/relationships/theme" Target="../theme/theme6.xml" /><Relationship Id="rId2" Type="http://schemas.openxmlformats.org/officeDocument/2006/relationships/slideLayout" Target="../slideLayouts/slideLayout57.xml" /><Relationship Id="rId3" Type="http://schemas.openxmlformats.org/officeDocument/2006/relationships/slideLayout" Target="../slideLayouts/slideLayout58.xml" /><Relationship Id="rId4" Type="http://schemas.openxmlformats.org/officeDocument/2006/relationships/slideLayout" Target="../slideLayouts/slideLayout59.xml" /><Relationship Id="rId5" Type="http://schemas.openxmlformats.org/officeDocument/2006/relationships/slideLayout" Target="../slideLayouts/slideLayout60.xml" /><Relationship Id="rId6" Type="http://schemas.openxmlformats.org/officeDocument/2006/relationships/slideLayout" Target="../slideLayouts/slideLayout61.xml" /><Relationship Id="rId7" Type="http://schemas.openxmlformats.org/officeDocument/2006/relationships/slideLayout" Target="../slideLayouts/slideLayout62.xml" /><Relationship Id="rId8" Type="http://schemas.openxmlformats.org/officeDocument/2006/relationships/slideLayout" Target="../slideLayouts/slideLayout63.xml" /><Relationship Id="rId9" Type="http://schemas.openxmlformats.org/officeDocument/2006/relationships/slideLayout" Target="../slideLayouts/slideLayout6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94" name="Rectangle 70" descr="2"/>
          <p:cNvSpPr/>
          <p:nvPr/>
        </p:nvSpPr>
        <p:spPr>
          <a:xfrm>
            <a:off x="1701800" y="3705225"/>
            <a:ext cx="744538" cy="742950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095" name="Picture 43" descr="1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30175" y="2911475"/>
            <a:ext cx="1347788" cy="15319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96" name="Rectangle 49"/>
          <p:cNvSpPr/>
          <p:nvPr/>
        </p:nvSpPr>
        <p:spPr>
          <a:xfrm>
            <a:off x="1703388" y="4511675"/>
            <a:ext cx="742950" cy="742950"/>
          </a:xfrm>
          <a:prstGeom prst="rect">
            <a:avLst/>
          </a:prstGeom>
          <a:solidFill>
            <a:srgbClr val="80CB35">
              <a:alpha val="50195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97" name="Rectangle 50"/>
          <p:cNvSpPr/>
          <p:nvPr/>
        </p:nvSpPr>
        <p:spPr>
          <a:xfrm>
            <a:off x="128588" y="4511675"/>
            <a:ext cx="741362" cy="742950"/>
          </a:xfrm>
          <a:prstGeom prst="rect">
            <a:avLst/>
          </a:prstGeom>
          <a:solidFill>
            <a:srgbClr val="329A2A">
              <a:alpha val="50195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98" name="Rectangle 52"/>
          <p:cNvSpPr/>
          <p:nvPr/>
        </p:nvSpPr>
        <p:spPr>
          <a:xfrm>
            <a:off x="2492375" y="5314950"/>
            <a:ext cx="742950" cy="742950"/>
          </a:xfrm>
          <a:prstGeom prst="rect">
            <a:avLst/>
          </a:prstGeom>
          <a:solidFill>
            <a:srgbClr val="DDE89A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99" name="Rectangle 37" descr="6"/>
          <p:cNvSpPr/>
          <p:nvPr/>
        </p:nvSpPr>
        <p:spPr>
          <a:xfrm>
            <a:off x="1703388" y="5314950"/>
            <a:ext cx="742950" cy="742950"/>
          </a:xfrm>
          <a:prstGeom prst="rect">
            <a:avLst/>
          </a:prstGeom>
          <a:blipFill rotWithShape="1">
            <a:blip r:embed="rId14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00" name="Rectangle 33"/>
          <p:cNvSpPr/>
          <p:nvPr/>
        </p:nvSpPr>
        <p:spPr>
          <a:xfrm>
            <a:off x="85725" y="609600"/>
            <a:ext cx="8982075" cy="185738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01" name="Rectangle 38" descr="1"/>
          <p:cNvSpPr/>
          <p:nvPr/>
        </p:nvSpPr>
        <p:spPr>
          <a:xfrm>
            <a:off x="4067175" y="4497388"/>
            <a:ext cx="741363" cy="742950"/>
          </a:xfrm>
          <a:prstGeom prst="rect">
            <a:avLst/>
          </a:prstGeom>
          <a:blipFill rotWithShape="1">
            <a:blip r:embed="rId15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02" name="Rectangle 40" descr="7"/>
          <p:cNvSpPr/>
          <p:nvPr/>
        </p:nvSpPr>
        <p:spPr>
          <a:xfrm>
            <a:off x="3275013" y="5314950"/>
            <a:ext cx="742950" cy="742950"/>
          </a:xfrm>
          <a:prstGeom prst="rect">
            <a:avLst/>
          </a:prstGeom>
          <a:blipFill rotWithShape="1">
            <a:blip r:embed="rId16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03" name="Rectangle 42"/>
          <p:cNvSpPr/>
          <p:nvPr/>
        </p:nvSpPr>
        <p:spPr>
          <a:xfrm>
            <a:off x="3282950" y="4510088"/>
            <a:ext cx="741363" cy="744537"/>
          </a:xfrm>
          <a:prstGeom prst="rect">
            <a:avLst/>
          </a:prstGeom>
          <a:solidFill>
            <a:srgbClr val="D7D7D7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1104" name="组合 1103"/>
          <p:cNvGrpSpPr/>
          <p:nvPr/>
        </p:nvGrpSpPr>
        <p:grpSpPr>
          <a:xfrm>
            <a:off x="85725" y="854075"/>
            <a:ext cx="8982075" cy="1131888"/>
            <a:chOff x="54" y="538"/>
            <a:chExt cx="5658" cy="713"/>
          </a:xfrm>
        </p:grpSpPr>
        <p:sp>
          <p:nvSpPr>
            <p:cNvPr id="1105" name="Freeform 30"/>
            <p:cNvSpPr/>
            <p:nvPr/>
          </p:nvSpPr>
          <p:spPr>
            <a:xfrm>
              <a:off x="54" y="736"/>
              <a:ext cx="5658" cy="515"/>
            </a:xfrm>
            <a:solidFill>
              <a:srgbClr val="DDE89A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06" name="Freeform 31"/>
            <p:cNvSpPr/>
            <p:nvPr/>
          </p:nvSpPr>
          <p:spPr>
            <a:xfrm>
              <a:off x="54" y="538"/>
              <a:ext cx="5658" cy="655"/>
            </a:xfrm>
            <a:solidFill>
              <a:srgbClr val="329A2A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07" name="Freeform 32"/>
            <p:cNvSpPr/>
            <p:nvPr/>
          </p:nvSpPr>
          <p:spPr>
            <a:xfrm>
              <a:off x="54" y="1062"/>
              <a:ext cx="1496" cy="98"/>
            </a:xfrm>
            <a:solidFill>
              <a:srgbClr val="FFFFFF">
                <a:alpha val="30196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08" name="Rectangle 28"/>
          <p:cNvSpPr/>
          <p:nvPr/>
        </p:nvSpPr>
        <p:spPr>
          <a:xfrm>
            <a:off x="114300" y="6610350"/>
            <a:ext cx="8931275" cy="163513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09" name="Freeform 27" descr="Dark upward diagonal"/>
          <p:cNvSpPr/>
          <p:nvPr/>
        </p:nvSpPr>
        <p:spPr>
          <a:xfrm>
            <a:off x="85725" y="76200"/>
            <a:ext cx="8977313" cy="500063"/>
          </a:xfrm>
          <a:pattFill prst="dkUpDiag">
            <a:fgClr>
              <a:srgbClr val="329A2A">
                <a:alpha val="76862"/>
              </a:srgbClr>
            </a:fgClr>
            <a:bgClr>
              <a:srgbClr val="DDE89A">
                <a:alpha val="76862"/>
              </a:srgbClr>
            </a:bgClr>
          </a:patt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10" name="组合 1109"/>
          <p:cNvGrpSpPr/>
          <p:nvPr/>
        </p:nvGrpSpPr>
        <p:grpSpPr>
          <a:xfrm rot="-10800000">
            <a:off x="6003925" y="1778000"/>
            <a:ext cx="2768600" cy="779463"/>
            <a:chOff x="1566" y="164"/>
            <a:chExt cx="1455" cy="425"/>
          </a:xfrm>
        </p:grpSpPr>
        <p:sp>
          <p:nvSpPr>
            <p:cNvPr id="1111" name="Freeform 8"/>
            <p:cNvSpPr/>
            <p:nvPr/>
          </p:nvSpPr>
          <p:spPr>
            <a:xfrm>
              <a:off x="1892" y="468"/>
              <a:ext cx="38" cy="12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2" name="Freeform 9"/>
            <p:cNvSpPr/>
            <p:nvPr/>
          </p:nvSpPr>
          <p:spPr>
            <a:xfrm>
              <a:off x="2271" y="451"/>
              <a:ext cx="45" cy="139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3" name="Freeform 10"/>
            <p:cNvSpPr/>
            <p:nvPr/>
          </p:nvSpPr>
          <p:spPr>
            <a:xfrm>
              <a:off x="1766" y="378"/>
              <a:ext cx="146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4" name="Freeform 11"/>
            <p:cNvSpPr/>
            <p:nvPr/>
          </p:nvSpPr>
          <p:spPr>
            <a:xfrm>
              <a:off x="2792" y="378"/>
              <a:ext cx="143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5" name="Freeform 12"/>
            <p:cNvSpPr/>
            <p:nvPr/>
          </p:nvSpPr>
          <p:spPr>
            <a:xfrm>
              <a:off x="2631" y="457"/>
              <a:ext cx="88" cy="13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6" name="Freeform 13"/>
            <p:cNvSpPr/>
            <p:nvPr/>
          </p:nvSpPr>
          <p:spPr>
            <a:xfrm>
              <a:off x="2431" y="404"/>
              <a:ext cx="88" cy="18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7" name="Freeform 14"/>
            <p:cNvSpPr/>
            <p:nvPr/>
          </p:nvSpPr>
          <p:spPr>
            <a:xfrm>
              <a:off x="1915" y="234"/>
              <a:ext cx="166" cy="35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8" name="Freeform 15"/>
            <p:cNvSpPr/>
            <p:nvPr/>
          </p:nvSpPr>
          <p:spPr>
            <a:xfrm>
              <a:off x="2515" y="380"/>
              <a:ext cx="93" cy="210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19" name="Freeform 16"/>
            <p:cNvSpPr/>
            <p:nvPr/>
          </p:nvSpPr>
          <p:spPr>
            <a:xfrm>
              <a:off x="1567" y="298"/>
              <a:ext cx="128" cy="29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0" name="Freeform 17"/>
            <p:cNvSpPr/>
            <p:nvPr/>
          </p:nvSpPr>
          <p:spPr>
            <a:xfrm>
              <a:off x="2597" y="333"/>
              <a:ext cx="68" cy="25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1" name="Freeform 18"/>
            <p:cNvSpPr/>
            <p:nvPr/>
          </p:nvSpPr>
          <p:spPr>
            <a:xfrm>
              <a:off x="1673" y="165"/>
              <a:ext cx="111" cy="425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2" name="Freeform 19"/>
            <p:cNvSpPr/>
            <p:nvPr/>
          </p:nvSpPr>
          <p:spPr>
            <a:xfrm>
              <a:off x="2065" y="362"/>
              <a:ext cx="100" cy="228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3" name="Freeform 20"/>
            <p:cNvSpPr/>
            <p:nvPr/>
          </p:nvSpPr>
          <p:spPr>
            <a:xfrm>
              <a:off x="2921" y="362"/>
              <a:ext cx="100" cy="228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4" name="Freeform 21"/>
            <p:cNvSpPr/>
            <p:nvPr/>
          </p:nvSpPr>
          <p:spPr>
            <a:xfrm>
              <a:off x="2273" y="187"/>
              <a:ext cx="175" cy="40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5" name="Freeform 22"/>
            <p:cNvSpPr/>
            <p:nvPr/>
          </p:nvSpPr>
          <p:spPr>
            <a:xfrm>
              <a:off x="2161" y="217"/>
              <a:ext cx="97" cy="373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6" name="Freeform 23"/>
            <p:cNvSpPr/>
            <p:nvPr/>
          </p:nvSpPr>
          <p:spPr>
            <a:xfrm>
              <a:off x="2708" y="217"/>
              <a:ext cx="97" cy="373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127" name="组合 1126"/>
          <p:cNvGrpSpPr/>
          <p:nvPr/>
        </p:nvGrpSpPr>
        <p:grpSpPr>
          <a:xfrm>
            <a:off x="112713" y="5954713"/>
            <a:ext cx="8936037" cy="631825"/>
            <a:chOff x="71" y="3751"/>
            <a:chExt cx="5629" cy="398"/>
          </a:xfrm>
        </p:grpSpPr>
        <p:sp>
          <p:nvSpPr>
            <p:cNvPr id="1128" name="Freeform 24"/>
            <p:cNvSpPr/>
            <p:nvPr/>
          </p:nvSpPr>
          <p:spPr>
            <a:xfrm>
              <a:off x="71" y="3751"/>
              <a:ext cx="5626" cy="349"/>
            </a:xfrm>
            <a:solidFill>
              <a:srgbClr val="DDE89A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29" name="Freeform 25"/>
            <p:cNvSpPr/>
            <p:nvPr/>
          </p:nvSpPr>
          <p:spPr>
            <a:xfrm>
              <a:off x="71" y="3800"/>
              <a:ext cx="5626" cy="349"/>
            </a:xfrm>
            <a:solidFill>
              <a:srgbClr val="329A2A"/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30" name="Freeform 26"/>
            <p:cNvSpPr/>
            <p:nvPr/>
          </p:nvSpPr>
          <p:spPr>
            <a:xfrm>
              <a:off x="4209" y="3833"/>
              <a:ext cx="1491" cy="88"/>
            </a:xfrm>
            <a:solidFill>
              <a:srgbClr val="FFFFFF">
                <a:alpha val="30196"/>
              </a:srgbClr>
            </a:soli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31" name="Rectangle 56"/>
          <p:cNvSpPr/>
          <p:nvPr/>
        </p:nvSpPr>
        <p:spPr>
          <a:xfrm>
            <a:off x="2492375" y="3705225"/>
            <a:ext cx="742950" cy="742950"/>
          </a:xfrm>
          <a:prstGeom prst="rect">
            <a:avLst/>
          </a:prstGeom>
          <a:solidFill>
            <a:srgbClr val="DDDDDD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2" name="Rectangle 44" descr="3"/>
          <p:cNvSpPr/>
          <p:nvPr/>
        </p:nvSpPr>
        <p:spPr>
          <a:xfrm>
            <a:off x="2492375" y="4510088"/>
            <a:ext cx="742950" cy="744537"/>
          </a:xfrm>
          <a:prstGeom prst="rect">
            <a:avLst/>
          </a:prstGeom>
          <a:blipFill rotWithShape="1">
            <a:blip r:embed="rId17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3" name="Rectangle 34" descr="5"/>
          <p:cNvSpPr/>
          <p:nvPr/>
        </p:nvSpPr>
        <p:spPr>
          <a:xfrm>
            <a:off x="915988" y="4510088"/>
            <a:ext cx="742950" cy="744537"/>
          </a:xfrm>
          <a:prstGeom prst="rect">
            <a:avLst/>
          </a:prstGeom>
          <a:blipFill rotWithShape="1">
            <a:blip r:embed="rId18"/>
            <a:stretch>
              <a:fillRect/>
            </a:stretch>
          </a:blip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4" name="Rectangle 59"/>
          <p:cNvSpPr/>
          <p:nvPr/>
        </p:nvSpPr>
        <p:spPr>
          <a:xfrm>
            <a:off x="1703388" y="5314950"/>
            <a:ext cx="742950" cy="742950"/>
          </a:xfrm>
          <a:prstGeom prst="rect">
            <a:avLst/>
          </a:prstGeom>
          <a:solidFill>
            <a:srgbClr val="DDDDDD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5" name="Rectangle 54"/>
          <p:cNvSpPr/>
          <p:nvPr/>
        </p:nvSpPr>
        <p:spPr>
          <a:xfrm>
            <a:off x="128588" y="3705225"/>
            <a:ext cx="742950" cy="742950"/>
          </a:xfrm>
          <a:prstGeom prst="rect">
            <a:avLst/>
          </a:prstGeom>
          <a:solidFill>
            <a:srgbClr val="DDDDDD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6" name="Rectangle 73"/>
          <p:cNvSpPr/>
          <p:nvPr/>
        </p:nvSpPr>
        <p:spPr>
          <a:xfrm>
            <a:off x="1698625" y="3705225"/>
            <a:ext cx="742950" cy="742950"/>
          </a:xfrm>
          <a:prstGeom prst="rect">
            <a:avLst/>
          </a:prstGeom>
          <a:solidFill>
            <a:srgbClr val="80CB35">
              <a:alpha val="50195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37" name="Rectangle 2"/>
          <p:cNvSpPr/>
          <p:nvPr>
            <p:ph type="title"/>
          </p:nvPr>
        </p:nvSpPr>
        <p:spPr>
          <a:xfrm>
            <a:off x="457200" y="238125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38" name="Rectangle 3"/>
          <p:cNvSpPr/>
          <p:nvPr>
            <p:ph type="body" idx="1"/>
          </p:nvPr>
        </p:nvSpPr>
        <p:spPr>
          <a:xfrm>
            <a:off x="457200" y="1438275"/>
            <a:ext cx="8229600" cy="473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39" name="Rectangle 4"/>
          <p:cNvSpPr/>
          <p:nvPr>
            <p:ph type="dt" sz="half" idx="2"/>
          </p:nvPr>
        </p:nvSpPr>
        <p:spPr>
          <a:xfrm>
            <a:off x="231775" y="6445250"/>
            <a:ext cx="2205038" cy="3175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1140" name="Rectangle 5"/>
          <p:cNvSpPr/>
          <p:nvPr>
            <p:ph type="ftr" sz="quarter" idx="3"/>
          </p:nvPr>
        </p:nvSpPr>
        <p:spPr>
          <a:xfrm>
            <a:off x="2574925" y="6445250"/>
            <a:ext cx="2990850" cy="3175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41" name="Rectangle 6"/>
          <p:cNvSpPr/>
          <p:nvPr>
            <p:ph type="sldNum" sz="quarter" idx="4"/>
          </p:nvPr>
        </p:nvSpPr>
        <p:spPr>
          <a:xfrm>
            <a:off x="5700713" y="6445250"/>
            <a:ext cx="2205037" cy="3175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hf hdr="0" dt="0"/>
  <p:txStyles>
    <p:title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kern="120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kern="1200">
          <a:solidFill>
            <a:srgbClr val="000000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144" name="组合 1143"/>
          <p:cNvGrpSpPr/>
          <p:nvPr/>
        </p:nvGrpSpPr>
        <p:grpSpPr>
          <a:xfrm>
            <a:off x="6553200" y="6013450"/>
            <a:ext cx="2392363" cy="563563"/>
            <a:chOff x="1566" y="164"/>
            <a:chExt cx="1455" cy="425"/>
          </a:xfrm>
        </p:grpSpPr>
        <p:sp>
          <p:nvSpPr>
            <p:cNvPr id="1145" name="Freeform 8"/>
            <p:cNvSpPr/>
            <p:nvPr/>
          </p:nvSpPr>
          <p:spPr>
            <a:xfrm>
              <a:off x="1892" y="468"/>
              <a:ext cx="39" cy="12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6" name="Freeform 9"/>
            <p:cNvSpPr/>
            <p:nvPr/>
          </p:nvSpPr>
          <p:spPr>
            <a:xfrm>
              <a:off x="2271" y="450"/>
              <a:ext cx="45" cy="139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7" name="Freeform 10"/>
            <p:cNvSpPr/>
            <p:nvPr/>
          </p:nvSpPr>
          <p:spPr>
            <a:xfrm>
              <a:off x="1765" y="378"/>
              <a:ext cx="146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8" name="Freeform 11"/>
            <p:cNvSpPr/>
            <p:nvPr/>
          </p:nvSpPr>
          <p:spPr>
            <a:xfrm>
              <a:off x="2792" y="378"/>
              <a:ext cx="144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49" name="Freeform 12"/>
            <p:cNvSpPr/>
            <p:nvPr/>
          </p:nvSpPr>
          <p:spPr>
            <a:xfrm>
              <a:off x="2631" y="457"/>
              <a:ext cx="89" cy="13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0" name="Freeform 13"/>
            <p:cNvSpPr/>
            <p:nvPr/>
          </p:nvSpPr>
          <p:spPr>
            <a:xfrm>
              <a:off x="2430" y="403"/>
              <a:ext cx="88" cy="18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1" name="Freeform 14"/>
            <p:cNvSpPr/>
            <p:nvPr/>
          </p:nvSpPr>
          <p:spPr>
            <a:xfrm>
              <a:off x="1914" y="233"/>
              <a:ext cx="166" cy="35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2" name="Freeform 15"/>
            <p:cNvSpPr/>
            <p:nvPr/>
          </p:nvSpPr>
          <p:spPr>
            <a:xfrm>
              <a:off x="2514" y="379"/>
              <a:ext cx="92" cy="210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3" name="Freeform 16"/>
            <p:cNvSpPr/>
            <p:nvPr/>
          </p:nvSpPr>
          <p:spPr>
            <a:xfrm>
              <a:off x="1566" y="297"/>
              <a:ext cx="128" cy="29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4" name="Freeform 17"/>
            <p:cNvSpPr/>
            <p:nvPr/>
          </p:nvSpPr>
          <p:spPr>
            <a:xfrm>
              <a:off x="2596" y="332"/>
              <a:ext cx="68" cy="25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5" name="Freeform 18"/>
            <p:cNvSpPr/>
            <p:nvPr/>
          </p:nvSpPr>
          <p:spPr>
            <a:xfrm>
              <a:off x="1672" y="164"/>
              <a:ext cx="111" cy="425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6" name="Freeform 19"/>
            <p:cNvSpPr/>
            <p:nvPr/>
          </p:nvSpPr>
          <p:spPr>
            <a:xfrm>
              <a:off x="2065" y="362"/>
              <a:ext cx="99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7" name="Freeform 20"/>
            <p:cNvSpPr/>
            <p:nvPr/>
          </p:nvSpPr>
          <p:spPr>
            <a:xfrm>
              <a:off x="2921" y="362"/>
              <a:ext cx="100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8" name="Freeform 21"/>
            <p:cNvSpPr/>
            <p:nvPr/>
          </p:nvSpPr>
          <p:spPr>
            <a:xfrm>
              <a:off x="2273" y="187"/>
              <a:ext cx="176" cy="40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59" name="Freeform 22"/>
            <p:cNvSpPr/>
            <p:nvPr/>
          </p:nvSpPr>
          <p:spPr>
            <a:xfrm>
              <a:off x="2161" y="215"/>
              <a:ext cx="98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60" name="Freeform 23"/>
            <p:cNvSpPr/>
            <p:nvPr/>
          </p:nvSpPr>
          <p:spPr>
            <a:xfrm>
              <a:off x="2708" y="215"/>
              <a:ext cx="97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61" name="Freeform 25"/>
          <p:cNvSpPr/>
          <p:nvPr/>
        </p:nvSpPr>
        <p:spPr>
          <a:xfrm>
            <a:off x="95250" y="6446838"/>
            <a:ext cx="8970963" cy="314325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2" name="Freeform 26"/>
          <p:cNvSpPr/>
          <p:nvPr/>
        </p:nvSpPr>
        <p:spPr>
          <a:xfrm>
            <a:off x="95250" y="6491288"/>
            <a:ext cx="8975725" cy="279400"/>
          </a:xfrm>
          <a:solidFill>
            <a:srgbClr val="329A2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3" name="Freeform 27" descr="Dark upward diagonal"/>
          <p:cNvSpPr/>
          <p:nvPr/>
        </p:nvSpPr>
        <p:spPr>
          <a:xfrm>
            <a:off x="92075" y="98425"/>
            <a:ext cx="8956675" cy="179388"/>
          </a:xfrm>
          <a:pattFill prst="dkUpDiag">
            <a:fgClr>
              <a:srgbClr val="80CB35"/>
            </a:fgClr>
            <a:bgClr>
              <a:srgbClr val="329A2A"/>
            </a:bgClr>
          </a:patt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4" name="Freeform 28"/>
          <p:cNvSpPr/>
          <p:nvPr/>
        </p:nvSpPr>
        <p:spPr>
          <a:xfrm>
            <a:off x="92075" y="307975"/>
            <a:ext cx="8955088" cy="938213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5" name="Freeform 29"/>
          <p:cNvSpPr/>
          <p:nvPr/>
        </p:nvSpPr>
        <p:spPr>
          <a:xfrm>
            <a:off x="92075" y="306388"/>
            <a:ext cx="8955088" cy="836612"/>
          </a:xfrm>
          <a:gradFill rotWithShape="0">
            <a:gsLst>
              <a:gs pos="0">
                <a:srgbClr val="329A2A"/>
              </a:gs>
              <a:gs pos="100000">
                <a:srgbClr val="78BC73"/>
              </a:gs>
            </a:gsLst>
            <a:lin ang="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6" name="Rectangle 32"/>
          <p:cNvSpPr/>
          <p:nvPr/>
        </p:nvSpPr>
        <p:spPr>
          <a:xfrm flipV="1">
            <a:off x="95250" y="6723063"/>
            <a:ext cx="8977313" cy="55562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67" name="Freeform 35"/>
          <p:cNvSpPr/>
          <p:nvPr/>
        </p:nvSpPr>
        <p:spPr>
          <a:xfrm>
            <a:off x="6896100" y="1047750"/>
            <a:ext cx="2155825" cy="52388"/>
          </a:xfrm>
          <a:solidFill>
            <a:srgbClr val="FFFFFF">
              <a:alpha val="30196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68" name="Rectangle 30" descr="7"/>
          <p:cNvSpPr/>
          <p:nvPr/>
        </p:nvSpPr>
        <p:spPr>
          <a:xfrm>
            <a:off x="8245475" y="415925"/>
            <a:ext cx="534988" cy="546100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69" name="Rectangle 31" descr="4"/>
          <p:cNvSpPr/>
          <p:nvPr/>
        </p:nvSpPr>
        <p:spPr>
          <a:xfrm>
            <a:off x="7620000" y="415925"/>
            <a:ext cx="534988" cy="546100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70" name="Rectangle 36"/>
          <p:cNvSpPr/>
          <p:nvPr/>
        </p:nvSpPr>
        <p:spPr>
          <a:xfrm>
            <a:off x="7000875" y="415925"/>
            <a:ext cx="534988" cy="546100"/>
          </a:xfrm>
          <a:prstGeom prst="rect">
            <a:avLst/>
          </a:prstGeom>
          <a:solidFill>
            <a:srgbClr val="FFFFFF">
              <a:alpha val="30196"/>
            </a:srgbClr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71" name="Rectangle 2"/>
          <p:cNvSpPr/>
          <p:nvPr>
            <p:ph type="title"/>
          </p:nvPr>
        </p:nvSpPr>
        <p:spPr>
          <a:xfrm>
            <a:off x="457200" y="238125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72" name="Rectangle 3"/>
          <p:cNvSpPr/>
          <p:nvPr>
            <p:ph type="body" idx="1"/>
          </p:nvPr>
        </p:nvSpPr>
        <p:spPr>
          <a:xfrm>
            <a:off x="457200" y="1438275"/>
            <a:ext cx="8229600" cy="473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73" name="Rectangle 4"/>
          <p:cNvSpPr/>
          <p:nvPr>
            <p:ph type="dt" sz="half" idx="2"/>
          </p:nvPr>
        </p:nvSpPr>
        <p:spPr>
          <a:xfrm>
            <a:off x="3048000" y="6311900"/>
            <a:ext cx="1712913" cy="290513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1174" name="Rectangle 5"/>
          <p:cNvSpPr/>
          <p:nvPr>
            <p:ph type="ftr" sz="quarter" idx="3"/>
          </p:nvPr>
        </p:nvSpPr>
        <p:spPr>
          <a:xfrm>
            <a:off x="4830763" y="6323013"/>
            <a:ext cx="2311400" cy="290512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175" name="Rectangle 6"/>
          <p:cNvSpPr/>
          <p:nvPr>
            <p:ph type="sldNum" sz="quarter" idx="4"/>
          </p:nvPr>
        </p:nvSpPr>
        <p:spPr>
          <a:xfrm>
            <a:off x="7116763" y="6323013"/>
            <a:ext cx="1616075" cy="290512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hf hdr="0" dt="0"/>
  <p:txStyles>
    <p:title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kern="120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kern="1200">
          <a:solidFill>
            <a:srgbClr val="000000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620" name="组合 1619"/>
          <p:cNvGrpSpPr/>
          <p:nvPr/>
        </p:nvGrpSpPr>
        <p:grpSpPr>
          <a:xfrm>
            <a:off x="6553200" y="6013450"/>
            <a:ext cx="2392363" cy="563563"/>
            <a:chOff x="1566" y="164"/>
            <a:chExt cx="1455" cy="425"/>
          </a:xfrm>
        </p:grpSpPr>
        <p:sp>
          <p:nvSpPr>
            <p:cNvPr id="1621" name="Freeform 8"/>
            <p:cNvSpPr/>
            <p:nvPr/>
          </p:nvSpPr>
          <p:spPr>
            <a:xfrm>
              <a:off x="1892" y="468"/>
              <a:ext cx="39" cy="12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2" name="Freeform 9"/>
            <p:cNvSpPr/>
            <p:nvPr/>
          </p:nvSpPr>
          <p:spPr>
            <a:xfrm>
              <a:off x="2271" y="450"/>
              <a:ext cx="45" cy="139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3" name="Freeform 10"/>
            <p:cNvSpPr/>
            <p:nvPr/>
          </p:nvSpPr>
          <p:spPr>
            <a:xfrm>
              <a:off x="1765" y="378"/>
              <a:ext cx="146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4" name="Freeform 11"/>
            <p:cNvSpPr/>
            <p:nvPr/>
          </p:nvSpPr>
          <p:spPr>
            <a:xfrm>
              <a:off x="2792" y="378"/>
              <a:ext cx="144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5" name="Freeform 12"/>
            <p:cNvSpPr/>
            <p:nvPr/>
          </p:nvSpPr>
          <p:spPr>
            <a:xfrm>
              <a:off x="2631" y="457"/>
              <a:ext cx="89" cy="13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6" name="Freeform 13"/>
            <p:cNvSpPr/>
            <p:nvPr/>
          </p:nvSpPr>
          <p:spPr>
            <a:xfrm>
              <a:off x="2430" y="403"/>
              <a:ext cx="88" cy="18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7" name="Freeform 14"/>
            <p:cNvSpPr/>
            <p:nvPr/>
          </p:nvSpPr>
          <p:spPr>
            <a:xfrm>
              <a:off x="1914" y="233"/>
              <a:ext cx="166" cy="35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8" name="Freeform 15"/>
            <p:cNvSpPr/>
            <p:nvPr/>
          </p:nvSpPr>
          <p:spPr>
            <a:xfrm>
              <a:off x="2514" y="379"/>
              <a:ext cx="92" cy="210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29" name="Freeform 16"/>
            <p:cNvSpPr/>
            <p:nvPr/>
          </p:nvSpPr>
          <p:spPr>
            <a:xfrm>
              <a:off x="1566" y="297"/>
              <a:ext cx="128" cy="29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0" name="Freeform 17"/>
            <p:cNvSpPr/>
            <p:nvPr/>
          </p:nvSpPr>
          <p:spPr>
            <a:xfrm>
              <a:off x="2596" y="332"/>
              <a:ext cx="68" cy="25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1" name="Freeform 18"/>
            <p:cNvSpPr/>
            <p:nvPr/>
          </p:nvSpPr>
          <p:spPr>
            <a:xfrm>
              <a:off x="1672" y="164"/>
              <a:ext cx="111" cy="425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2" name="Freeform 19"/>
            <p:cNvSpPr/>
            <p:nvPr/>
          </p:nvSpPr>
          <p:spPr>
            <a:xfrm>
              <a:off x="2065" y="362"/>
              <a:ext cx="99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3" name="Freeform 20"/>
            <p:cNvSpPr/>
            <p:nvPr/>
          </p:nvSpPr>
          <p:spPr>
            <a:xfrm>
              <a:off x="2921" y="362"/>
              <a:ext cx="100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4" name="Freeform 21"/>
            <p:cNvSpPr/>
            <p:nvPr/>
          </p:nvSpPr>
          <p:spPr>
            <a:xfrm>
              <a:off x="2273" y="187"/>
              <a:ext cx="176" cy="40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5" name="Freeform 22"/>
            <p:cNvSpPr/>
            <p:nvPr/>
          </p:nvSpPr>
          <p:spPr>
            <a:xfrm>
              <a:off x="2161" y="215"/>
              <a:ext cx="98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36" name="Freeform 23"/>
            <p:cNvSpPr/>
            <p:nvPr/>
          </p:nvSpPr>
          <p:spPr>
            <a:xfrm>
              <a:off x="2708" y="215"/>
              <a:ext cx="97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37" name="Freeform 25"/>
          <p:cNvSpPr/>
          <p:nvPr/>
        </p:nvSpPr>
        <p:spPr>
          <a:xfrm>
            <a:off x="95250" y="6446838"/>
            <a:ext cx="8970963" cy="314325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8" name="Freeform 26"/>
          <p:cNvSpPr/>
          <p:nvPr/>
        </p:nvSpPr>
        <p:spPr>
          <a:xfrm>
            <a:off x="95250" y="6491288"/>
            <a:ext cx="8975725" cy="279400"/>
          </a:xfrm>
          <a:solidFill>
            <a:srgbClr val="329A2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39" name="Freeform 27" descr="Dark upward diagonal"/>
          <p:cNvSpPr/>
          <p:nvPr/>
        </p:nvSpPr>
        <p:spPr>
          <a:xfrm>
            <a:off x="92075" y="98425"/>
            <a:ext cx="8956675" cy="179388"/>
          </a:xfrm>
          <a:pattFill prst="dkUpDiag">
            <a:fgClr>
              <a:srgbClr val="80CB35"/>
            </a:fgClr>
            <a:bgClr>
              <a:srgbClr val="329A2A"/>
            </a:bgClr>
          </a:patt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0" name="Freeform 28"/>
          <p:cNvSpPr/>
          <p:nvPr/>
        </p:nvSpPr>
        <p:spPr>
          <a:xfrm>
            <a:off x="92075" y="307975"/>
            <a:ext cx="8955088" cy="938213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1" name="Freeform 29"/>
          <p:cNvSpPr/>
          <p:nvPr/>
        </p:nvSpPr>
        <p:spPr>
          <a:xfrm>
            <a:off x="92075" y="306388"/>
            <a:ext cx="8955088" cy="836612"/>
          </a:xfrm>
          <a:gradFill rotWithShape="0">
            <a:gsLst>
              <a:gs pos="0">
                <a:srgbClr val="329A2A"/>
              </a:gs>
              <a:gs pos="100000">
                <a:srgbClr val="78BC73"/>
              </a:gs>
            </a:gsLst>
            <a:lin ang="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2" name="Rectangle 32"/>
          <p:cNvSpPr/>
          <p:nvPr/>
        </p:nvSpPr>
        <p:spPr>
          <a:xfrm flipV="1">
            <a:off x="95250" y="6723063"/>
            <a:ext cx="8977313" cy="55562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43" name="Freeform 35"/>
          <p:cNvSpPr/>
          <p:nvPr/>
        </p:nvSpPr>
        <p:spPr>
          <a:xfrm>
            <a:off x="6896100" y="1047750"/>
            <a:ext cx="2155825" cy="52388"/>
          </a:xfrm>
          <a:solidFill>
            <a:srgbClr val="FFFFFF">
              <a:alpha val="30196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44" name="Rectangle 30" descr="7"/>
          <p:cNvSpPr/>
          <p:nvPr/>
        </p:nvSpPr>
        <p:spPr>
          <a:xfrm>
            <a:off x="8245475" y="415925"/>
            <a:ext cx="534988" cy="546100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45" name="Rectangle 31" descr="4"/>
          <p:cNvSpPr/>
          <p:nvPr/>
        </p:nvSpPr>
        <p:spPr>
          <a:xfrm>
            <a:off x="7620000" y="415925"/>
            <a:ext cx="534988" cy="546100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46" name="Rectangle 36"/>
          <p:cNvSpPr/>
          <p:nvPr/>
        </p:nvSpPr>
        <p:spPr>
          <a:xfrm>
            <a:off x="7000875" y="415925"/>
            <a:ext cx="534988" cy="546100"/>
          </a:xfrm>
          <a:prstGeom prst="rect">
            <a:avLst/>
          </a:prstGeom>
          <a:solidFill>
            <a:srgbClr val="FFFFFF">
              <a:alpha val="30196"/>
            </a:srgbClr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47" name="Rectangle 2"/>
          <p:cNvSpPr/>
          <p:nvPr>
            <p:ph type="title"/>
          </p:nvPr>
        </p:nvSpPr>
        <p:spPr>
          <a:xfrm>
            <a:off x="457200" y="238125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648" name="Rectangle 3"/>
          <p:cNvSpPr/>
          <p:nvPr>
            <p:ph type="body" idx="1"/>
          </p:nvPr>
        </p:nvSpPr>
        <p:spPr>
          <a:xfrm>
            <a:off x="457200" y="1438275"/>
            <a:ext cx="8229600" cy="473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649" name="日期占位符 5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1650" name="页脚占位符 6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51" name="灯片编号占位符 7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/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/>
  <p:timing/>
  <p:hf hdr="0" dt="0"/>
  <p:txStyles>
    <p:title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kern="120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kern="1200">
          <a:solidFill>
            <a:srgbClr val="000000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2282" name="组合 2281"/>
          <p:cNvGrpSpPr/>
          <p:nvPr/>
        </p:nvGrpSpPr>
        <p:grpSpPr>
          <a:xfrm>
            <a:off x="6553200" y="6013450"/>
            <a:ext cx="2392363" cy="563563"/>
            <a:chOff x="1566" y="164"/>
            <a:chExt cx="1455" cy="425"/>
          </a:xfrm>
        </p:grpSpPr>
        <p:sp>
          <p:nvSpPr>
            <p:cNvPr id="2283" name="Freeform 8"/>
            <p:cNvSpPr/>
            <p:nvPr/>
          </p:nvSpPr>
          <p:spPr>
            <a:xfrm>
              <a:off x="1892" y="468"/>
              <a:ext cx="39" cy="12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4" name="Freeform 9"/>
            <p:cNvSpPr/>
            <p:nvPr/>
          </p:nvSpPr>
          <p:spPr>
            <a:xfrm>
              <a:off x="2271" y="450"/>
              <a:ext cx="45" cy="139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5" name="Freeform 10"/>
            <p:cNvSpPr/>
            <p:nvPr/>
          </p:nvSpPr>
          <p:spPr>
            <a:xfrm>
              <a:off x="1765" y="378"/>
              <a:ext cx="146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6" name="Freeform 11"/>
            <p:cNvSpPr/>
            <p:nvPr/>
          </p:nvSpPr>
          <p:spPr>
            <a:xfrm>
              <a:off x="2792" y="378"/>
              <a:ext cx="144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7" name="Freeform 12"/>
            <p:cNvSpPr/>
            <p:nvPr/>
          </p:nvSpPr>
          <p:spPr>
            <a:xfrm>
              <a:off x="2631" y="457"/>
              <a:ext cx="89" cy="13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8" name="Freeform 13"/>
            <p:cNvSpPr/>
            <p:nvPr/>
          </p:nvSpPr>
          <p:spPr>
            <a:xfrm>
              <a:off x="2430" y="403"/>
              <a:ext cx="88" cy="18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89" name="Freeform 14"/>
            <p:cNvSpPr/>
            <p:nvPr/>
          </p:nvSpPr>
          <p:spPr>
            <a:xfrm>
              <a:off x="1914" y="233"/>
              <a:ext cx="166" cy="35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0" name="Freeform 15"/>
            <p:cNvSpPr/>
            <p:nvPr/>
          </p:nvSpPr>
          <p:spPr>
            <a:xfrm>
              <a:off x="2514" y="379"/>
              <a:ext cx="92" cy="210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1" name="Freeform 16"/>
            <p:cNvSpPr/>
            <p:nvPr/>
          </p:nvSpPr>
          <p:spPr>
            <a:xfrm>
              <a:off x="1566" y="297"/>
              <a:ext cx="128" cy="29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2" name="Freeform 17"/>
            <p:cNvSpPr/>
            <p:nvPr/>
          </p:nvSpPr>
          <p:spPr>
            <a:xfrm>
              <a:off x="2596" y="332"/>
              <a:ext cx="68" cy="25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3" name="Freeform 18"/>
            <p:cNvSpPr/>
            <p:nvPr/>
          </p:nvSpPr>
          <p:spPr>
            <a:xfrm>
              <a:off x="1672" y="164"/>
              <a:ext cx="111" cy="425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4" name="Freeform 19"/>
            <p:cNvSpPr/>
            <p:nvPr/>
          </p:nvSpPr>
          <p:spPr>
            <a:xfrm>
              <a:off x="2065" y="362"/>
              <a:ext cx="99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5" name="Freeform 20"/>
            <p:cNvSpPr/>
            <p:nvPr/>
          </p:nvSpPr>
          <p:spPr>
            <a:xfrm>
              <a:off x="2921" y="362"/>
              <a:ext cx="100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6" name="Freeform 21"/>
            <p:cNvSpPr/>
            <p:nvPr/>
          </p:nvSpPr>
          <p:spPr>
            <a:xfrm>
              <a:off x="2273" y="187"/>
              <a:ext cx="176" cy="40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7" name="Freeform 22"/>
            <p:cNvSpPr/>
            <p:nvPr/>
          </p:nvSpPr>
          <p:spPr>
            <a:xfrm>
              <a:off x="2161" y="215"/>
              <a:ext cx="98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98" name="Freeform 23"/>
            <p:cNvSpPr/>
            <p:nvPr/>
          </p:nvSpPr>
          <p:spPr>
            <a:xfrm>
              <a:off x="2708" y="215"/>
              <a:ext cx="97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99" name="Freeform 25"/>
          <p:cNvSpPr/>
          <p:nvPr/>
        </p:nvSpPr>
        <p:spPr>
          <a:xfrm>
            <a:off x="95250" y="6446838"/>
            <a:ext cx="8970963" cy="314325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0" name="Freeform 26"/>
          <p:cNvSpPr/>
          <p:nvPr/>
        </p:nvSpPr>
        <p:spPr>
          <a:xfrm>
            <a:off x="95250" y="6491288"/>
            <a:ext cx="8975725" cy="279400"/>
          </a:xfrm>
          <a:solidFill>
            <a:srgbClr val="329A2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1" name="Freeform 27" descr="Dark upward diagonal"/>
          <p:cNvSpPr/>
          <p:nvPr/>
        </p:nvSpPr>
        <p:spPr>
          <a:xfrm>
            <a:off x="92075" y="98425"/>
            <a:ext cx="8956675" cy="179388"/>
          </a:xfrm>
          <a:pattFill prst="dkUpDiag">
            <a:fgClr>
              <a:srgbClr val="80CB35"/>
            </a:fgClr>
            <a:bgClr>
              <a:srgbClr val="329A2A"/>
            </a:bgClr>
          </a:patt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2" name="Freeform 28"/>
          <p:cNvSpPr/>
          <p:nvPr/>
        </p:nvSpPr>
        <p:spPr>
          <a:xfrm>
            <a:off x="92075" y="307975"/>
            <a:ext cx="8955088" cy="938213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3" name="Freeform 29"/>
          <p:cNvSpPr/>
          <p:nvPr/>
        </p:nvSpPr>
        <p:spPr>
          <a:xfrm>
            <a:off x="92075" y="306388"/>
            <a:ext cx="8955088" cy="836612"/>
          </a:xfrm>
          <a:gradFill rotWithShape="0">
            <a:gsLst>
              <a:gs pos="0">
                <a:srgbClr val="329A2A"/>
              </a:gs>
              <a:gs pos="100000">
                <a:srgbClr val="78BC73"/>
              </a:gs>
            </a:gsLst>
            <a:lin ang="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4" name="Rectangle 32"/>
          <p:cNvSpPr/>
          <p:nvPr/>
        </p:nvSpPr>
        <p:spPr>
          <a:xfrm flipV="1">
            <a:off x="95250" y="6723063"/>
            <a:ext cx="8977313" cy="55562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05" name="Freeform 35"/>
          <p:cNvSpPr/>
          <p:nvPr/>
        </p:nvSpPr>
        <p:spPr>
          <a:xfrm>
            <a:off x="6896100" y="1047750"/>
            <a:ext cx="2155825" cy="52388"/>
          </a:xfrm>
          <a:solidFill>
            <a:srgbClr val="FFFFFF">
              <a:alpha val="30196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6" name="Rectangle 30" descr="7"/>
          <p:cNvSpPr/>
          <p:nvPr/>
        </p:nvSpPr>
        <p:spPr>
          <a:xfrm>
            <a:off x="8245475" y="415925"/>
            <a:ext cx="534988" cy="546100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07" name="Rectangle 31" descr="4"/>
          <p:cNvSpPr/>
          <p:nvPr/>
        </p:nvSpPr>
        <p:spPr>
          <a:xfrm>
            <a:off x="7620000" y="415925"/>
            <a:ext cx="534988" cy="546100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08" name="Rectangle 36"/>
          <p:cNvSpPr/>
          <p:nvPr/>
        </p:nvSpPr>
        <p:spPr>
          <a:xfrm>
            <a:off x="7000875" y="415925"/>
            <a:ext cx="534988" cy="546100"/>
          </a:xfrm>
          <a:prstGeom prst="rect">
            <a:avLst/>
          </a:prstGeom>
          <a:solidFill>
            <a:srgbClr val="FFFFFF">
              <a:alpha val="30196"/>
            </a:srgbClr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09" name="Rectangle 2"/>
          <p:cNvSpPr/>
          <p:nvPr>
            <p:ph type="title"/>
          </p:nvPr>
        </p:nvSpPr>
        <p:spPr>
          <a:xfrm>
            <a:off x="457200" y="238125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310" name="Rectangle 3"/>
          <p:cNvSpPr/>
          <p:nvPr>
            <p:ph type="body" idx="1"/>
          </p:nvPr>
        </p:nvSpPr>
        <p:spPr>
          <a:xfrm>
            <a:off x="457200" y="1438275"/>
            <a:ext cx="8229600" cy="473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311" name="日期占位符 4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2312" name="页脚占位符 5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13" name="灯片编号占位符 6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65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ransition/>
  <p:timing/>
  <p:hf hdr="0" dt="0"/>
  <p:txStyles>
    <p:title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kern="120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kern="1200">
          <a:solidFill>
            <a:srgbClr val="000000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654" name="组合 1653"/>
          <p:cNvGrpSpPr/>
          <p:nvPr/>
        </p:nvGrpSpPr>
        <p:grpSpPr>
          <a:xfrm>
            <a:off x="6553200" y="6013450"/>
            <a:ext cx="2392363" cy="563563"/>
            <a:chOff x="1566" y="164"/>
            <a:chExt cx="1455" cy="425"/>
          </a:xfrm>
        </p:grpSpPr>
        <p:sp>
          <p:nvSpPr>
            <p:cNvPr id="1655" name="Freeform 8"/>
            <p:cNvSpPr/>
            <p:nvPr/>
          </p:nvSpPr>
          <p:spPr>
            <a:xfrm>
              <a:off x="1892" y="468"/>
              <a:ext cx="39" cy="12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6" name="Freeform 9"/>
            <p:cNvSpPr/>
            <p:nvPr/>
          </p:nvSpPr>
          <p:spPr>
            <a:xfrm>
              <a:off x="2271" y="450"/>
              <a:ext cx="45" cy="139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7" name="Freeform 10"/>
            <p:cNvSpPr/>
            <p:nvPr/>
          </p:nvSpPr>
          <p:spPr>
            <a:xfrm>
              <a:off x="1765" y="378"/>
              <a:ext cx="146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8" name="Freeform 11"/>
            <p:cNvSpPr/>
            <p:nvPr/>
          </p:nvSpPr>
          <p:spPr>
            <a:xfrm>
              <a:off x="2792" y="378"/>
              <a:ext cx="144" cy="211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59" name="Freeform 12"/>
            <p:cNvSpPr/>
            <p:nvPr/>
          </p:nvSpPr>
          <p:spPr>
            <a:xfrm>
              <a:off x="2631" y="457"/>
              <a:ext cx="89" cy="13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0" name="Freeform 13"/>
            <p:cNvSpPr/>
            <p:nvPr/>
          </p:nvSpPr>
          <p:spPr>
            <a:xfrm>
              <a:off x="2430" y="403"/>
              <a:ext cx="88" cy="18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1" name="Freeform 14"/>
            <p:cNvSpPr/>
            <p:nvPr/>
          </p:nvSpPr>
          <p:spPr>
            <a:xfrm>
              <a:off x="1914" y="233"/>
              <a:ext cx="166" cy="356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2" name="Freeform 15"/>
            <p:cNvSpPr/>
            <p:nvPr/>
          </p:nvSpPr>
          <p:spPr>
            <a:xfrm>
              <a:off x="2514" y="379"/>
              <a:ext cx="92" cy="210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3" name="Freeform 16"/>
            <p:cNvSpPr/>
            <p:nvPr/>
          </p:nvSpPr>
          <p:spPr>
            <a:xfrm>
              <a:off x="1566" y="297"/>
              <a:ext cx="128" cy="29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4" name="Freeform 17"/>
            <p:cNvSpPr/>
            <p:nvPr/>
          </p:nvSpPr>
          <p:spPr>
            <a:xfrm>
              <a:off x="2596" y="332"/>
              <a:ext cx="68" cy="25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5" name="Freeform 18"/>
            <p:cNvSpPr/>
            <p:nvPr/>
          </p:nvSpPr>
          <p:spPr>
            <a:xfrm>
              <a:off x="1672" y="164"/>
              <a:ext cx="111" cy="425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6" name="Freeform 19"/>
            <p:cNvSpPr/>
            <p:nvPr/>
          </p:nvSpPr>
          <p:spPr>
            <a:xfrm>
              <a:off x="2065" y="362"/>
              <a:ext cx="99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7" name="Freeform 20"/>
            <p:cNvSpPr/>
            <p:nvPr/>
          </p:nvSpPr>
          <p:spPr>
            <a:xfrm>
              <a:off x="2921" y="362"/>
              <a:ext cx="100" cy="227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8" name="Freeform 21"/>
            <p:cNvSpPr/>
            <p:nvPr/>
          </p:nvSpPr>
          <p:spPr>
            <a:xfrm>
              <a:off x="2273" y="187"/>
              <a:ext cx="176" cy="402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69" name="Freeform 22"/>
            <p:cNvSpPr/>
            <p:nvPr/>
          </p:nvSpPr>
          <p:spPr>
            <a:xfrm>
              <a:off x="2161" y="215"/>
              <a:ext cx="98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70" name="Freeform 23"/>
            <p:cNvSpPr/>
            <p:nvPr/>
          </p:nvSpPr>
          <p:spPr>
            <a:xfrm>
              <a:off x="2708" y="215"/>
              <a:ext cx="97" cy="374"/>
            </a:xfrm>
            <a:solidFill>
              <a:srgbClr val="D7D7D7"/>
            </a:solidFill>
            <a:ln w="9525" cap="flat" cmpd="sng">
              <a:solidFill>
                <a:srgbClr val="D7D7D7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671" name="Freeform 25"/>
          <p:cNvSpPr/>
          <p:nvPr/>
        </p:nvSpPr>
        <p:spPr>
          <a:xfrm>
            <a:off x="95250" y="6446838"/>
            <a:ext cx="8970963" cy="314325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2" name="Freeform 26"/>
          <p:cNvSpPr/>
          <p:nvPr/>
        </p:nvSpPr>
        <p:spPr>
          <a:xfrm>
            <a:off x="95250" y="6491288"/>
            <a:ext cx="8975725" cy="279400"/>
          </a:xfrm>
          <a:solidFill>
            <a:srgbClr val="329A2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3" name="Freeform 27" descr="Dark upward diagonal"/>
          <p:cNvSpPr/>
          <p:nvPr/>
        </p:nvSpPr>
        <p:spPr>
          <a:xfrm>
            <a:off x="92075" y="98425"/>
            <a:ext cx="8956675" cy="179388"/>
          </a:xfrm>
          <a:pattFill prst="dkUpDiag">
            <a:fgClr>
              <a:srgbClr val="80CB35"/>
            </a:fgClr>
            <a:bgClr>
              <a:srgbClr val="329A2A"/>
            </a:bgClr>
          </a:patt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4" name="Freeform 28"/>
          <p:cNvSpPr/>
          <p:nvPr/>
        </p:nvSpPr>
        <p:spPr>
          <a:xfrm>
            <a:off x="92075" y="307975"/>
            <a:ext cx="8955088" cy="938213"/>
          </a:xfrm>
          <a:solidFill>
            <a:srgbClr val="DDE89A"/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5" name="Freeform 29"/>
          <p:cNvSpPr/>
          <p:nvPr/>
        </p:nvSpPr>
        <p:spPr>
          <a:xfrm>
            <a:off x="92075" y="306388"/>
            <a:ext cx="8955088" cy="836612"/>
          </a:xfrm>
          <a:gradFill rotWithShape="0">
            <a:gsLst>
              <a:gs pos="0">
                <a:srgbClr val="329A2A"/>
              </a:gs>
              <a:gs pos="100000">
                <a:srgbClr val="78BC73"/>
              </a:gs>
            </a:gsLst>
            <a:lin ang="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6" name="Rectangle 32"/>
          <p:cNvSpPr/>
          <p:nvPr/>
        </p:nvSpPr>
        <p:spPr>
          <a:xfrm flipV="1">
            <a:off x="95250" y="6723063"/>
            <a:ext cx="8977313" cy="55562"/>
          </a:xfrm>
          <a:prstGeom prst="rect">
            <a:avLst/>
          </a:prstGeom>
          <a:solidFill>
            <a:srgbClr val="80CB35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77" name="Freeform 35"/>
          <p:cNvSpPr/>
          <p:nvPr/>
        </p:nvSpPr>
        <p:spPr>
          <a:xfrm>
            <a:off x="6896100" y="1047750"/>
            <a:ext cx="2155825" cy="52388"/>
          </a:xfrm>
          <a:solidFill>
            <a:srgbClr val="FFFFFF">
              <a:alpha val="30196"/>
            </a:srgbClr>
          </a:soli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78" name="Rectangle 30" descr="7"/>
          <p:cNvSpPr/>
          <p:nvPr/>
        </p:nvSpPr>
        <p:spPr>
          <a:xfrm>
            <a:off x="8245475" y="415925"/>
            <a:ext cx="534988" cy="546100"/>
          </a:xfrm>
          <a:prstGeom prst="rect">
            <a:avLst/>
          </a:prstGeom>
          <a:blipFill rotWithShape="1">
            <a:blip r:embed="rId12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79" name="Rectangle 31" descr="4"/>
          <p:cNvSpPr/>
          <p:nvPr/>
        </p:nvSpPr>
        <p:spPr>
          <a:xfrm>
            <a:off x="7620000" y="415925"/>
            <a:ext cx="534988" cy="546100"/>
          </a:xfrm>
          <a:prstGeom prst="rect">
            <a:avLst/>
          </a:prstGeom>
          <a:blipFill rotWithShape="1">
            <a:blip r:embed="rId13"/>
            <a:stretch>
              <a:fillRect/>
            </a:stretch>
          </a:blip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80" name="Rectangle 36"/>
          <p:cNvSpPr/>
          <p:nvPr/>
        </p:nvSpPr>
        <p:spPr>
          <a:xfrm>
            <a:off x="7000875" y="415925"/>
            <a:ext cx="534988" cy="546100"/>
          </a:xfrm>
          <a:prstGeom prst="rect">
            <a:avLst/>
          </a:prstGeom>
          <a:solidFill>
            <a:srgbClr val="FFFFFF">
              <a:alpha val="30196"/>
            </a:srgbClr>
          </a:solidFill>
          <a:ln w="9525" cap="flat" cmpd="sng">
            <a:solidFill>
              <a:srgbClr val="FFFFFF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/>
            <a:endParaRPr lang="zh-CN" altLang="en-US" sz="1800">
              <a:solidFill>
                <a:srgbClr val="DDE89A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81" name="Rectangle 2"/>
          <p:cNvSpPr/>
          <p:nvPr>
            <p:ph type="title"/>
          </p:nvPr>
        </p:nvSpPr>
        <p:spPr>
          <a:xfrm>
            <a:off x="457200" y="238125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682" name="Rectangle 3"/>
          <p:cNvSpPr/>
          <p:nvPr>
            <p:ph type="body" idx="1"/>
          </p:nvPr>
        </p:nvSpPr>
        <p:spPr>
          <a:xfrm>
            <a:off x="457200" y="1438275"/>
            <a:ext cx="8229600" cy="473392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683" name="日期占位符 4"/>
          <p:cNvSpPr/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en-US" altLang="zh-CN">
              <a:ea typeface="宋体" panose="02010600030101010101" pitchFamily="2" charset="-122"/>
            </a:endParaRPr>
          </a:p>
        </p:txBody>
      </p:sp>
      <p:sp>
        <p:nvSpPr>
          <p:cNvPr id="1684" name="页脚占位符 5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685" name="灯片编号占位符 6"/>
          <p:cNvSpPr/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t" anchorCtr="0"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1000" b="0" i="0" u="none" kern="1200">
                <a:solidFill>
                  <a:srgbClr val="00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/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transition/>
  <p:timing/>
  <p:hf hdr="0" dt="0"/>
  <p:txStyles>
    <p:title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1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kern="1200">
          <a:solidFill>
            <a:srgbClr val="000000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kern="1200">
          <a:solidFill>
            <a:srgbClr val="000000"/>
          </a:solidFill>
          <a:latin typeface="Arial" pitchFamily="34" charset="0"/>
          <a:ea typeface="+mn-ea"/>
          <a:cs typeface="+mn-cs"/>
        </a:defRPr>
      </a:lvl2pPr>
      <a:lvl3pPr marL="1143000" lvl="2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kern="1200">
          <a:solidFill>
            <a:srgbClr val="000000"/>
          </a:solidFill>
          <a:latin typeface="Arial" pitchFamily="34" charset="0"/>
          <a:ea typeface="+mn-ea"/>
          <a:cs typeface="+mn-cs"/>
        </a:defRPr>
      </a:lvl3pPr>
      <a:lvl4pPr marL="1600200" lvl="3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4pPr>
      <a:lvl5pPr marL="2057400" lvl="4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5pPr>
      <a:lvl6pPr marL="2514600" lvl="5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6pPr>
      <a:lvl7pPr marL="2971800" lvl="6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7pPr>
      <a:lvl8pPr marL="3429000" lvl="7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8pPr>
      <a:lvl9pPr marL="3886200" lvl="8" indent="-228600" algn="l" defTabSz="914400" rtl="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kern="1200">
          <a:solidFill>
            <a:srgbClr val="000000"/>
          </a:solidFill>
          <a:latin typeface="Arial" pitchFamily="34" charset="0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Tahoma" panose="020b060403050404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Relationship Id="rId2" Type="http://schemas.openxmlformats.org/officeDocument/2006/relationships/notesSlide" Target="../notesSlides/notesSlide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5.png" /><Relationship Id="rId7" Type="http://schemas.openxmlformats.org/officeDocument/2006/relationships/image" Target="../media/image26.em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2121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050" name="Picture 6" descr="面瘫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563" y="2997200"/>
            <a:ext cx="4427537" cy="308451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51" name="Picture 8" descr="鼻唇沟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997200"/>
            <a:ext cx="4427538" cy="31686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2" name="文本框 23560"/>
          <p:cNvSpPr/>
          <p:nvPr/>
        </p:nvSpPr>
        <p:spPr>
          <a:xfrm>
            <a:off x="2555875" y="1628775"/>
            <a:ext cx="4000500" cy="13112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E71C07"/>
                </a:solidFill>
                <a:latin typeface="Tahoma" panose="020b0604030504040204" pitchFamily="34" charset="0"/>
                <a:ea typeface="华文宋体" panose="02010600040101010101" charset="-122"/>
              </a:rPr>
              <a:t>面      瘫</a:t>
            </a:r>
            <a:endParaRPr lang="zh-CN" altLang="en-US" sz="8000" b="1">
              <a:solidFill>
                <a:srgbClr val="E71C07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53" name="TextBox 205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2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5" name="Rectangle 2"/>
          <p:cNvSpPr/>
          <p:nvPr>
            <p:ph type="title" idx="4294967295"/>
          </p:nvPr>
        </p:nvSpPr>
        <p:spPr>
          <a:xfrm>
            <a:off x="107950" y="0"/>
            <a:ext cx="3708400" cy="114300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>
                <a:latin typeface="新宋体" panose="02010609030101010101" pitchFamily="49" charset="-122"/>
                <a:ea typeface="华文宋体" panose="02010600040101010101" charset="-122"/>
              </a:rPr>
              <a:t>一、概述</a:t>
            </a:r>
            <a:r>
              <a:rPr lang="zh-CN" altLang="en-US" sz="6600" b="0">
                <a:latin typeface="华文新魏" panose="02010800040101010101" pitchFamily="2" charset="-122"/>
                <a:ea typeface="华文宋体" panose="02010600040101010101" charset="-122"/>
              </a:rPr>
              <a:t> </a:t>
            </a:r>
            <a:endParaRPr lang="zh-CN" altLang="en-US" sz="6600" b="0"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056" name="Rectangle 3"/>
          <p:cNvSpPr/>
          <p:nvPr>
            <p:ph idx="1"/>
          </p:nvPr>
        </p:nvSpPr>
        <p:spPr>
          <a:xfrm>
            <a:off x="107950" y="1412875"/>
            <a:ext cx="8785225" cy="5040313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 algn="just"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 </a:t>
            </a:r>
            <a:r>
              <a:rPr lang="zh-CN" altLang="en-US" b="1">
                <a:solidFill>
                  <a:schemeClr val="bg1"/>
                </a:solidFill>
                <a:ea typeface="华文宋体" panose="02010600040101010101" charset="-122"/>
              </a:rPr>
              <a:t>★</a:t>
            </a: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面瘫是以口眼向一侧歪斜为主要症状的一种疾病。</a:t>
            </a:r>
            <a:endParaRPr lang="zh-CN" altLang="en-US" b="1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   中医又称“口僻”、“吊线风”、“歪嘴风”等。</a:t>
            </a:r>
            <a:endParaRPr lang="zh-CN" altLang="en-US" b="1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0000FF"/>
                </a:solidFill>
                <a:ea typeface="华文宋体" panose="02010600040101010101" charset="-122"/>
              </a:rPr>
              <a:t>  </a:t>
            </a:r>
            <a:r>
              <a:rPr lang="zh-CN" altLang="en-US" b="1">
                <a:solidFill>
                  <a:schemeClr val="bg1"/>
                </a:solidFill>
                <a:ea typeface="华文宋体" panose="02010600040101010101" charset="-122"/>
              </a:rPr>
              <a:t>★</a:t>
            </a: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本病可发生于任何年龄，无明显的季节性，多发病急速，以一侧面部发病多见。</a:t>
            </a:r>
            <a:r>
              <a:rPr lang="zh-CN" altLang="en-US" b="1">
                <a:solidFill>
                  <a:srgbClr val="0000FF"/>
                </a:solidFill>
                <a:ea typeface="华文宋体" panose="02010600040101010101" charset="-122"/>
              </a:rPr>
              <a:t> </a:t>
            </a:r>
            <a:endParaRPr lang="zh-CN" altLang="en-US" b="1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 </a:t>
            </a:r>
            <a:r>
              <a:rPr lang="zh-CN" altLang="en-US" b="1">
                <a:solidFill>
                  <a:schemeClr val="bg1"/>
                </a:solidFill>
                <a:ea typeface="华文宋体" panose="02010600040101010101" charset="-122"/>
              </a:rPr>
              <a:t>★</a:t>
            </a: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相当于西医的周围性面神经麻痹，常见于</a:t>
            </a:r>
            <a:r>
              <a:rPr lang="en-US" altLang="zh-CN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Bells</a:t>
            </a: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麻痹；</a:t>
            </a:r>
            <a:endParaRPr lang="zh-CN" altLang="en-US" b="1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Hunt</a:t>
            </a:r>
            <a:r>
              <a:rPr lang="zh-CN" altLang="en-US" b="1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麻痹：疱疹病毒引起的非化脓性炎症</a:t>
            </a:r>
            <a:endParaRPr lang="en-US" altLang="zh-CN" b="1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3" dur="500" fill="hold"/>
                                        <p:tgtEl>
                                          <p:spTgt spid="20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8" dur="500" fill="hold"/>
                                        <p:tgtEl>
                                          <p:spTgt spid="20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3" dur="500" fill="hold"/>
                                        <p:tgtEl>
                                          <p:spTgt spid="20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8" dur="500" fill="hold"/>
                                        <p:tgtEl>
                                          <p:spTgt spid="20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3" dur="500" fill="hold"/>
                                        <p:tgtEl>
                                          <p:spTgt spid="205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3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59" name="Oval 2"/>
          <p:cNvSpPr/>
          <p:nvPr/>
        </p:nvSpPr>
        <p:spPr>
          <a:xfrm>
            <a:off x="2951163" y="1339850"/>
            <a:ext cx="2641600" cy="2644775"/>
          </a:xfrm>
          <a:prstGeom prst="ellipse">
            <a:avLst/>
          </a:prstGeom>
          <a:solidFill>
            <a:srgbClr val="518CD3">
              <a:alpha val="34901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60" name="Oval 3"/>
          <p:cNvSpPr/>
          <p:nvPr/>
        </p:nvSpPr>
        <p:spPr>
          <a:xfrm>
            <a:off x="3890963" y="2732088"/>
            <a:ext cx="2643187" cy="2643187"/>
          </a:xfrm>
          <a:prstGeom prst="ellipse">
            <a:avLst/>
          </a:prstGeom>
          <a:solidFill>
            <a:srgbClr val="DB9153">
              <a:alpha val="34901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61" name="Oval 4"/>
          <p:cNvSpPr/>
          <p:nvPr/>
        </p:nvSpPr>
        <p:spPr>
          <a:xfrm>
            <a:off x="1908175" y="2697163"/>
            <a:ext cx="2644775" cy="2643187"/>
          </a:xfrm>
          <a:prstGeom prst="ellipse">
            <a:avLst/>
          </a:prstGeom>
          <a:solidFill>
            <a:srgbClr val="80CB35">
              <a:alpha val="34901"/>
            </a:srgbClr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cxnSp>
        <p:nvCxnSpPr>
          <p:cNvPr id="2062" name="Line 5"/>
          <p:cNvCxnSpPr/>
          <p:nvPr/>
        </p:nvCxnSpPr>
        <p:spPr>
          <a:xfrm flipH="1" flipV="1">
            <a:off x="2316163" y="2276475"/>
            <a:ext cx="1149350" cy="833438"/>
          </a:xfrm>
          <a:prstGeom prst="line">
            <a:avLst/>
          </a:prstGeom>
          <a:ln w="19050" cap="flat" cmpd="sng">
            <a:solidFill>
              <a:srgbClr val="4D4D4D"/>
            </a:solidFill>
            <a:prstDash val="solid"/>
            <a:round/>
            <a:headEnd type="oval" w="lg" len="lg"/>
            <a:tailEnd type="none" w="med" len="med"/>
          </a:ln>
        </p:spPr>
      </p:cxnSp>
      <p:cxnSp>
        <p:nvCxnSpPr>
          <p:cNvPr id="2063" name="Line 6"/>
          <p:cNvCxnSpPr/>
          <p:nvPr/>
        </p:nvCxnSpPr>
        <p:spPr>
          <a:xfrm flipV="1">
            <a:off x="5002213" y="2417763"/>
            <a:ext cx="1217612" cy="765175"/>
          </a:xfrm>
          <a:prstGeom prst="line">
            <a:avLst/>
          </a:prstGeom>
          <a:ln w="19050" cap="flat" cmpd="sng">
            <a:solidFill>
              <a:srgbClr val="4D4D4D"/>
            </a:solidFill>
            <a:prstDash val="solid"/>
            <a:round/>
            <a:headEnd type="oval" w="lg" len="lg"/>
            <a:tailEnd type="none" w="med" len="med"/>
          </a:ln>
        </p:spPr>
      </p:cxnSp>
      <p:cxnSp>
        <p:nvCxnSpPr>
          <p:cNvPr id="2064" name="Line 7"/>
          <p:cNvCxnSpPr/>
          <p:nvPr/>
        </p:nvCxnSpPr>
        <p:spPr>
          <a:xfrm flipH="1">
            <a:off x="4203700" y="4367213"/>
            <a:ext cx="25400" cy="1042987"/>
          </a:xfrm>
          <a:prstGeom prst="line">
            <a:avLst/>
          </a:prstGeom>
          <a:ln w="19050" cap="flat" cmpd="sng">
            <a:solidFill>
              <a:srgbClr val="4D4D4D"/>
            </a:solidFill>
            <a:prstDash val="solid"/>
            <a:round/>
            <a:headEnd type="oval" w="lg" len="lg"/>
            <a:tailEnd type="none" w="med" len="med"/>
          </a:ln>
        </p:spPr>
      </p:cxnSp>
      <p:sp>
        <p:nvSpPr>
          <p:cNvPr id="2065" name="Rectangle 8"/>
          <p:cNvSpPr/>
          <p:nvPr/>
        </p:nvSpPr>
        <p:spPr>
          <a:xfrm>
            <a:off x="3273425" y="3141663"/>
            <a:ext cx="1895475" cy="106838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rPr>
              <a:t>面神经炎（斜）</a:t>
            </a:r>
            <a:endParaRPr lang="zh-CN" altLang="en-US" sz="3200" b="1">
              <a:solidFill>
                <a:srgbClr val="CC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66" name="Text Box 9"/>
          <p:cNvSpPr/>
          <p:nvPr/>
        </p:nvSpPr>
        <p:spPr>
          <a:xfrm>
            <a:off x="322263" y="1700213"/>
            <a:ext cx="2233612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0650" indent="-120650" algn="ctr" defTabSz="914400">
              <a:spcBef>
                <a:spcPct val="50000"/>
              </a:spcBef>
            </a:pPr>
            <a:r>
              <a:rPr lang="en-US" altLang="zh-CN" sz="3200" b="1">
                <a:solidFill>
                  <a:srgbClr val="605932"/>
                </a:solidFill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zh-CN" altLang="en-US" sz="3200" b="1">
                <a:solidFill>
                  <a:srgbClr val="60593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华文宋体" panose="02010600040101010101" charset="-122"/>
              </a:rPr>
              <a:t>风热之邪</a:t>
            </a:r>
            <a:endParaRPr lang="zh-CN" altLang="en-US" sz="3200" b="1">
              <a:solidFill>
                <a:srgbClr val="605932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67" name="Text Box 10"/>
          <p:cNvSpPr/>
          <p:nvPr/>
        </p:nvSpPr>
        <p:spPr>
          <a:xfrm>
            <a:off x="5722938" y="1770063"/>
            <a:ext cx="2339975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0650" indent="-120650" algn="ctr" defTabSz="914400">
              <a:spcBef>
                <a:spcPct val="50000"/>
              </a:spcBef>
            </a:pPr>
            <a:r>
              <a:rPr lang="en-US" altLang="zh-CN" sz="3200" b="1">
                <a:solidFill>
                  <a:srgbClr val="605932"/>
                </a:solidFill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zh-CN" altLang="en-US" sz="3200" b="1">
                <a:solidFill>
                  <a:srgbClr val="60593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华文宋体" panose="02010600040101010101" charset="-122"/>
              </a:rPr>
              <a:t>风寒之邪</a:t>
            </a:r>
            <a:endParaRPr lang="zh-CN" altLang="en-US" sz="3200" b="1">
              <a:solidFill>
                <a:srgbClr val="605932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68" name="Text Box 11"/>
          <p:cNvSpPr/>
          <p:nvPr/>
        </p:nvSpPr>
        <p:spPr>
          <a:xfrm>
            <a:off x="2800350" y="5513388"/>
            <a:ext cx="2578100" cy="1068387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0650" indent="-120650" algn="ctr">
              <a:spcBef>
                <a:spcPct val="50000"/>
              </a:spcBef>
            </a:pPr>
            <a:r>
              <a:rPr lang="zh-CN" altLang="en-US" sz="3200" b="1">
                <a:solidFill>
                  <a:srgbClr val="605932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Arial" pitchFamily="34" charset="0"/>
                <a:ea typeface="华文宋体" panose="02010600040101010101" charset="-122"/>
              </a:rPr>
              <a:t> 正气不足    脉络空虚</a:t>
            </a:r>
            <a:endParaRPr lang="zh-CN" altLang="en-US" sz="3200" b="1">
              <a:solidFill>
                <a:srgbClr val="605932"/>
              </a:solidFill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69" name="Text Box 12"/>
          <p:cNvSpPr/>
          <p:nvPr/>
        </p:nvSpPr>
        <p:spPr>
          <a:xfrm>
            <a:off x="3362325" y="2035175"/>
            <a:ext cx="1827213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b="1">
                <a:solidFill>
                  <a:srgbClr val="1C1C1C"/>
                </a:solidFill>
                <a:latin typeface="Tahoma" panose="020b0604030504040204" pitchFamily="34" charset="0"/>
                <a:ea typeface="华文宋体" panose="02010600040101010101" charset="-122"/>
              </a:rPr>
              <a:t>气血痹阻</a:t>
            </a:r>
            <a:endParaRPr lang="zh-CN" altLang="en-US" b="1">
              <a:solidFill>
                <a:srgbClr val="1C1C1C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70" name="Text Box 13"/>
          <p:cNvSpPr/>
          <p:nvPr/>
        </p:nvSpPr>
        <p:spPr>
          <a:xfrm>
            <a:off x="2127250" y="3902075"/>
            <a:ext cx="1827213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b="1">
                <a:solidFill>
                  <a:srgbClr val="1C1C1C"/>
                </a:solidFill>
                <a:latin typeface="Tahoma" panose="020b0604030504040204" pitchFamily="34" charset="0"/>
                <a:ea typeface="华文宋体" panose="02010600040101010101" charset="-122"/>
              </a:rPr>
              <a:t>肌肉纵缓</a:t>
            </a:r>
            <a:endParaRPr lang="zh-CN" altLang="en-US" b="1">
              <a:solidFill>
                <a:srgbClr val="1C1C1C"/>
              </a:solidFill>
              <a:latin typeface="Tahoma" panose="020b0604030504040204" pitchFamily="34" charset="0"/>
              <a:ea typeface="华文宋体" panose="02010600040101010101" charset="-122"/>
            </a:endParaRPr>
          </a:p>
          <a:p>
            <a:pPr algn="ctr" eaLnBrk="0" hangingPunct="0"/>
            <a:r>
              <a:rPr lang="zh-CN" altLang="en-US" b="1">
                <a:solidFill>
                  <a:srgbClr val="1C1C1C"/>
                </a:solidFill>
                <a:latin typeface="Tahoma" panose="020b0604030504040204" pitchFamily="34" charset="0"/>
                <a:ea typeface="华文宋体" panose="02010600040101010101" charset="-122"/>
              </a:rPr>
              <a:t>不收</a:t>
            </a:r>
            <a:endParaRPr lang="zh-CN" altLang="en-US" b="1">
              <a:solidFill>
                <a:srgbClr val="1C1C1C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71" name="Text Box 14"/>
          <p:cNvSpPr/>
          <p:nvPr/>
        </p:nvSpPr>
        <p:spPr>
          <a:xfrm>
            <a:off x="4449763" y="3933825"/>
            <a:ext cx="1827212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b="1">
                <a:solidFill>
                  <a:srgbClr val="1C1C1C"/>
                </a:solidFill>
                <a:latin typeface="Tahoma" panose="020b0604030504040204" pitchFamily="34" charset="0"/>
                <a:ea typeface="华文宋体" panose="02010600040101010101" charset="-122"/>
              </a:rPr>
              <a:t>经筋失于</a:t>
            </a:r>
            <a:endParaRPr lang="zh-CN" altLang="en-US" b="1">
              <a:solidFill>
                <a:srgbClr val="1C1C1C"/>
              </a:solidFill>
              <a:latin typeface="Tahoma" panose="020b0604030504040204" pitchFamily="34" charset="0"/>
              <a:ea typeface="华文宋体" panose="02010600040101010101" charset="-122"/>
            </a:endParaRPr>
          </a:p>
          <a:p>
            <a:pPr algn="ctr" eaLnBrk="0" hangingPunct="0"/>
            <a:r>
              <a:rPr lang="zh-CN" altLang="en-US" b="1">
                <a:solidFill>
                  <a:srgbClr val="1C1C1C"/>
                </a:solidFill>
                <a:latin typeface="Tahoma" panose="020b0604030504040204" pitchFamily="34" charset="0"/>
                <a:ea typeface="华文宋体" panose="02010600040101010101" charset="-122"/>
              </a:rPr>
              <a:t>濡养</a:t>
            </a:r>
            <a:endParaRPr lang="zh-CN" altLang="en-US" b="1">
              <a:solidFill>
                <a:srgbClr val="1C1C1C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72" name="Text Box 20"/>
          <p:cNvSpPr/>
          <p:nvPr/>
        </p:nvSpPr>
        <p:spPr>
          <a:xfrm>
            <a:off x="323850" y="5516563"/>
            <a:ext cx="2090738" cy="641350"/>
          </a:xfrm>
          <a:prstGeom prst="rect">
            <a:avLst/>
          </a:prstGeom>
          <a:noFill/>
          <a:ln w="9525" cap="flat" cmpd="sng">
            <a:solidFill>
              <a:srgbClr val="CC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rPr>
              <a:t>中医病机</a:t>
            </a:r>
            <a:endParaRPr lang="zh-CN" altLang="en-US" sz="3600" b="1">
              <a:solidFill>
                <a:srgbClr val="CC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73" name="Rectangle 2"/>
          <p:cNvSpPr/>
          <p:nvPr>
            <p:ph type="title" idx="4294967295"/>
          </p:nvPr>
        </p:nvSpPr>
        <p:spPr>
          <a:xfrm>
            <a:off x="457200" y="238125"/>
            <a:ext cx="6477000" cy="868363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>
                <a:latin typeface="新宋体" panose="02010609030101010101" pitchFamily="49" charset="-122"/>
                <a:ea typeface="华文宋体" panose="02010600040101010101" charset="-122"/>
              </a:rPr>
              <a:t>二、病因病机</a:t>
            </a:r>
            <a:r>
              <a:rPr lang="zh-CN" altLang="en-US" sz="5400" b="0">
                <a:latin typeface="华文新魏" panose="02010800040101010101" pitchFamily="2" charset="-122"/>
                <a:ea typeface="华文宋体" panose="02010600040101010101" charset="-122"/>
              </a:rPr>
              <a:t> </a:t>
            </a:r>
            <a:endParaRPr lang="zh-CN" altLang="en-US" sz="5400" b="0"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  <p:pic>
        <p:nvPicPr>
          <p:cNvPr id="2074" name="Picture 4" descr="读书小女孩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8125" y="3933825"/>
            <a:ext cx="2917825" cy="226536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 additive="base">
                                        <p:cTn id="7" dur="2000" fill="hold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4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77" name="文本占位符 93186"/>
          <p:cNvSpPr/>
          <p:nvPr>
            <p:ph type="body" idx="4294967295"/>
          </p:nvPr>
        </p:nvSpPr>
        <p:spPr>
          <a:xfrm>
            <a:off x="179388" y="1268413"/>
            <a:ext cx="8518525" cy="4878387"/>
          </a:xfrm>
          <a:ln>
            <a:solidFill>
              <a:srgbClr val="000000"/>
            </a:solidFill>
            <a:miter/>
          </a:ln>
        </p:spPr>
        <p:txBody>
          <a:bodyPr anchor="t" anchorCtr="0"/>
          <a:lstStyle/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眼 部：足太阳膀胱经筋为“目上冈”</a:t>
            </a:r>
            <a:endParaRPr lang="zh-CN" altLang="en-US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      足阳明胃经筋为“目下冈”</a:t>
            </a:r>
            <a:endParaRPr lang="zh-CN" altLang="en-US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      眼睑不能闭合为足太阳、足阳明经筋  功能失调所致；</a:t>
            </a:r>
            <a:endParaRPr lang="zh-CN" altLang="en-US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口 颊：手太阳和手、足阳明经筋所主</a:t>
            </a:r>
            <a:endParaRPr lang="zh-CN" altLang="en-US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      口歪为此三条经筋功能失调所致</a:t>
            </a:r>
            <a:endParaRPr lang="zh-CN" altLang="en-US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lnSpc>
                <a:spcPct val="90000"/>
              </a:lnSpc>
              <a:buNone/>
            </a:pPr>
            <a:r>
              <a:rPr lang="zh-CN" altLang="en-US" b="1">
                <a:solidFill>
                  <a:schemeClr val="bg1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 现代医学认为风寒导致的面神经血管痉挛，局部缺血水肿，压迫面神经，神经营养缺乏，引起面神经变性而发病。</a:t>
            </a:r>
            <a:endParaRPr lang="zh-CN" altLang="en-US" b="1">
              <a:solidFill>
                <a:schemeClr val="bg1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5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80" name="Rectangle 2"/>
          <p:cNvSpPr/>
          <p:nvPr>
            <p:ph type="title" idx="4294967295"/>
          </p:nvPr>
        </p:nvSpPr>
        <p:spPr>
          <a:xfrm>
            <a:off x="250825" y="260350"/>
            <a:ext cx="6477000" cy="868363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 sz="3600">
                <a:latin typeface="新宋体" panose="02010609030101010101" pitchFamily="49" charset="-122"/>
                <a:ea typeface="华文宋体" panose="02010600040101010101" charset="-122"/>
              </a:rPr>
              <a:t>三、面瘫的辩证</a:t>
            </a:r>
            <a:r>
              <a:rPr lang="en-US" altLang="zh-CN" sz="3600">
                <a:latin typeface="新宋体" panose="02010609030101010101" pitchFamily="49" charset="-122"/>
                <a:ea typeface="华文宋体" panose="02010600040101010101" charset="-122"/>
              </a:rPr>
              <a:t>——</a:t>
            </a:r>
            <a:r>
              <a:rPr lang="zh-CN" altLang="en-US" sz="3600">
                <a:latin typeface="新宋体" panose="02010609030101010101" pitchFamily="49" charset="-122"/>
                <a:ea typeface="华文宋体" panose="02010600040101010101" charset="-122"/>
              </a:rPr>
              <a:t>临床表现</a:t>
            </a:r>
            <a:endParaRPr lang="zh-CN" altLang="en-US" sz="3600"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  <p:sp>
        <p:nvSpPr>
          <p:cNvPr id="2081" name="Rectangle 3"/>
          <p:cNvSpPr/>
          <p:nvPr>
            <p:ph idx="1"/>
          </p:nvPr>
        </p:nvSpPr>
        <p:spPr>
          <a:xfrm>
            <a:off x="395288" y="1341438"/>
            <a:ext cx="8497887" cy="511175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 algn="just">
              <a:buFont typeface="Wingdings 2" panose="05020102010507070707" pitchFamily="18" charset="2"/>
              <a:buNone/>
            </a:pPr>
            <a:r>
              <a:rPr lang="zh-CN" altLang="en-US" sz="3600" b="1">
                <a:solidFill>
                  <a:srgbClr val="E71C07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（一）症状</a:t>
            </a:r>
            <a:endParaRPr lang="zh-CN" altLang="en-US" sz="3600" b="1">
              <a:solidFill>
                <a:srgbClr val="E71C07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1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、突然发病，常于夜间发病。</a:t>
            </a:r>
            <a:endParaRPr lang="zh-CN" altLang="en-US" sz="4000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2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、患侧面部板滞、麻木、松弛。</a:t>
            </a:r>
            <a:endParaRPr lang="zh-CN" altLang="en-US" sz="4000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3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、食物停留于患侧齿颊间。</a:t>
            </a:r>
            <a:endParaRPr lang="en-US" altLang="zh-CN" sz="4000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4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、患侧耳后、耳下、面部疼痛，舌前</a:t>
            </a: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2/3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味觉减退或消失，听觉过敏。</a:t>
            </a:r>
            <a:endParaRPr lang="zh-CN" altLang="en-US" sz="4000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lnSpc>
                <a:spcPct val="90000"/>
              </a:lnSpc>
              <a:buFont typeface="Wingdings 2" panose="05020102010507070707" pitchFamily="18" charset="2"/>
              <a:buNone/>
            </a:pPr>
            <a:r>
              <a:rPr lang="en-US" altLang="zh-CN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5</a:t>
            </a:r>
            <a:r>
              <a:rPr lang="zh-CN" altLang="en-US" sz="4000">
                <a:solidFill>
                  <a:srgbClr val="0000FF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、或伴流泪、流涎。</a:t>
            </a:r>
            <a:endParaRPr lang="zh-CN" altLang="en-US" sz="4000">
              <a:solidFill>
                <a:srgbClr val="0000FF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zh-CN" altLang="en-US" sz="33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8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8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8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8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1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>
                <a:ea typeface="宋体" panose="02010600030101010101" pitchFamily="2" charset="-122"/>
              </a:rPr>
              <a:t>6</a:t>
            </a:fld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84" name="Rectangle 2"/>
          <p:cNvSpPr/>
          <p:nvPr>
            <p:ph type="title" idx="4294967295"/>
          </p:nvPr>
        </p:nvSpPr>
        <p:spPr>
          <a:xfrm>
            <a:off x="179388" y="1052513"/>
            <a:ext cx="8540750" cy="67945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 sz="3600" b="0">
                <a:solidFill>
                  <a:srgbClr val="E71C07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（二）体征：</a:t>
            </a:r>
            <a:endParaRPr lang="zh-CN" altLang="en-US" sz="3600" b="0">
              <a:solidFill>
                <a:srgbClr val="E71C07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  <p:sp>
        <p:nvSpPr>
          <p:cNvPr id="2085" name="Rectangle 3"/>
          <p:cNvSpPr/>
          <p:nvPr>
            <p:ph type="body" sz="half" idx="4294967295"/>
          </p:nvPr>
        </p:nvSpPr>
        <p:spPr>
          <a:xfrm>
            <a:off x="323850" y="1700213"/>
            <a:ext cx="5616575" cy="504190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>
            <a:lvl1pPr marL="342900" lvl="0" indent="-3429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defRPr sz="2800">
                <a:solidFill>
                  <a:srgbClr val="000000"/>
                </a:solidFill>
                <a:latin typeface="Arial" pitchFamily="34" charset="0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defRPr sz="2400">
                <a:solidFill>
                  <a:srgbClr val="000000"/>
                </a:solidFill>
                <a:latin typeface="Arial" pitchFamily="34" charset="0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defRPr sz="2000">
                <a:solidFill>
                  <a:srgbClr val="000000"/>
                </a:solidFill>
                <a:latin typeface="Arial" pitchFamily="34" charset="0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defRPr sz="1800">
                <a:solidFill>
                  <a:srgbClr val="000000"/>
                </a:solidFill>
                <a:latin typeface="Arial" pitchFamily="34" charset="0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defRPr sz="1800">
                <a:solidFill>
                  <a:srgbClr val="000000"/>
                </a:solidFill>
                <a:latin typeface="Arial" pitchFamily="34" charset="0"/>
              </a:defRPr>
            </a:lvl5pPr>
          </a:lstStyle>
          <a:p>
            <a:pPr marL="342900" lvl="0" indent="-342900">
              <a:buFont typeface="Wingdings 2" panose="05020102010507070707" pitchFamily="18" charset="2"/>
              <a:buNone/>
            </a:pPr>
            <a:r>
              <a:rPr lang="en-US" altLang="zh-CN" sz="24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</a:t>
            </a: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1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、额纹变浅消失；</a:t>
            </a:r>
            <a:endParaRPr lang="zh-CN" altLang="en-US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</a:t>
            </a: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2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、眼睛闭合不良，眼裂变大；</a:t>
            </a:r>
            <a:endParaRPr lang="zh-CN" altLang="en-US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</a:t>
            </a: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3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、鼻唇沟变浅或消失；</a:t>
            </a:r>
            <a:endParaRPr lang="zh-CN" altLang="en-US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</a:t>
            </a: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4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、人中沟歪、露齿时嘴角歪向健侧。</a:t>
            </a:r>
            <a:endParaRPr lang="zh-CN" altLang="en-US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</a:t>
            </a: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5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、蹙额 、皱眉、吹口哨、鼓颊困难。</a:t>
            </a:r>
            <a:endParaRPr lang="en-US" altLang="zh-CN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r>
              <a:rPr lang="en-US" altLang="zh-CN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 6</a:t>
            </a:r>
            <a:r>
              <a:rPr lang="zh-CN" altLang="en-US" sz="3000" b="1">
                <a:solidFill>
                  <a:srgbClr val="0000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、患侧面肌挛缩，口角歪向病侧的 “倒错”现象（久病）</a:t>
            </a:r>
            <a:endParaRPr lang="en-US" altLang="zh-CN" sz="3000" b="1">
              <a:solidFill>
                <a:srgbClr val="0000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endParaRPr lang="zh-CN" altLang="en-US" sz="3200"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endParaRPr lang="zh-CN" altLang="en-US" sz="2800">
              <a:ea typeface="华文宋体" panose="02010600040101010101" charset="-122"/>
            </a:endParaRPr>
          </a:p>
          <a:p>
            <a:pPr marL="342900" lvl="0" indent="-342900">
              <a:buFont typeface="Wingdings 2" panose="05020102010507070707" pitchFamily="18" charset="2"/>
              <a:buNone/>
            </a:pPr>
            <a:endParaRPr lang="en-US" altLang="zh-CN" sz="2800">
              <a:ea typeface="华文宋体" panose="02010600040101010101" charset="-122"/>
            </a:endParaRPr>
          </a:p>
        </p:txBody>
      </p:sp>
      <p:pic>
        <p:nvPicPr>
          <p:cNvPr id="2086" name="Picture 6" descr="面瘫"/>
          <p:cNvPicPr>
            <a:picLocks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6011863" y="1484313"/>
            <a:ext cx="2660650" cy="2166937"/>
          </a:xfrm>
          <a:prstGeom prst="rect">
            <a:avLst/>
          </a:prstGeom>
        </p:spPr>
      </p:pic>
      <p:pic>
        <p:nvPicPr>
          <p:cNvPr id="2087" name="Picture 8" descr="鼻唇沟"/>
          <p:cNvPicPr>
            <a:picLocks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6084888" y="3933825"/>
            <a:ext cx="2655887" cy="2173288"/>
          </a:xfrm>
          <a:prstGeom prst="rect">
            <a:avLst/>
          </a:prstGeom>
        </p:spPr>
      </p:pic>
      <p:sp>
        <p:nvSpPr>
          <p:cNvPr id="2088" name="Rectangle 2"/>
          <p:cNvSpPr/>
          <p:nvPr/>
        </p:nvSpPr>
        <p:spPr>
          <a:xfrm>
            <a:off x="250825" y="260350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三、面瘫的辩证</a:t>
            </a:r>
            <a:r>
              <a:rPr lang="en-US" altLang="zh-CN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——</a:t>
            </a:r>
            <a:r>
              <a:rPr lang="zh-CN" altLang="en-US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临床表现</a:t>
            </a:r>
            <a:endParaRPr lang="zh-CN" altLang="en-US" sz="36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8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/>
              <a:t>7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091" name="Rectangle 57"/>
          <p:cNvSpPr/>
          <p:nvPr/>
        </p:nvSpPr>
        <p:spPr>
          <a:xfrm>
            <a:off x="3270250" y="1711325"/>
            <a:ext cx="2022475" cy="4206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FFFFFF"/>
                </a:solidFill>
                <a:latin typeface="Tahoma" panose="020b0604030504040204" pitchFamily="34" charset="0"/>
                <a:ea typeface="华文宋体" panose="02010600040101010101" charset="-122"/>
              </a:rPr>
              <a:t>辨证分型</a:t>
            </a:r>
            <a:endParaRPr lang="zh-CN" altLang="en-US" sz="3600" b="1">
              <a:solidFill>
                <a:srgbClr val="FFFFFF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092" name="Rectangle 2"/>
          <p:cNvSpPr/>
          <p:nvPr/>
        </p:nvSpPr>
        <p:spPr>
          <a:xfrm>
            <a:off x="250825" y="260350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面瘫的诊断要点：</a:t>
            </a:r>
            <a:endParaRPr lang="zh-CN" altLang="en-US" sz="36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  <p:sp>
        <p:nvSpPr>
          <p:cNvPr id="2093" name="文本框 10"/>
          <p:cNvSpPr/>
          <p:nvPr/>
        </p:nvSpPr>
        <p:spPr>
          <a:xfrm>
            <a:off x="306388" y="1292225"/>
            <a:ext cx="8478837" cy="4973638"/>
          </a:xfrm>
          <a:prstGeom prst="rect">
            <a:avLst/>
          </a:prstGeom>
          <a:noFill/>
          <a:ln w="9525">
            <a:noFill/>
          </a:ln>
        </p:spPr>
        <p:txBody>
          <a:bodyPr wrap="square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</a:rPr>
              <a:t>（1）起病突然，春秋为多，常有受寒史或有一侧面颊、耳内、耳后完骨处的疼痛或发热。  （2）一侧面部板滞，麻木，流泪，额纹消失，鼻唇沟变浅，眼不能闭合，口角向健侧牵拉。</a:t>
            </a:r>
            <a:r>
              <a:rPr lang="zh-CN" altLang="en-US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  <a:sym typeface="Arial"/>
              </a:rPr>
              <a:t>口角下垂．鼓腮，吹口哨时漏气，食物易滞留于病侧齿颊间，可伴病侧舌前2／3味觉丧失，听觉过敏，多泪等。</a:t>
            </a:r>
            <a:r>
              <a:rPr lang="zh-CN" altLang="en-US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</a:rPr>
              <a:t>  </a:t>
            </a:r>
            <a:endParaRPr lang="zh-CN" altLang="en-US" sz="3200">
              <a:solidFill>
                <a:schemeClr val="accent2"/>
              </a:solidFill>
              <a:latin typeface="Tahoma" panose="020b0604030504040204" pitchFamily="34" charset="0"/>
              <a:ea typeface="华文宋体" panose="02010600040101010101" charset="-122"/>
            </a:endParaRPr>
          </a:p>
          <a:p>
            <a:r>
              <a:rPr lang="zh-CN" altLang="en-US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</a:rPr>
              <a:t>（3）一侧不能作闭眼，鼓腮，露齿等动作。 （4）颅脑</a:t>
            </a:r>
            <a:r>
              <a:rPr lang="en-US" altLang="zh-CN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</a:rPr>
              <a:t>CT</a:t>
            </a:r>
            <a:r>
              <a:rPr lang="zh-CN" altLang="en-US" sz="3200">
                <a:solidFill>
                  <a:schemeClr val="accent2"/>
                </a:solidFill>
                <a:latin typeface="Tahoma" panose="020b0604030504040204" pitchFamily="34" charset="0"/>
                <a:ea typeface="华文宋体" panose="02010600040101010101" charset="-122"/>
              </a:rPr>
              <a:t>平扫示无异常。（与中枢性面瘫相鉴别）</a:t>
            </a:r>
            <a:endParaRPr lang="zh-CN" altLang="en-US" sz="3200">
              <a:solidFill>
                <a:schemeClr val="accent2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8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grpSp>
        <p:nvGrpSpPr>
          <p:cNvPr id="2096" name="组合 2095"/>
          <p:cNvGrpSpPr/>
          <p:nvPr/>
        </p:nvGrpSpPr>
        <p:grpSpPr>
          <a:xfrm rot="-1440000">
            <a:off x="5321300" y="3360738"/>
            <a:ext cx="609600" cy="1420812"/>
            <a:chOff x="2687" y="1542"/>
            <a:chExt cx="398" cy="1542"/>
          </a:xfrm>
        </p:grpSpPr>
        <p:sp>
          <p:nvSpPr>
            <p:cNvPr id="2097" name="Freeform 4"/>
            <p:cNvSpPr/>
            <p:nvPr/>
          </p:nvSpPr>
          <p:spPr>
            <a:xfrm>
              <a:off x="2687" y="1542"/>
              <a:ext cx="398" cy="1542"/>
            </a:xfrm>
            <a:gradFill rotWithShape="1">
              <a:gsLst>
                <a:gs pos="0">
                  <a:srgbClr val="B2B2B2"/>
                </a:gs>
                <a:gs pos="100000">
                  <a:srgbClr val="000000"/>
                </a:gs>
              </a:gsLst>
              <a:lin ang="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98" name="Freeform 5"/>
            <p:cNvSpPr/>
            <p:nvPr/>
          </p:nvSpPr>
          <p:spPr>
            <a:xfrm>
              <a:off x="2811" y="1889"/>
              <a:ext cx="34" cy="562"/>
            </a:xfrm>
            <a:gradFill rotWithShape="1">
              <a:gsLst>
                <a:gs pos="0">
                  <a:srgbClr val="B2B2B2">
                    <a:alpha val="100000"/>
                  </a:srgbClr>
                </a:gs>
                <a:gs pos="50000">
                  <a:srgbClr val="DDE89A">
                    <a:alpha val="100000"/>
                  </a:srgbClr>
                </a:gs>
                <a:gs pos="100000">
                  <a:srgbClr val="B2B2B2"/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099" name="组合 2098"/>
          <p:cNvGrpSpPr/>
          <p:nvPr/>
        </p:nvGrpSpPr>
        <p:grpSpPr>
          <a:xfrm rot="1380000">
            <a:off x="4203700" y="3662363"/>
            <a:ext cx="527050" cy="1155700"/>
            <a:chOff x="2687" y="1542"/>
            <a:chExt cx="398" cy="1542"/>
          </a:xfrm>
        </p:grpSpPr>
        <p:sp>
          <p:nvSpPr>
            <p:cNvPr id="2100" name="Freeform 4"/>
            <p:cNvSpPr/>
            <p:nvPr/>
          </p:nvSpPr>
          <p:spPr>
            <a:xfrm>
              <a:off x="2687" y="1542"/>
              <a:ext cx="398" cy="1542"/>
            </a:xfrm>
            <a:gradFill rotWithShape="1">
              <a:gsLst>
                <a:gs pos="0">
                  <a:srgbClr val="B2B2B2"/>
                </a:gs>
                <a:gs pos="100000">
                  <a:srgbClr val="000000"/>
                </a:gs>
              </a:gsLst>
              <a:lin ang="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01" name="Freeform 5"/>
            <p:cNvSpPr/>
            <p:nvPr/>
          </p:nvSpPr>
          <p:spPr>
            <a:xfrm>
              <a:off x="2811" y="1889"/>
              <a:ext cx="34" cy="562"/>
            </a:xfrm>
            <a:gradFill rotWithShape="1">
              <a:gsLst>
                <a:gs pos="0">
                  <a:srgbClr val="B2B2B2">
                    <a:alpha val="100000"/>
                  </a:srgbClr>
                </a:gs>
                <a:gs pos="50000">
                  <a:srgbClr val="DDE89A">
                    <a:alpha val="100000"/>
                  </a:srgbClr>
                </a:gs>
                <a:gs pos="100000">
                  <a:srgbClr val="B2B2B2"/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102" name="Oval 15"/>
          <p:cNvSpPr/>
          <p:nvPr/>
        </p:nvSpPr>
        <p:spPr>
          <a:xfrm>
            <a:off x="3073400" y="4522788"/>
            <a:ext cx="1660525" cy="1517650"/>
          </a:xfrm>
          <a:prstGeom prst="ellipse">
            <a:avLst/>
          </a:prstGeom>
          <a:gradFill rotWithShape="1">
            <a:gsLst>
              <a:gs pos="0">
                <a:srgbClr val="B2B2B2"/>
              </a:gs>
              <a:gs pos="100000">
                <a:srgbClr val="FFFFFF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pic>
        <p:nvPicPr>
          <p:cNvPr id="2103" name="Picture 2" descr="light_shadow_m"/>
          <p:cNvPicPr>
            <a:picLocks noChangeAspect="1"/>
          </p:cNvPicPr>
          <p:nvPr/>
        </p:nvPicPr>
        <p:blipFill>
          <a:blip r:embed="rId2">
            <a:lum bright="-48001" contrast="-24001"/>
          </a:blip>
          <a:stretch>
            <a:fillRect/>
          </a:stretch>
        </p:blipFill>
        <p:spPr>
          <a:xfrm rot="3000000">
            <a:off x="5354638" y="3579813"/>
            <a:ext cx="3255962" cy="441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04" name="Picture 7" descr="light_shadow_m"/>
          <p:cNvPicPr>
            <a:picLocks noChangeAspect="1"/>
          </p:cNvPicPr>
          <p:nvPr/>
        </p:nvPicPr>
        <p:blipFill>
          <a:blip r:embed="rId2">
            <a:lum bright="-48001" contrast="-24001"/>
          </a:blip>
          <a:stretch>
            <a:fillRect/>
          </a:stretch>
        </p:blipFill>
        <p:spPr>
          <a:xfrm rot="18480000">
            <a:off x="1166813" y="3475038"/>
            <a:ext cx="3255962" cy="441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105" name="Freeform 8"/>
          <p:cNvSpPr/>
          <p:nvPr/>
        </p:nvSpPr>
        <p:spPr>
          <a:xfrm>
            <a:off x="2386013" y="3119438"/>
            <a:ext cx="587375" cy="741362"/>
          </a:xfrm>
          <a:gradFill rotWithShape="1">
            <a:gsLst>
              <a:gs pos="0">
                <a:srgbClr val="DDE89A">
                  <a:alpha val="69803"/>
                </a:srgbClr>
              </a:gs>
              <a:gs pos="100000">
                <a:srgbClr val="B2B2B2"/>
              </a:gs>
            </a:gsLst>
            <a:path path="rect">
              <a:fillToRect l="50000" t="50000" r="50000" b="50000"/>
            </a:path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6" name="Freeform 9"/>
          <p:cNvSpPr/>
          <p:nvPr/>
        </p:nvSpPr>
        <p:spPr>
          <a:xfrm flipH="1">
            <a:off x="5995988" y="3235325"/>
            <a:ext cx="530225" cy="560388"/>
          </a:xfrm>
          <a:gradFill rotWithShape="1">
            <a:gsLst>
              <a:gs pos="0">
                <a:srgbClr val="DDE89A"/>
              </a:gs>
              <a:gs pos="100000">
                <a:srgbClr val="B2B2B2"/>
              </a:gs>
            </a:gsLst>
            <a:path path="rect">
              <a:fillToRect l="50000" t="50000" r="50000" b="50000"/>
            </a:path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07" name="Oval 10"/>
          <p:cNvSpPr/>
          <p:nvPr/>
        </p:nvSpPr>
        <p:spPr>
          <a:xfrm>
            <a:off x="990600" y="4522788"/>
            <a:ext cx="1184275" cy="1076325"/>
          </a:xfrm>
          <a:prstGeom prst="ellipse">
            <a:avLst/>
          </a:prstGeom>
          <a:gradFill rotWithShape="1">
            <a:gsLst>
              <a:gs pos="0">
                <a:srgbClr val="B2B2B2"/>
              </a:gs>
              <a:gs pos="100000">
                <a:srgbClr val="FFFFFF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08" name="Oval 11"/>
          <p:cNvSpPr/>
          <p:nvPr/>
        </p:nvSpPr>
        <p:spPr>
          <a:xfrm>
            <a:off x="1065213" y="4365625"/>
            <a:ext cx="1081087" cy="1233488"/>
          </a:xfrm>
          <a:prstGeom prst="ellipse">
            <a:avLst/>
          </a:prstGeom>
          <a:gradFill rotWithShape="1">
            <a:gsLst>
              <a:gs pos="0">
                <a:srgbClr val="DDDDDD">
                  <a:alpha val="100000"/>
                </a:srgbClr>
              </a:gs>
              <a:gs pos="50000">
                <a:srgbClr val="F6F6F6">
                  <a:alpha val="100000"/>
                </a:srgbClr>
              </a:gs>
              <a:gs pos="100000">
                <a:srgbClr val="DDDDDD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09" name="Oval 12"/>
          <p:cNvSpPr/>
          <p:nvPr/>
        </p:nvSpPr>
        <p:spPr>
          <a:xfrm>
            <a:off x="692150" y="4313238"/>
            <a:ext cx="1482725" cy="1460500"/>
          </a:xfrm>
          <a:prstGeom prst="ellipse">
            <a:avLst/>
          </a:prstGeom>
          <a:gradFill rotWithShape="1">
            <a:gsLst>
              <a:gs pos="0">
                <a:srgbClr val="434328">
                  <a:alpha val="89803"/>
                </a:srgbClr>
              </a:gs>
              <a:gs pos="50000">
                <a:srgbClr val="FFFF99">
                  <a:alpha val="89803"/>
                </a:srgbClr>
              </a:gs>
              <a:gs pos="100000">
                <a:srgbClr val="434328">
                  <a:alpha val="89803"/>
                </a:srgbClr>
              </a:gs>
            </a:gsLst>
            <a:lin ang="5400000"/>
          </a:gra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0" name="Oval 13"/>
          <p:cNvSpPr/>
          <p:nvPr/>
        </p:nvSpPr>
        <p:spPr>
          <a:xfrm>
            <a:off x="7256463" y="4457700"/>
            <a:ext cx="1573212" cy="1169988"/>
          </a:xfrm>
          <a:prstGeom prst="ellipse">
            <a:avLst/>
          </a:prstGeom>
          <a:gradFill rotWithShape="1">
            <a:gsLst>
              <a:gs pos="0">
                <a:srgbClr val="B2B2B2"/>
              </a:gs>
              <a:gs pos="100000">
                <a:srgbClr val="FFFFFF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1" name="Oval 14"/>
          <p:cNvSpPr/>
          <p:nvPr/>
        </p:nvSpPr>
        <p:spPr>
          <a:xfrm>
            <a:off x="7197725" y="4659313"/>
            <a:ext cx="1490663" cy="1169987"/>
          </a:xfrm>
          <a:prstGeom prst="ellipse">
            <a:avLst/>
          </a:prstGeom>
          <a:gradFill rotWithShape="1">
            <a:gsLst>
              <a:gs pos="0">
                <a:srgbClr val="DDDDDD">
                  <a:alpha val="100000"/>
                </a:srgbClr>
              </a:gs>
              <a:gs pos="50000">
                <a:srgbClr val="F6F6F6">
                  <a:alpha val="100000"/>
                </a:srgbClr>
              </a:gs>
              <a:gs pos="100000">
                <a:srgbClr val="DDDDDD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2" name="Oval 15"/>
          <p:cNvSpPr/>
          <p:nvPr/>
        </p:nvSpPr>
        <p:spPr>
          <a:xfrm>
            <a:off x="5456238" y="4522788"/>
            <a:ext cx="1450975" cy="1547812"/>
          </a:xfrm>
          <a:prstGeom prst="ellipse">
            <a:avLst/>
          </a:prstGeom>
          <a:gradFill rotWithShape="1">
            <a:gsLst>
              <a:gs pos="0">
                <a:srgbClr val="B2B2B2"/>
              </a:gs>
              <a:gs pos="100000">
                <a:srgbClr val="FFFFFF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3" name="Oval 16"/>
          <p:cNvSpPr/>
          <p:nvPr/>
        </p:nvSpPr>
        <p:spPr>
          <a:xfrm>
            <a:off x="3330575" y="4497388"/>
            <a:ext cx="1327150" cy="1481137"/>
          </a:xfrm>
          <a:prstGeom prst="ellipse">
            <a:avLst/>
          </a:prstGeom>
          <a:gradFill rotWithShape="1">
            <a:gsLst>
              <a:gs pos="0">
                <a:srgbClr val="DDDDDD">
                  <a:alpha val="100000"/>
                </a:srgbClr>
              </a:gs>
              <a:gs pos="50000">
                <a:srgbClr val="F6F6F6">
                  <a:alpha val="100000"/>
                </a:srgbClr>
              </a:gs>
              <a:gs pos="100000">
                <a:srgbClr val="DDDDDD"/>
              </a:gs>
            </a:gsLst>
            <a:lin ang="5400000"/>
          </a:gradFill>
          <a:ln w="19050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4" name="Oval 17"/>
          <p:cNvSpPr/>
          <p:nvPr/>
        </p:nvSpPr>
        <p:spPr>
          <a:xfrm>
            <a:off x="5438775" y="4443413"/>
            <a:ext cx="1481138" cy="1460500"/>
          </a:xfrm>
          <a:prstGeom prst="ellipse">
            <a:avLst/>
          </a:prstGeom>
          <a:gradFill rotWithShape="1">
            <a:gsLst>
              <a:gs pos="0">
                <a:srgbClr val="284336">
                  <a:alpha val="89803"/>
                </a:srgbClr>
              </a:gs>
              <a:gs pos="50000">
                <a:srgbClr val="99FFCC">
                  <a:alpha val="89803"/>
                </a:srgbClr>
              </a:gs>
              <a:gs pos="100000">
                <a:srgbClr val="284336">
                  <a:alpha val="89803"/>
                </a:srgbClr>
              </a:gs>
            </a:gsLst>
            <a:lin ang="5400000"/>
          </a:gra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15" name="Freeform 18"/>
          <p:cNvSpPr/>
          <p:nvPr/>
        </p:nvSpPr>
        <p:spPr>
          <a:xfrm>
            <a:off x="5159375" y="4522788"/>
            <a:ext cx="1163638" cy="508000"/>
          </a:xfrm>
          <a:gradFill rotWithShape="1">
            <a:gsLst>
              <a:gs pos="0">
                <a:srgbClr val="FFFFFF"/>
              </a:gs>
              <a:gs pos="100000">
                <a:srgbClr val="99FFCC">
                  <a:alpha val="18039"/>
                </a:srgbClr>
              </a:gs>
            </a:gsLst>
            <a:lin ang="540000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16" name="组合 2115"/>
          <p:cNvGrpSpPr/>
          <p:nvPr/>
        </p:nvGrpSpPr>
        <p:grpSpPr>
          <a:xfrm rot="-1320000" flipH="1" flipV="1">
            <a:off x="3856038" y="5562600"/>
            <a:ext cx="1293812" cy="309563"/>
            <a:chOff x="2532" y="1051"/>
            <a:chExt cx="893" cy="246"/>
          </a:xfrm>
        </p:grpSpPr>
        <p:grpSp>
          <p:nvGrpSpPr>
            <p:cNvPr id="2117" name="组合 2116"/>
            <p:cNvGrpSpPr/>
            <p:nvPr/>
          </p:nvGrpSpPr>
          <p:grpSpPr>
            <a:xfrm>
              <a:off x="2532" y="1051"/>
              <a:ext cx="743" cy="185"/>
              <a:chOff x="1565" y="2568"/>
              <a:chExt cx="1118" cy="279"/>
            </a:xfrm>
          </p:grpSpPr>
          <p:sp>
            <p:nvSpPr>
              <p:cNvPr id="2118" name="AutoShape 21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19" name="AutoShape 22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20" name="AutoShape 23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21" name="AutoShape 24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  <p:grpSp>
          <p:nvGrpSpPr>
            <p:cNvPr id="2122" name="组合 2121"/>
            <p:cNvGrpSpPr/>
            <p:nvPr/>
          </p:nvGrpSpPr>
          <p:grpSpPr>
            <a:xfrm rot="1320000">
              <a:off x="2682" y="1111"/>
              <a:ext cx="743" cy="186"/>
              <a:chOff x="1565" y="2568"/>
              <a:chExt cx="1118" cy="279"/>
            </a:xfrm>
          </p:grpSpPr>
          <p:sp>
            <p:nvSpPr>
              <p:cNvPr id="2123" name="AutoShape 26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24" name="AutoShape 27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25" name="AutoShape 28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26" name="AutoShape 29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</p:grpSp>
      <p:grpSp>
        <p:nvGrpSpPr>
          <p:cNvPr id="2127" name="组合 2126"/>
          <p:cNvGrpSpPr/>
          <p:nvPr/>
        </p:nvGrpSpPr>
        <p:grpSpPr>
          <a:xfrm>
            <a:off x="669925" y="2139950"/>
            <a:ext cx="8383588" cy="3738563"/>
            <a:chOff x="707" y="1344"/>
            <a:chExt cx="4205" cy="2355"/>
          </a:xfrm>
        </p:grpSpPr>
        <p:sp>
          <p:nvSpPr>
            <p:cNvPr id="2128" name="Freeform 31"/>
            <p:cNvSpPr/>
            <p:nvPr/>
          </p:nvSpPr>
          <p:spPr>
            <a:xfrm flipH="1">
              <a:off x="3137" y="1849"/>
              <a:ext cx="1321" cy="1270"/>
            </a:xfrm>
            <a:gradFill rotWithShape="1">
              <a:gsLst>
                <a:gs pos="0">
                  <a:srgbClr val="B2B2B2"/>
                </a:gs>
                <a:gs pos="100000">
                  <a:srgbClr val="000000"/>
                </a:gs>
              </a:gsLst>
              <a:lin ang="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29" name="Freeform 32"/>
            <p:cNvSpPr/>
            <p:nvPr/>
          </p:nvSpPr>
          <p:spPr>
            <a:xfrm>
              <a:off x="1189" y="1820"/>
              <a:ext cx="1321" cy="1270"/>
            </a:xfrm>
            <a:gradFill rotWithShape="1">
              <a:gsLst>
                <a:gs pos="0">
                  <a:srgbClr val="B2B2B2"/>
                </a:gs>
                <a:gs pos="100000">
                  <a:srgbClr val="000000"/>
                </a:gs>
              </a:gsLst>
              <a:lin ang="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2130" name="Picture 33" descr="脸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259" y="1344"/>
              <a:ext cx="1120" cy="112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2131" name="Picture 34" descr="circuler_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07" y="2786"/>
              <a:ext cx="792" cy="774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32" name="Freeform 35"/>
            <p:cNvSpPr/>
            <p:nvPr/>
          </p:nvSpPr>
          <p:spPr>
            <a:xfrm>
              <a:off x="803" y="2804"/>
              <a:ext cx="734" cy="320"/>
            </a:xfrm>
            <a:gradFill rotWithShape="1">
              <a:gsLst>
                <a:gs pos="0">
                  <a:srgbClr val="FFFFFF"/>
                </a:gs>
                <a:gs pos="100000">
                  <a:srgbClr val="FFFF99">
                    <a:alpha val="18039"/>
                  </a:srgbClr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2133" name="Picture 36" descr="circuler_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009" y="2786"/>
              <a:ext cx="845" cy="826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34" name="Oval 37"/>
            <p:cNvSpPr/>
            <p:nvPr/>
          </p:nvSpPr>
          <p:spPr>
            <a:xfrm>
              <a:off x="4051" y="2786"/>
              <a:ext cx="797" cy="825"/>
            </a:xfrm>
            <a:prstGeom prst="ellipse">
              <a:avLst/>
            </a:prstGeom>
            <a:gradFill rotWithShape="1">
              <a:gsLst>
                <a:gs pos="0">
                  <a:srgbClr val="363643">
                    <a:alpha val="89803"/>
                  </a:srgbClr>
                </a:gs>
                <a:gs pos="50000">
                  <a:srgbClr val="CCCCFF">
                    <a:alpha val="89803"/>
                  </a:srgbClr>
                </a:gs>
                <a:gs pos="100000">
                  <a:srgbClr val="363643">
                    <a:alpha val="89803"/>
                  </a:srgbClr>
                </a:gs>
              </a:gsLst>
              <a:lin ang="5400000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/>
              <a:endParaRPr lang="zh-CN" altLang="en-US"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  <p:sp>
          <p:nvSpPr>
            <p:cNvPr id="2135" name="Freeform 38"/>
            <p:cNvSpPr/>
            <p:nvPr/>
          </p:nvSpPr>
          <p:spPr>
            <a:xfrm>
              <a:off x="4011" y="2804"/>
              <a:ext cx="733" cy="320"/>
            </a:xfrm>
            <a:gradFill rotWithShape="1">
              <a:gsLst>
                <a:gs pos="0">
                  <a:srgbClr val="FFFFFF"/>
                </a:gs>
                <a:gs pos="100000">
                  <a:srgbClr val="CCCCFF">
                    <a:alpha val="18039"/>
                  </a:srgbClr>
                </a:gs>
              </a:gsLst>
              <a:lin ang="5400000"/>
            </a:gradFill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2136" name="组合 2135"/>
            <p:cNvGrpSpPr/>
            <p:nvPr/>
          </p:nvGrpSpPr>
          <p:grpSpPr>
            <a:xfrm rot="-1320000" flipH="1" flipV="1">
              <a:off x="3986" y="3504"/>
              <a:ext cx="815" cy="195"/>
              <a:chOff x="2532" y="1051"/>
              <a:chExt cx="893" cy="246"/>
            </a:xfrm>
          </p:grpSpPr>
          <p:grpSp>
            <p:nvGrpSpPr>
              <p:cNvPr id="2137" name="组合 2136"/>
              <p:cNvGrpSpPr/>
              <p:nvPr/>
            </p:nvGrpSpPr>
            <p:grpSpPr>
              <a:xfrm>
                <a:off x="2532" y="1051"/>
                <a:ext cx="743" cy="185"/>
                <a:chOff x="1565" y="2568"/>
                <a:chExt cx="1118" cy="279"/>
              </a:xfrm>
            </p:grpSpPr>
            <p:sp>
              <p:nvSpPr>
                <p:cNvPr id="2138" name="AutoShape 41"/>
                <p:cNvSpPr/>
                <p:nvPr/>
              </p:nvSpPr>
              <p:spPr>
                <a:xfrm rot="5220000">
                  <a:off x="1858" y="2272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39" name="AutoShape 42"/>
                <p:cNvSpPr/>
                <p:nvPr/>
              </p:nvSpPr>
              <p:spPr>
                <a:xfrm rot="6060000">
                  <a:off x="1994" y="2272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40" name="AutoShape 43"/>
                <p:cNvSpPr/>
                <p:nvPr/>
              </p:nvSpPr>
              <p:spPr>
                <a:xfrm rot="6360000">
                  <a:off x="2070" y="229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41" name="AutoShape 44"/>
                <p:cNvSpPr/>
                <p:nvPr/>
              </p:nvSpPr>
              <p:spPr>
                <a:xfrm rot="6900000">
                  <a:off x="2160" y="232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</p:grpSp>
          <p:grpSp>
            <p:nvGrpSpPr>
              <p:cNvPr id="2142" name="组合 2141"/>
              <p:cNvGrpSpPr/>
              <p:nvPr/>
            </p:nvGrpSpPr>
            <p:grpSpPr>
              <a:xfrm rot="1320000">
                <a:off x="2682" y="1111"/>
                <a:ext cx="743" cy="186"/>
                <a:chOff x="1565" y="2568"/>
                <a:chExt cx="1118" cy="279"/>
              </a:xfrm>
            </p:grpSpPr>
            <p:sp>
              <p:nvSpPr>
                <p:cNvPr id="2143" name="AutoShape 46"/>
                <p:cNvSpPr/>
                <p:nvPr/>
              </p:nvSpPr>
              <p:spPr>
                <a:xfrm rot="5220000">
                  <a:off x="1858" y="2272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44" name="AutoShape 47"/>
                <p:cNvSpPr/>
                <p:nvPr/>
              </p:nvSpPr>
              <p:spPr>
                <a:xfrm rot="6060000">
                  <a:off x="1994" y="2272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45" name="AutoShape 48"/>
                <p:cNvSpPr/>
                <p:nvPr/>
              </p:nvSpPr>
              <p:spPr>
                <a:xfrm rot="6360000">
                  <a:off x="2070" y="229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  <p:sp>
              <p:nvSpPr>
                <p:cNvPr id="2146" name="AutoShape 49"/>
                <p:cNvSpPr/>
                <p:nvPr/>
              </p:nvSpPr>
              <p:spPr>
                <a:xfrm rot="6900000">
                  <a:off x="2160" y="2324"/>
                  <a:ext cx="227" cy="816"/>
                </a:xfrm>
                <a:prstGeom prst="moon">
                  <a:avLst>
                    <a:gd name="adj" fmla="val 49773"/>
                  </a:avLst>
                </a:prstGeom>
                <a:solidFill>
                  <a:srgbClr val="FFFFFF">
                    <a:alpha val="3922"/>
                  </a:srgbClr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ru-RU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 typeface="Tahoma" panose="020b0604030504040204" pitchFamily="34" charset="0"/>
                    <a:buNone/>
                    <a:defRPr sz="2400" b="0" i="0" u="none" kern="1200">
                      <a:solidFill>
                        <a:schemeClr val="tx1"/>
                      </a:solidFill>
                      <a:latin typeface="Tahoma" panose="020b060403050404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endParaRPr lang="zh-CN" altLang="en-US">
                    <a:latin typeface="Tahoma" panose="020b0604030504040204" pitchFamily="34" charset="0"/>
                    <a:ea typeface="华文宋体" panose="02010600040101010101" charset="-122"/>
                  </a:endParaRPr>
                </a:p>
              </p:txBody>
            </p:sp>
          </p:grpSp>
        </p:grpSp>
        <p:pic>
          <p:nvPicPr>
            <p:cNvPr id="2147" name="Picture 50" descr="circuler_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096" y="2903"/>
              <a:ext cx="746" cy="730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2148" name="Rectangle 51"/>
            <p:cNvSpPr/>
            <p:nvPr/>
          </p:nvSpPr>
          <p:spPr>
            <a:xfrm>
              <a:off x="3108" y="3080"/>
              <a:ext cx="70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CC0000"/>
                  </a:solidFill>
                  <a:latin typeface="Tahoma" panose="020b0604030504040204" pitchFamily="34" charset="0"/>
                  <a:ea typeface="华文宋体" panose="02010600040101010101" charset="-122"/>
                </a:rPr>
                <a:t>风热型</a:t>
              </a:r>
              <a:endParaRPr lang="zh-CN" altLang="en-US" sz="2800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  <p:sp>
          <p:nvSpPr>
            <p:cNvPr id="2149" name="Rectangle 52"/>
            <p:cNvSpPr/>
            <p:nvPr/>
          </p:nvSpPr>
          <p:spPr>
            <a:xfrm>
              <a:off x="784" y="3028"/>
              <a:ext cx="79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CC0000"/>
                  </a:solidFill>
                  <a:latin typeface="Tahoma" panose="020b0604030504040204" pitchFamily="34" charset="0"/>
                  <a:ea typeface="华文宋体" panose="02010600040101010101" charset="-122"/>
                </a:rPr>
                <a:t>风寒</a:t>
              </a:r>
              <a:endParaRPr lang="zh-CN" altLang="en-US" sz="2800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  <p:sp>
          <p:nvSpPr>
            <p:cNvPr id="2150" name="Rectangle 53"/>
            <p:cNvSpPr/>
            <p:nvPr/>
          </p:nvSpPr>
          <p:spPr>
            <a:xfrm>
              <a:off x="3899" y="3028"/>
              <a:ext cx="1013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rgbClr val="CC0000"/>
                  </a:solidFill>
                  <a:latin typeface="Tahoma" panose="020b0604030504040204" pitchFamily="34" charset="0"/>
                  <a:ea typeface="华文宋体" panose="02010600040101010101" charset="-122"/>
                </a:rPr>
                <a:t>气血不足</a:t>
              </a:r>
              <a:endParaRPr lang="zh-CN" altLang="en-US" sz="2800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</p:grpSp>
      <p:grpSp>
        <p:nvGrpSpPr>
          <p:cNvPr id="2151" name="组合 2150"/>
          <p:cNvGrpSpPr/>
          <p:nvPr/>
        </p:nvGrpSpPr>
        <p:grpSpPr>
          <a:xfrm>
            <a:off x="2286000" y="1484313"/>
            <a:ext cx="4267200" cy="809625"/>
            <a:chOff x="1596" y="1167"/>
            <a:chExt cx="2448" cy="389"/>
          </a:xfrm>
        </p:grpSpPr>
        <p:sp>
          <p:nvSpPr>
            <p:cNvPr id="2152" name="AutoShape 55"/>
            <p:cNvSpPr/>
            <p:nvPr/>
          </p:nvSpPr>
          <p:spPr>
            <a:xfrm>
              <a:off x="1596" y="1167"/>
              <a:ext cx="2448" cy="389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B1C9B5">
                    <a:alpha val="100000"/>
                  </a:srgbClr>
                </a:gs>
                <a:gs pos="50000">
                  <a:srgbClr val="185E25">
                    <a:alpha val="100000"/>
                  </a:srgbClr>
                </a:gs>
                <a:gs pos="100000">
                  <a:srgbClr val="B1C9B5"/>
                </a:gs>
              </a:gsLst>
              <a:lin ang="0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/>
              <a:endParaRPr lang="zh-CN" altLang="en-US"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  <p:sp>
          <p:nvSpPr>
            <p:cNvPr id="2153" name="AutoShape 56"/>
            <p:cNvSpPr/>
            <p:nvPr/>
          </p:nvSpPr>
          <p:spPr>
            <a:xfrm>
              <a:off x="1632" y="1200"/>
              <a:ext cx="2371" cy="328"/>
            </a:xfrm>
            <a:prstGeom prst="roundRect">
              <a:avLst>
                <a:gd name="adj" fmla="val 50000"/>
              </a:avLst>
            </a:prstGeom>
            <a:gradFill rotWithShape="1">
              <a:gsLst>
                <a:gs pos="0">
                  <a:srgbClr val="80CB35">
                    <a:alpha val="89803"/>
                  </a:srgbClr>
                </a:gs>
                <a:gs pos="50000">
                  <a:srgbClr val="284011">
                    <a:alpha val="89803"/>
                  </a:srgbClr>
                </a:gs>
                <a:gs pos="100000">
                  <a:srgbClr val="80CB35">
                    <a:alpha val="89803"/>
                  </a:srgbClr>
                </a:gs>
              </a:gsLst>
              <a:lin ang="2700000"/>
            </a:gradFill>
            <a:ln w="9525" cap="flat" cmpd="sng">
              <a:solidFill>
                <a:srgbClr val="329A2A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/>
              <a:endParaRPr lang="zh-CN" altLang="en-US"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</p:grpSp>
      <p:sp>
        <p:nvSpPr>
          <p:cNvPr id="2154" name="Rectangle 57"/>
          <p:cNvSpPr/>
          <p:nvPr/>
        </p:nvSpPr>
        <p:spPr>
          <a:xfrm>
            <a:off x="3270250" y="1711325"/>
            <a:ext cx="2022475" cy="4206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60000"/>
              </a:lnSpc>
              <a:spcBef>
                <a:spcPct val="50000"/>
              </a:spcBef>
            </a:pPr>
            <a:r>
              <a:rPr lang="zh-CN" altLang="en-US" sz="3600" b="1">
                <a:solidFill>
                  <a:srgbClr val="FFFFFF"/>
                </a:solidFill>
                <a:latin typeface="Tahoma" panose="020b0604030504040204" pitchFamily="34" charset="0"/>
                <a:ea typeface="华文宋体" panose="02010600040101010101" charset="-122"/>
              </a:rPr>
              <a:t>辨证分型</a:t>
            </a:r>
            <a:endParaRPr lang="zh-CN" altLang="en-US" sz="3600" b="1">
              <a:solidFill>
                <a:srgbClr val="FFFFFF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grpSp>
        <p:nvGrpSpPr>
          <p:cNvPr id="2155" name="组合 2154"/>
          <p:cNvGrpSpPr/>
          <p:nvPr/>
        </p:nvGrpSpPr>
        <p:grpSpPr>
          <a:xfrm rot="-1320000" flipH="1" flipV="1">
            <a:off x="1219200" y="5616575"/>
            <a:ext cx="1016000" cy="225425"/>
            <a:chOff x="2532" y="1051"/>
            <a:chExt cx="893" cy="246"/>
          </a:xfrm>
        </p:grpSpPr>
        <p:grpSp>
          <p:nvGrpSpPr>
            <p:cNvPr id="2156" name="组合 2155"/>
            <p:cNvGrpSpPr/>
            <p:nvPr/>
          </p:nvGrpSpPr>
          <p:grpSpPr>
            <a:xfrm>
              <a:off x="2532" y="1051"/>
              <a:ext cx="743" cy="185"/>
              <a:chOff x="1565" y="2568"/>
              <a:chExt cx="1118" cy="279"/>
            </a:xfrm>
          </p:grpSpPr>
          <p:sp>
            <p:nvSpPr>
              <p:cNvPr id="2157" name="AutoShape 60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58" name="AutoShape 61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59" name="AutoShape 62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60" name="AutoShape 63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  <p:grpSp>
          <p:nvGrpSpPr>
            <p:cNvPr id="2161" name="组合 2160"/>
            <p:cNvGrpSpPr/>
            <p:nvPr/>
          </p:nvGrpSpPr>
          <p:grpSpPr>
            <a:xfrm rot="1320000">
              <a:off x="2682" y="1111"/>
              <a:ext cx="743" cy="186"/>
              <a:chOff x="1565" y="2568"/>
              <a:chExt cx="1118" cy="279"/>
            </a:xfrm>
          </p:grpSpPr>
          <p:sp>
            <p:nvSpPr>
              <p:cNvPr id="2162" name="AutoShape 65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63" name="AutoShape 66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64" name="AutoShape 67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65" name="AutoShape 68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</p:grpSp>
      <p:grpSp>
        <p:nvGrpSpPr>
          <p:cNvPr id="2166" name="组合 2165"/>
          <p:cNvGrpSpPr/>
          <p:nvPr/>
        </p:nvGrpSpPr>
        <p:grpSpPr>
          <a:xfrm rot="-1320000" flipH="1" flipV="1">
            <a:off x="581025" y="3560763"/>
            <a:ext cx="1293813" cy="309562"/>
            <a:chOff x="2532" y="1051"/>
            <a:chExt cx="893" cy="246"/>
          </a:xfrm>
        </p:grpSpPr>
        <p:grpSp>
          <p:nvGrpSpPr>
            <p:cNvPr id="2167" name="组合 2166"/>
            <p:cNvGrpSpPr/>
            <p:nvPr/>
          </p:nvGrpSpPr>
          <p:grpSpPr>
            <a:xfrm>
              <a:off x="2532" y="1051"/>
              <a:ext cx="743" cy="185"/>
              <a:chOff x="1565" y="2568"/>
              <a:chExt cx="1118" cy="279"/>
            </a:xfrm>
          </p:grpSpPr>
          <p:sp>
            <p:nvSpPr>
              <p:cNvPr id="2168" name="AutoShape 75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69" name="AutoShape 76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70" name="AutoShape 77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71" name="AutoShape 78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  <p:grpSp>
          <p:nvGrpSpPr>
            <p:cNvPr id="2172" name="组合 2171"/>
            <p:cNvGrpSpPr/>
            <p:nvPr/>
          </p:nvGrpSpPr>
          <p:grpSpPr>
            <a:xfrm rot="1320000">
              <a:off x="2682" y="1111"/>
              <a:ext cx="743" cy="186"/>
              <a:chOff x="1565" y="2568"/>
              <a:chExt cx="1118" cy="279"/>
            </a:xfrm>
          </p:grpSpPr>
          <p:sp>
            <p:nvSpPr>
              <p:cNvPr id="2173" name="AutoShape 80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74" name="AutoShape 81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75" name="AutoShape 82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76" name="AutoShape 83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</p:grpSp>
      <p:grpSp>
        <p:nvGrpSpPr>
          <p:cNvPr id="2177" name="组合 2176"/>
          <p:cNvGrpSpPr/>
          <p:nvPr/>
        </p:nvGrpSpPr>
        <p:grpSpPr>
          <a:xfrm rot="-1320000" flipH="1" flipV="1">
            <a:off x="7121525" y="3625850"/>
            <a:ext cx="1293813" cy="309563"/>
            <a:chOff x="2532" y="1051"/>
            <a:chExt cx="893" cy="246"/>
          </a:xfrm>
        </p:grpSpPr>
        <p:grpSp>
          <p:nvGrpSpPr>
            <p:cNvPr id="2178" name="组合 2177"/>
            <p:cNvGrpSpPr/>
            <p:nvPr/>
          </p:nvGrpSpPr>
          <p:grpSpPr>
            <a:xfrm>
              <a:off x="2532" y="1051"/>
              <a:ext cx="743" cy="185"/>
              <a:chOff x="1565" y="2568"/>
              <a:chExt cx="1118" cy="279"/>
            </a:xfrm>
          </p:grpSpPr>
          <p:sp>
            <p:nvSpPr>
              <p:cNvPr id="2179" name="AutoShape 91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0" name="AutoShape 92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1" name="AutoShape 93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2" name="AutoShape 94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  <p:grpSp>
          <p:nvGrpSpPr>
            <p:cNvPr id="2183" name="组合 2182"/>
            <p:cNvGrpSpPr/>
            <p:nvPr/>
          </p:nvGrpSpPr>
          <p:grpSpPr>
            <a:xfrm rot="1320000">
              <a:off x="2682" y="1111"/>
              <a:ext cx="743" cy="186"/>
              <a:chOff x="1565" y="2568"/>
              <a:chExt cx="1118" cy="279"/>
            </a:xfrm>
          </p:grpSpPr>
          <p:sp>
            <p:nvSpPr>
              <p:cNvPr id="2184" name="AutoShape 96"/>
              <p:cNvSpPr/>
              <p:nvPr/>
            </p:nvSpPr>
            <p:spPr>
              <a:xfrm rot="5220000">
                <a:off x="1858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5" name="AutoShape 97"/>
              <p:cNvSpPr/>
              <p:nvPr/>
            </p:nvSpPr>
            <p:spPr>
              <a:xfrm rot="6060000">
                <a:off x="1994" y="2272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6" name="AutoShape 98"/>
              <p:cNvSpPr/>
              <p:nvPr/>
            </p:nvSpPr>
            <p:spPr>
              <a:xfrm rot="6360000">
                <a:off x="2070" y="229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  <p:sp>
            <p:nvSpPr>
              <p:cNvPr id="2187" name="AutoShape 99"/>
              <p:cNvSpPr/>
              <p:nvPr/>
            </p:nvSpPr>
            <p:spPr>
              <a:xfrm rot="6900000">
                <a:off x="2160" y="2324"/>
                <a:ext cx="227" cy="816"/>
              </a:xfrm>
              <a:prstGeom prst="moon">
                <a:avLst>
                  <a:gd name="adj" fmla="val 49773"/>
                </a:avLst>
              </a:prstGeom>
              <a:solidFill>
                <a:srgbClr val="FFFFFF">
                  <a:alpha val="3922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</p:grpSp>
      <p:sp>
        <p:nvSpPr>
          <p:cNvPr id="2188" name="Rectangle 2"/>
          <p:cNvSpPr/>
          <p:nvPr/>
        </p:nvSpPr>
        <p:spPr>
          <a:xfrm>
            <a:off x="250825" y="260350"/>
            <a:ext cx="6477000" cy="8683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三、面瘫的辩证</a:t>
            </a:r>
            <a:r>
              <a:rPr lang="en-US" altLang="zh-CN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——</a:t>
            </a:r>
            <a:r>
              <a:rPr lang="zh-CN" altLang="en-US" sz="36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分型</a:t>
            </a:r>
            <a:endParaRPr lang="zh-CN" altLang="en-US" sz="36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  <p:sp>
        <p:nvSpPr>
          <p:cNvPr id="2189" name="Oval 17"/>
          <p:cNvSpPr/>
          <p:nvPr/>
        </p:nvSpPr>
        <p:spPr>
          <a:xfrm>
            <a:off x="3354388" y="4586288"/>
            <a:ext cx="1284287" cy="1200150"/>
          </a:xfrm>
          <a:prstGeom prst="ellipse">
            <a:avLst/>
          </a:prstGeom>
          <a:gradFill rotWithShape="1">
            <a:gsLst>
              <a:gs pos="0">
                <a:srgbClr val="284336">
                  <a:alpha val="89803"/>
                </a:srgbClr>
              </a:gs>
              <a:gs pos="50000">
                <a:srgbClr val="99FFCC">
                  <a:alpha val="89803"/>
                </a:srgbClr>
              </a:gs>
              <a:gs pos="100000">
                <a:srgbClr val="284336">
                  <a:alpha val="89803"/>
                </a:srgbClr>
              </a:gs>
            </a:gsLst>
            <a:lin ang="5400000"/>
          </a:gra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b="1">
                <a:solidFill>
                  <a:srgbClr val="CC0000"/>
                </a:solidFill>
                <a:latin typeface="Tahoma" panose="020b0604030504040204" pitchFamily="34" charset="0"/>
                <a:ea typeface="华文宋体" panose="02010600040101010101" charset="-122"/>
              </a:rPr>
              <a:t>风痰型</a:t>
            </a:r>
            <a:endParaRPr lang="zh-CN" altLang="en-US" b="1">
              <a:solidFill>
                <a:srgbClr val="CC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90" name="Freeform 18"/>
          <p:cNvSpPr/>
          <p:nvPr/>
        </p:nvSpPr>
        <p:spPr>
          <a:xfrm>
            <a:off x="2813050" y="4132263"/>
            <a:ext cx="1163638" cy="508000"/>
          </a:xfrm>
          <a:gradFill rotWithShape="1">
            <a:gsLst>
              <a:gs pos="0">
                <a:srgbClr val="FFFFFF"/>
              </a:gs>
              <a:gs pos="100000">
                <a:srgbClr val="99FFCC">
                  <a:alpha val="18039"/>
                </a:srgbClr>
              </a:gs>
            </a:gsLst>
            <a:lin ang="5400000"/>
          </a:gradFill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9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93" name="Rectangle 2"/>
          <p:cNvSpPr/>
          <p:nvPr>
            <p:ph type="title" idx="4294967295"/>
          </p:nvPr>
        </p:nvSpPr>
        <p:spPr>
          <a:xfrm>
            <a:off x="685800" y="971550"/>
            <a:ext cx="7772400" cy="5621338"/>
          </a:xfrm>
        </p:spPr>
        <p:txBody>
          <a:bodyPr wrap="square" lIns="91440" tIns="45720" rIns="91440" bIns="45720" anchor="ctr" anchorCtr="0"/>
          <a:lstStyle/>
          <a:p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1. 风寒袭络证：突然口眼歪斜，眼睑闭合不全，兼见面部有受寒史，舌淡苔薄白，脉浮紧。     </a:t>
            </a:r>
            <a:b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</a:br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2. 风热袭络证：突然口眼歪斜，眼睑闭合不全，继发于感冒发热，或咽部感染史，舌红苔黄腻，脉浮数。    </a:t>
            </a:r>
            <a:b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</a:br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 3. 风痰袭络证：突然口眼歪斜，眼睑闭合不全，或面部抽搐，颜面麻木作胀，作头重如蒙、胸闷或呕吐痰涎，舌胖大，苔白腻，脉弦滑。     </a:t>
            </a:r>
            <a:b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</a:br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4. 气虚血瘀证：口眼歪斜，眼睑闭合不全，日久不愈，面肌时有抽搐，舌淡紫，苔薄白，脉细涩或细弱。</a:t>
            </a:r>
            <a:endParaRPr lang="zh-CN" altLang="en-US" sz="2800">
              <a:solidFill>
                <a:schemeClr val="accent2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10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196" name="AutoShape 2"/>
          <p:cNvSpPr/>
          <p:nvPr/>
        </p:nvSpPr>
        <p:spPr>
          <a:xfrm rot="5400000">
            <a:off x="3490913" y="2635250"/>
            <a:ext cx="1152525" cy="2160588"/>
          </a:xfrm>
          <a:prstGeom prst="upArrow">
            <a:avLst>
              <a:gd name="adj1" fmla="val 46296"/>
              <a:gd name="adj2" fmla="val 72911"/>
            </a:avLst>
          </a:prstGeom>
          <a:solidFill>
            <a:srgbClr val="C3D64B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97" name="AutoShape 3"/>
          <p:cNvSpPr/>
          <p:nvPr/>
        </p:nvSpPr>
        <p:spPr>
          <a:xfrm rot="5400000">
            <a:off x="3490913" y="1123950"/>
            <a:ext cx="1152525" cy="2160588"/>
          </a:xfrm>
          <a:prstGeom prst="upArrow">
            <a:avLst>
              <a:gd name="adj1" fmla="val 46296"/>
              <a:gd name="adj2" fmla="val 72911"/>
            </a:avLst>
          </a:prstGeom>
          <a:solidFill>
            <a:srgbClr val="C3D64B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98" name="AutoShape 4"/>
          <p:cNvSpPr/>
          <p:nvPr/>
        </p:nvSpPr>
        <p:spPr>
          <a:xfrm rot="5400000">
            <a:off x="3490913" y="4076700"/>
            <a:ext cx="1152525" cy="2160588"/>
          </a:xfrm>
          <a:prstGeom prst="upArrow">
            <a:avLst>
              <a:gd name="adj1" fmla="val 46296"/>
              <a:gd name="adj2" fmla="val 72911"/>
            </a:avLst>
          </a:prstGeom>
          <a:solidFill>
            <a:srgbClr val="C3D64B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199" name="Rectangle 5"/>
          <p:cNvSpPr/>
          <p:nvPr/>
        </p:nvSpPr>
        <p:spPr>
          <a:xfrm>
            <a:off x="3519488" y="1901825"/>
            <a:ext cx="14287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800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风寒型</a:t>
            </a:r>
            <a:r>
              <a:rPr lang="zh-CN" altLang="en-US" sz="2800" b="1">
                <a:latin typeface="Times New Roman" panose="02020603050405020304" pitchFamily="18" charset="0"/>
                <a:ea typeface="华文宋体" panose="02010600040101010101" charset="-122"/>
              </a:rPr>
              <a:t>  </a:t>
            </a:r>
            <a:endParaRPr lang="zh-CN" altLang="en-US" sz="28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200" name="Rectangle 6"/>
          <p:cNvSpPr/>
          <p:nvPr/>
        </p:nvSpPr>
        <p:spPr>
          <a:xfrm>
            <a:off x="3567113" y="3435350"/>
            <a:ext cx="1339850" cy="519113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800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风热型 </a:t>
            </a:r>
            <a:endParaRPr lang="zh-CN" altLang="en-US" sz="2800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201" name="Rectangle 7"/>
          <p:cNvSpPr/>
          <p:nvPr/>
        </p:nvSpPr>
        <p:spPr>
          <a:xfrm>
            <a:off x="3625850" y="4868863"/>
            <a:ext cx="1873250" cy="5191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气血不足   </a:t>
            </a:r>
            <a:endParaRPr lang="zh-CN" altLang="en-US" sz="2800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202" name="Rectangle 8"/>
          <p:cNvSpPr/>
          <p:nvPr/>
        </p:nvSpPr>
        <p:spPr>
          <a:xfrm>
            <a:off x="5792788" y="1844675"/>
            <a:ext cx="2814637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兼有风寒表证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多有面部受凉史  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203" name="Rectangle 9"/>
          <p:cNvSpPr/>
          <p:nvPr/>
        </p:nvSpPr>
        <p:spPr>
          <a:xfrm>
            <a:off x="5937250" y="3429000"/>
            <a:ext cx="2741613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兼有风热表证 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多继发于感冒发热</a:t>
            </a:r>
            <a:r>
              <a:rPr lang="zh-CN" altLang="en-US" sz="2000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    </a:t>
            </a:r>
            <a:endParaRPr lang="zh-CN" altLang="en-US" sz="2000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204" name="Rectangle 10"/>
          <p:cNvSpPr/>
          <p:nvPr/>
        </p:nvSpPr>
        <p:spPr>
          <a:xfrm>
            <a:off x="5876925" y="4767263"/>
            <a:ext cx="2730500" cy="8239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   兼见面色淡白，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 algn="ctr"/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神疲头晕等症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cxnSp>
        <p:nvCxnSpPr>
          <p:cNvPr id="2205" name="Line 11"/>
          <p:cNvCxnSpPr/>
          <p:nvPr/>
        </p:nvCxnSpPr>
        <p:spPr>
          <a:xfrm flipH="1">
            <a:off x="5076825" y="2195513"/>
            <a:ext cx="792163" cy="0"/>
          </a:xfrm>
          <a:prstGeom prst="line">
            <a:avLst/>
          </a:prstGeom>
          <a:ln w="28575" cap="flat" cmpd="sng">
            <a:solidFill>
              <a:srgbClr val="194D15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06" name="Line 12"/>
          <p:cNvCxnSpPr/>
          <p:nvPr/>
        </p:nvCxnSpPr>
        <p:spPr>
          <a:xfrm flipH="1">
            <a:off x="5148263" y="3716338"/>
            <a:ext cx="792162" cy="0"/>
          </a:xfrm>
          <a:prstGeom prst="line">
            <a:avLst/>
          </a:prstGeom>
          <a:ln w="28575" cap="flat" cmpd="sng">
            <a:solidFill>
              <a:srgbClr val="194D15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07" name="Line 13"/>
          <p:cNvCxnSpPr/>
          <p:nvPr/>
        </p:nvCxnSpPr>
        <p:spPr>
          <a:xfrm flipH="1">
            <a:off x="5145088" y="5148263"/>
            <a:ext cx="792162" cy="0"/>
          </a:xfrm>
          <a:prstGeom prst="line">
            <a:avLst/>
          </a:prstGeom>
          <a:ln w="28575" cap="flat" cmpd="sng">
            <a:solidFill>
              <a:srgbClr val="194D15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08" name="AutoShape 14"/>
          <p:cNvSpPr/>
          <p:nvPr/>
        </p:nvSpPr>
        <p:spPr>
          <a:xfrm flipH="1">
            <a:off x="2987675" y="2205038"/>
            <a:ext cx="512763" cy="1470025"/>
          </a:xfrm>
          <a:prstGeom prst="rightBrace">
            <a:avLst>
              <a:gd name="adj1" fmla="val 23890"/>
              <a:gd name="adj2" fmla="val 50000"/>
            </a:avLst>
          </a:prstGeom>
          <a:noFill/>
          <a:ln w="9525" cap="flat" cmpd="sng">
            <a:solidFill>
              <a:srgbClr val="194D15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09" name="AutoShape 15"/>
          <p:cNvSpPr/>
          <p:nvPr/>
        </p:nvSpPr>
        <p:spPr>
          <a:xfrm>
            <a:off x="755650" y="2154238"/>
            <a:ext cx="1873250" cy="1044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CC00">
                  <a:alpha val="100000"/>
                </a:srgbClr>
              </a:gs>
              <a:gs pos="50000">
                <a:srgbClr val="FFFFFF">
                  <a:alpha val="100000"/>
                </a:srgbClr>
              </a:gs>
              <a:gs pos="100000">
                <a:srgbClr val="CCCC00"/>
              </a:gs>
            </a:gsLst>
            <a:lin ang="5400000"/>
          </a:gra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10" name="Text Box 16"/>
          <p:cNvSpPr/>
          <p:nvPr/>
        </p:nvSpPr>
        <p:spPr>
          <a:xfrm>
            <a:off x="900113" y="2349500"/>
            <a:ext cx="1658937" cy="5191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r>
              <a:rPr lang="zh-CN" altLang="en-US" sz="2800" b="1">
                <a:solidFill>
                  <a:srgbClr val="194D15"/>
                </a:solidFill>
                <a:latin typeface="Tahoma" panose="020b0604030504040204" pitchFamily="34" charset="0"/>
                <a:ea typeface="华文宋体" panose="02010600040101010101" charset="-122"/>
              </a:rPr>
              <a:t>发病初期</a:t>
            </a:r>
            <a:endParaRPr lang="zh-CN" altLang="en-US" sz="2800" b="1">
              <a:solidFill>
                <a:srgbClr val="194D15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grpSp>
        <p:nvGrpSpPr>
          <p:cNvPr id="2211" name="组合 2210"/>
          <p:cNvGrpSpPr/>
          <p:nvPr/>
        </p:nvGrpSpPr>
        <p:grpSpPr>
          <a:xfrm>
            <a:off x="700088" y="4492625"/>
            <a:ext cx="2000250" cy="1044575"/>
            <a:chOff x="260" y="2840"/>
            <a:chExt cx="1260" cy="658"/>
          </a:xfrm>
        </p:grpSpPr>
        <p:sp>
          <p:nvSpPr>
            <p:cNvPr id="2212" name="AutoShape 18"/>
            <p:cNvSpPr/>
            <p:nvPr/>
          </p:nvSpPr>
          <p:spPr>
            <a:xfrm>
              <a:off x="295" y="2840"/>
              <a:ext cx="1225" cy="658"/>
            </a:xfrm>
            <a:prstGeom prst="roundRect">
              <a:avLst>
                <a:gd name="adj" fmla="val 16667"/>
              </a:avLst>
            </a:prstGeom>
            <a:gradFill rotWithShape="1">
              <a:gsLst>
                <a:gs pos="0">
                  <a:srgbClr val="CCCC00">
                    <a:alpha val="100000"/>
                  </a:srgbClr>
                </a:gs>
                <a:gs pos="50000">
                  <a:srgbClr val="FFFFFF">
                    <a:alpha val="100000"/>
                  </a:srgbClr>
                </a:gs>
                <a:gs pos="100000">
                  <a:srgbClr val="CCCC00"/>
                </a:gs>
              </a:gsLst>
              <a:lin ang="5400000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>
                <a:latin typeface="Tahoma" panose="020b0604030504040204" pitchFamily="34" charset="0"/>
                <a:ea typeface="华文宋体" panose="02010600040101010101" charset="-122"/>
              </a:endParaRPr>
            </a:p>
          </p:txBody>
        </p:sp>
        <p:sp>
          <p:nvSpPr>
            <p:cNvPr id="2213" name="Text Box 19"/>
            <p:cNvSpPr/>
            <p:nvPr/>
          </p:nvSpPr>
          <p:spPr>
            <a:xfrm>
              <a:off x="263" y="2853"/>
              <a:ext cx="1236" cy="5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 anchorCtr="0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Tahoma" panose="020b0604030504040204" pitchFamily="34" charset="0"/>
                <a:buNone/>
                <a:defRPr sz="2400" b="0" i="0" u="none" kern="1200">
                  <a:solidFill>
                    <a:schemeClr val="tx1"/>
                  </a:solidFill>
                  <a:latin typeface="Tahoma" panose="020b060403050404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/>
              <a:r>
                <a:rPr lang="en-US" altLang="zh-CN" sz="2800" b="1">
                  <a:latin typeface="黑体" panose="02010609060101010101" pitchFamily="49" charset="-122"/>
                  <a:ea typeface="华文宋体" panose="02010600040101010101" charset="-122"/>
                </a:rPr>
                <a:t> </a:t>
              </a:r>
              <a:r>
                <a:rPr lang="zh-CN" altLang="en-US" sz="2800" b="1">
                  <a:solidFill>
                    <a:srgbClr val="194D15"/>
                  </a:solidFill>
                  <a:latin typeface="黑体" panose="02010609060101010101" pitchFamily="49" charset="-122"/>
                  <a:ea typeface="华文宋体" panose="02010600040101010101" charset="-122"/>
                </a:rPr>
                <a:t>恢复期或 </a:t>
              </a:r>
              <a:endParaRPr lang="zh-CN" altLang="en-US" sz="2800" b="1">
                <a:solidFill>
                  <a:srgbClr val="194D15"/>
                </a:solidFill>
                <a:latin typeface="黑体" panose="02010609060101010101" pitchFamily="49" charset="-122"/>
                <a:ea typeface="华文宋体" panose="02010600040101010101" charset="-122"/>
              </a:endParaRPr>
            </a:p>
            <a:p>
              <a:pPr algn="ctr" defTabSz="914400"/>
              <a:r>
                <a:rPr lang="zh-CN" altLang="en-US" sz="2800" b="1">
                  <a:solidFill>
                    <a:srgbClr val="194D15"/>
                  </a:solidFill>
                  <a:latin typeface="黑体" panose="02010609060101010101" pitchFamily="49" charset="-122"/>
                  <a:ea typeface="华文宋体" panose="02010600040101010101" charset="-122"/>
                </a:rPr>
                <a:t> 病程较长</a:t>
              </a:r>
              <a:r>
                <a:rPr lang="zh-CN" altLang="en-US" sz="2800">
                  <a:solidFill>
                    <a:srgbClr val="194D15"/>
                  </a:solidFill>
                  <a:latin typeface="黑体" panose="02010609060101010101" pitchFamily="49" charset="-122"/>
                  <a:ea typeface="华文宋体" panose="02010600040101010101" charset="-122"/>
                </a:rPr>
                <a:t> </a:t>
              </a:r>
              <a:endParaRPr lang="zh-CN" altLang="en-US" sz="2800">
                <a:solidFill>
                  <a:srgbClr val="194D15"/>
                </a:solidFill>
                <a:latin typeface="黑体" panose="02010609060101010101" pitchFamily="49" charset="-122"/>
                <a:ea typeface="华文宋体" panose="02010600040101010101" charset="-122"/>
              </a:endParaRPr>
            </a:p>
          </p:txBody>
        </p:sp>
      </p:grpSp>
      <p:sp>
        <p:nvSpPr>
          <p:cNvPr id="2214" name="Rectangle 22"/>
          <p:cNvSpPr/>
          <p:nvPr/>
        </p:nvSpPr>
        <p:spPr>
          <a:xfrm>
            <a:off x="323850" y="476250"/>
            <a:ext cx="6553200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b="1" i="1" u="sng">
              <a:solidFill>
                <a:srgbClr val="000099"/>
              </a:solidFill>
              <a:latin typeface="黑体" panose="02010609060101010101" pitchFamily="49" charset="-122"/>
              <a:ea typeface="华文宋体" panose="02010600040101010101" charset="-122"/>
            </a:endParaRPr>
          </a:p>
        </p:txBody>
      </p:sp>
      <p:sp>
        <p:nvSpPr>
          <p:cNvPr id="2215" name="矩形 1"/>
          <p:cNvSpPr/>
          <p:nvPr/>
        </p:nvSpPr>
        <p:spPr>
          <a:xfrm>
            <a:off x="179388" y="260350"/>
            <a:ext cx="5216525" cy="7620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三、面瘫的辨证要点</a:t>
            </a:r>
            <a:endParaRPr lang="zh-CN" altLang="en-US" sz="44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dur="5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7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7" presetClass="entr" presetSubtype="10" dur="500" fill="hold" grpId="1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7" presetClass="entr" presetSubtype="10" dur="500" fill="hold" grpId="1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96" grpId="0"/>
      <p:bldP spid="2197" grpId="1"/>
      <p:bldP spid="2198" grpId="2"/>
      <p:bldP spid="2199" grpId="3"/>
      <p:bldP spid="2200" grpId="4"/>
      <p:bldP spid="2201" grpId="5"/>
      <p:bldP spid="2202" grpId="6"/>
      <p:bldP spid="2203" grpId="7"/>
      <p:bldP spid="2204" grpId="8"/>
      <p:bldP spid="2208" grpId="9"/>
      <p:bldP spid="2209" grpId="10"/>
      <p:bldP spid="2210" grpId="1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11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18" name="Rectangle 2"/>
          <p:cNvSpPr/>
          <p:nvPr>
            <p:ph idx="1"/>
          </p:nvPr>
        </p:nvSpPr>
        <p:spPr>
          <a:xfrm>
            <a:off x="250825" y="1557338"/>
            <a:ext cx="4535488" cy="4525962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lnSpc>
                <a:spcPct val="110000"/>
              </a:lnSpc>
            </a:pPr>
            <a:r>
              <a:rPr lang="zh-CN" altLang="en-US" b="1">
                <a:solidFill>
                  <a:srgbClr val="CC0000"/>
                </a:solidFill>
                <a:ea typeface="华文宋体" panose="02010600040101010101" charset="-122"/>
              </a:rPr>
              <a:t>治法：</a:t>
            </a:r>
            <a:endParaRPr lang="zh-CN" altLang="en-US" b="1">
              <a:solidFill>
                <a:srgbClr val="CC0000"/>
              </a:solidFill>
              <a:ea typeface="华文宋体" panose="02010600040101010101" charset="-122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    祛风散寒、通经活络</a:t>
            </a:r>
            <a:endParaRPr lang="en-US" altLang="zh-CN" sz="2800" b="1">
              <a:ea typeface="华文宋体" panose="02010600040101010101" charset="-122"/>
            </a:endParaRPr>
          </a:p>
          <a:p>
            <a:pPr>
              <a:lnSpc>
                <a:spcPct val="110000"/>
              </a:lnSpc>
            </a:pPr>
            <a:r>
              <a:rPr lang="zh-CN" altLang="en-US" b="1">
                <a:solidFill>
                  <a:srgbClr val="CC0000"/>
                </a:solidFill>
                <a:ea typeface="华文宋体" panose="02010600040101010101" charset="-122"/>
              </a:rPr>
              <a:t>穴位：</a:t>
            </a:r>
            <a:endParaRPr lang="zh-CN" altLang="en-US" b="1">
              <a:solidFill>
                <a:srgbClr val="CC0000"/>
              </a:solidFill>
              <a:ea typeface="华文宋体" panose="02010600040101010101" charset="-122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    </a:t>
            </a:r>
            <a:r>
              <a:rPr lang="zh-CN" altLang="en-US" sz="2400" b="1">
                <a:ea typeface="华文宋体" panose="02010600040101010101" charset="-122"/>
              </a:rPr>
              <a:t>以面颊局部和手足阳明经穴为主，手足少阳经穴为辅。</a:t>
            </a:r>
            <a:endParaRPr lang="zh-CN" altLang="en-US" sz="2400" b="1">
              <a:ea typeface="华文宋体" panose="02010600040101010101" charset="-122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None/>
            </a:pPr>
            <a:r>
              <a:rPr lang="zh-CN" altLang="en-US" sz="2400" b="1">
                <a:ea typeface="华文宋体" panose="02010600040101010101" charset="-122"/>
              </a:rPr>
              <a:t>   太阳、阳白、地仓、颊车、合谷、下关。   </a:t>
            </a:r>
            <a:endParaRPr lang="zh-CN" altLang="en-US" sz="2400" b="1">
              <a:ea typeface="华文宋体" panose="02010600040101010101" charset="-122"/>
            </a:endParaRPr>
          </a:p>
        </p:txBody>
      </p:sp>
      <p:sp>
        <p:nvSpPr>
          <p:cNvPr id="2219" name="Rectangle 37"/>
          <p:cNvSpPr/>
          <p:nvPr>
            <p:ph type="title" idx="4294967295"/>
          </p:nvPr>
        </p:nvSpPr>
        <p:spPr>
          <a:xfrm>
            <a:off x="395288" y="404813"/>
            <a:ext cx="5832475" cy="60960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>
                <a:latin typeface="新宋体" panose="02010609030101010101" pitchFamily="49" charset="-122"/>
                <a:ea typeface="华文宋体" panose="02010600040101010101" charset="-122"/>
              </a:rPr>
              <a:t>四、面瘫的针灸治疗</a:t>
            </a:r>
            <a:endParaRPr lang="zh-CN" altLang="en-US"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  <p:pic>
        <p:nvPicPr>
          <p:cNvPr id="2220" name="Picture 38" descr="839a0c"/>
          <p:cNvPicPr>
            <a:picLocks noChangeAspect="1"/>
          </p:cNvPicPr>
          <p:nvPr/>
        </p:nvPicPr>
        <p:blipFill>
          <a:blip r:embed="rId2"/>
          <a:srcRect l="12082" t="2759" r="18997" b="27130"/>
          <a:stretch>
            <a:fillRect/>
          </a:stretch>
        </p:blipFill>
        <p:spPr>
          <a:xfrm>
            <a:off x="4787900" y="1341438"/>
            <a:ext cx="4010025" cy="511333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21" name="Oval 39"/>
          <p:cNvSpPr/>
          <p:nvPr/>
        </p:nvSpPr>
        <p:spPr>
          <a:xfrm>
            <a:off x="6659563" y="3140075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2" name="Oval 40"/>
          <p:cNvSpPr/>
          <p:nvPr/>
        </p:nvSpPr>
        <p:spPr>
          <a:xfrm>
            <a:off x="6516688" y="42211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3" name="Oval 41"/>
          <p:cNvSpPr/>
          <p:nvPr/>
        </p:nvSpPr>
        <p:spPr>
          <a:xfrm>
            <a:off x="7453313" y="3716338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4" name="Oval 42"/>
          <p:cNvSpPr/>
          <p:nvPr/>
        </p:nvSpPr>
        <p:spPr>
          <a:xfrm>
            <a:off x="6300788" y="46529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5" name="Oval 43"/>
          <p:cNvSpPr/>
          <p:nvPr/>
        </p:nvSpPr>
        <p:spPr>
          <a:xfrm>
            <a:off x="6516688" y="5156200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6" name="Oval 44"/>
          <p:cNvSpPr/>
          <p:nvPr/>
        </p:nvSpPr>
        <p:spPr>
          <a:xfrm>
            <a:off x="7380288" y="5156200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7" name="Oval 45"/>
          <p:cNvSpPr/>
          <p:nvPr/>
        </p:nvSpPr>
        <p:spPr>
          <a:xfrm>
            <a:off x="7597775" y="4724400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8" name="Oval 46"/>
          <p:cNvSpPr/>
          <p:nvPr/>
        </p:nvSpPr>
        <p:spPr>
          <a:xfrm>
            <a:off x="6875463" y="46529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29" name="Oval 47"/>
          <p:cNvSpPr/>
          <p:nvPr/>
        </p:nvSpPr>
        <p:spPr>
          <a:xfrm>
            <a:off x="7885113" y="48688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2" dur="2000" fill="hold"/>
                                        <p:tgtEl>
                                          <p:spTgt spid="2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5" dur="2000" fill="hold"/>
                                        <p:tgtEl>
                                          <p:spTgt spid="2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18" dur="2000" fill="hold"/>
                                        <p:tgtEl>
                                          <p:spTgt spid="2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21" dur="2000" fill="hold"/>
                                        <p:tgtEl>
                                          <p:spTgt spid="22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24" dur="2000" fill="hold"/>
                                        <p:tgtEl>
                                          <p:spTgt spid="2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9" dur="2000" fill="hold"/>
                                        <p:tgtEl>
                                          <p:spTgt spid="22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36" dur="500" fill="hold"/>
                                        <p:tgtEl>
                                          <p:spTgt spid="222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9" presetID="35" presetClass="entr" presetSubtype="0" dur="2000" fill="hold" grpId="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41" dur="2000" fill="hold"/>
                                        <p:tgtEl>
                                          <p:spTgt spid="22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48" dur="500" fill="hold"/>
                                        <p:tgtEl>
                                          <p:spTgt spid="2222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1" presetID="35" presetClass="entr" presetSubtype="0" dur="2000" fill="hold" grpId="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53" dur="2000" fill="hold"/>
                                        <p:tgtEl>
                                          <p:spTgt spid="22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60" dur="500" fill="hold"/>
                                        <p:tgtEl>
                                          <p:spTgt spid="222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3" presetID="35" presetClass="entr" presetSubtype="0" dur="20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65" dur="2000" fill="hold"/>
                                        <p:tgtEl>
                                          <p:spTgt spid="22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2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  <p:cond evt="onBegin" delay="0">
                          <p:tn val="68"/>
                        </p:cond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72" dur="500" fill="hold"/>
                                        <p:tgtEl>
                                          <p:spTgt spid="2224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5" presetID="35" presetClass="entr" presetSubtype="0" dur="2000" fill="hold" grpId="1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7" dur="2000" fill="hold"/>
                                        <p:tgtEl>
                                          <p:spTgt spid="22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2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2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2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  <p:cond evt="onBegin" delay="0">
                          <p:tn val="80"/>
                        </p:cond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84" dur="500" fill="hold"/>
                                        <p:tgtEl>
                                          <p:spTgt spid="2225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7" presetID="35" presetClass="entr" presetSubtype="0" dur="2000" fill="hold" grpId="1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89" dur="2000" fill="hold"/>
                                        <p:tgtEl>
                                          <p:spTgt spid="22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2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  <p:cond evt="onBegin" delay="0">
                          <p:tn val="92"/>
                        </p:cond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96" dur="500" fill="hold"/>
                                        <p:tgtEl>
                                          <p:spTgt spid="222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9" presetID="35" presetClass="entr" presetSubtype="0" dur="2000" fill="hold" grpId="15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01" dur="2000" fill="hold"/>
                                        <p:tgtEl>
                                          <p:spTgt spid="22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22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2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2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  <p:cond evt="onBegin" delay="0">
                          <p:tn val="104"/>
                        </p:cond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08" dur="500" fill="hold"/>
                                        <p:tgtEl>
                                          <p:spTgt spid="2227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1" presetID="35" presetClass="entr" presetSubtype="0" dur="2000" fill="hold" grpId="17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13" dur="2000" fill="hold"/>
                                        <p:tgtEl>
                                          <p:spTgt spid="22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22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2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2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  <p:cond evt="onBegin" delay="0">
                          <p:tn val="116"/>
                        </p:cond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20" dur="500" fill="hold"/>
                                        <p:tgtEl>
                                          <p:spTgt spid="222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3" presetID="35" presetClass="entr" presetSubtype="0" dur="2000" fill="hold" grpId="18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25" dur="2000" fill="hold"/>
                                        <p:tgtEl>
                                          <p:spTgt spid="22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22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2000" fill="hold"/>
                                        <p:tgtEl>
                                          <p:spTgt spid="22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2000" fill="hold"/>
                                        <p:tgtEl>
                                          <p:spTgt spid="22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18" grpId="0" uiExpand="1" build="p"/>
      <p:bldP spid="2219" grpId="1"/>
      <p:bldP spid="2221" grpId="3"/>
      <p:bldP spid="2222" grpId="5"/>
      <p:bldP spid="2223" grpId="7"/>
      <p:bldP spid="2224" grpId="9"/>
      <p:bldP spid="2225" grpId="11"/>
      <p:bldP spid="2226" grpId="13"/>
      <p:bldP spid="2227" grpId="15"/>
      <p:bldP spid="2228" grpId="17"/>
      <p:bldP spid="2229" grpId="18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12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32" name="Rectangle 3"/>
          <p:cNvSpPr/>
          <p:nvPr>
            <p:ph idx="1"/>
          </p:nvPr>
        </p:nvSpPr>
        <p:spPr>
          <a:xfrm>
            <a:off x="468313" y="981075"/>
            <a:ext cx="8351837" cy="5876925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攒竹、鱼腰</a:t>
            </a:r>
            <a:endParaRPr lang="zh-CN" altLang="en-US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四白、阳白   局部取穴，疏调局部经</a:t>
            </a:r>
            <a:endParaRPr lang="zh-CN" altLang="en-US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地仓透颊车    气，温经散寒。</a:t>
            </a:r>
            <a:endParaRPr lang="zh-CN" altLang="en-US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颧髎</a:t>
            </a:r>
            <a:endParaRPr lang="zh-CN" altLang="en-US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翳风 ──祛风散寒</a:t>
            </a:r>
            <a:endParaRPr lang="en-US" altLang="zh-CN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 algn="just"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8C9D24"/>
                </a:solidFill>
                <a:ea typeface="华文宋体" panose="02010600040101010101" charset="-122"/>
              </a:rPr>
              <a:t>手少阳三焦经</a:t>
            </a:r>
            <a:r>
              <a:rPr lang="en-US" altLang="zh-CN" sz="2400" b="1">
                <a:solidFill>
                  <a:srgbClr val="8C9D24"/>
                </a:solidFill>
                <a:ea typeface="华文宋体" panose="02010600040101010101" charset="-122"/>
              </a:rPr>
              <a:t>,</a:t>
            </a:r>
            <a:r>
              <a:rPr lang="zh-CN" altLang="en-US" sz="2400" b="1">
                <a:solidFill>
                  <a:srgbClr val="8C9D24"/>
                </a:solidFill>
                <a:ea typeface="华文宋体" panose="02010600040101010101" charset="-122"/>
              </a:rPr>
              <a:t>深层为面神经出颅之处</a:t>
            </a:r>
            <a:r>
              <a:rPr lang="en-US" altLang="zh-CN" sz="2400" b="1">
                <a:solidFill>
                  <a:srgbClr val="8C9D24"/>
                </a:solidFill>
                <a:ea typeface="华文宋体" panose="02010600040101010101" charset="-122"/>
              </a:rPr>
              <a:t>,</a:t>
            </a:r>
            <a:r>
              <a:rPr lang="zh-CN" altLang="en-US" sz="2400" b="1">
                <a:solidFill>
                  <a:srgbClr val="8C9D24"/>
                </a:solidFill>
                <a:ea typeface="华文宋体" panose="02010600040101010101" charset="-122"/>
              </a:rPr>
              <a:t>急性期面神经水肿针刺手法宜轻或加灸以温经散寒</a:t>
            </a:r>
            <a:endParaRPr lang="zh-CN" altLang="en-US" sz="2400">
              <a:solidFill>
                <a:srgbClr val="8C9D24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r>
              <a:rPr lang="zh-CN" altLang="en-US" sz="3600">
                <a:solidFill>
                  <a:srgbClr val="194D15"/>
                </a:solidFill>
                <a:latin typeface="华文新魏" panose="02010800040101010101" pitchFamily="2" charset="-122"/>
                <a:ea typeface="华文宋体" panose="02010600040101010101" charset="-122"/>
              </a:rPr>
              <a:t>合谷、下关──通经活络</a:t>
            </a:r>
            <a:endParaRPr lang="en-US" altLang="zh-CN" sz="3600">
              <a:solidFill>
                <a:srgbClr val="194D15"/>
              </a:solidFill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SzPct val="75000"/>
              <a:buFont typeface="Cambria" panose="02040503050406030204" pitchFamily="18" charset="0"/>
              <a:buNone/>
            </a:pPr>
            <a:r>
              <a:rPr lang="zh-CN" altLang="en-US" sz="2400" b="1">
                <a:solidFill>
                  <a:srgbClr val="8C9D24"/>
                </a:solidFill>
                <a:ea typeface="华文宋体" panose="02010600040101010101" charset="-122"/>
              </a:rPr>
              <a:t>为循经远端选穴，急性期用泻法可祛除阳明、太阳筋络之邪气，祛风通络</a:t>
            </a:r>
            <a:endParaRPr lang="zh-CN" altLang="en-US" sz="2400" b="1">
              <a:solidFill>
                <a:srgbClr val="8C9D24"/>
              </a:solidFill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zh-CN" altLang="en-US" sz="3600">
              <a:latin typeface="华文新魏" panose="02010800040101010101" pitchFamily="2" charset="-122"/>
              <a:ea typeface="华文宋体" panose="02010600040101010101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en-US" altLang="zh-CN"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233" name="AutoShape 4"/>
          <p:cNvSpPr/>
          <p:nvPr/>
        </p:nvSpPr>
        <p:spPr>
          <a:xfrm>
            <a:off x="2943225" y="1268413"/>
            <a:ext cx="144463" cy="2089150"/>
          </a:xfrm>
          <a:prstGeom prst="rightBrace">
            <a:avLst>
              <a:gd name="adj1" fmla="val 41576"/>
              <a:gd name="adj2" fmla="val 50000"/>
            </a:avLst>
          </a:prstGeom>
          <a:noFill/>
          <a:ln w="9525" cap="flat" cmpd="sng">
            <a:solidFill>
              <a:srgbClr val="194D15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/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34" name="Rectangle 37"/>
          <p:cNvSpPr/>
          <p:nvPr/>
        </p:nvSpPr>
        <p:spPr>
          <a:xfrm>
            <a:off x="107950" y="404813"/>
            <a:ext cx="5832475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44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四、面瘫的针灸治疗</a:t>
            </a:r>
            <a:endParaRPr lang="zh-CN" altLang="en-US" sz="44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13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237" name="Picture 4" descr="图4-3-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1295400"/>
            <a:ext cx="3733800" cy="4800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38" name="AutoShape 5"/>
          <p:cNvSpPr/>
          <p:nvPr/>
        </p:nvSpPr>
        <p:spPr>
          <a:xfrm>
            <a:off x="3886200" y="23622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9" name="AutoShape 7"/>
          <p:cNvSpPr/>
          <p:nvPr/>
        </p:nvSpPr>
        <p:spPr>
          <a:xfrm>
            <a:off x="3124200" y="42672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0" name="AutoShape 8"/>
          <p:cNvSpPr/>
          <p:nvPr/>
        </p:nvSpPr>
        <p:spPr>
          <a:xfrm>
            <a:off x="4038600" y="46482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1" name="Text Box 10"/>
          <p:cNvSpPr/>
          <p:nvPr/>
        </p:nvSpPr>
        <p:spPr>
          <a:xfrm>
            <a:off x="4114800" y="2286000"/>
            <a:ext cx="1831975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000000"/>
                </a:solidFill>
                <a:latin typeface="Tahoma" panose="020b0604030504040204" pitchFamily="34" charset="0"/>
                <a:ea typeface="华文宋体" panose="02010600040101010101" charset="-122"/>
              </a:rPr>
              <a:t>阳白</a:t>
            </a:r>
            <a:endParaRPr lang="zh-CN" altLang="en-US">
              <a:solidFill>
                <a:srgbClr val="00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42" name="Text Box 12"/>
          <p:cNvSpPr/>
          <p:nvPr/>
        </p:nvSpPr>
        <p:spPr>
          <a:xfrm>
            <a:off x="5410200" y="4419600"/>
            <a:ext cx="1146175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43" name="Text Box 13"/>
          <p:cNvSpPr/>
          <p:nvPr/>
        </p:nvSpPr>
        <p:spPr>
          <a:xfrm>
            <a:off x="4191000" y="4419600"/>
            <a:ext cx="762000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solidFill>
                  <a:srgbClr val="000000"/>
                </a:solidFill>
                <a:latin typeface="Tahoma" panose="020b0604030504040204" pitchFamily="34" charset="0"/>
                <a:ea typeface="华文宋体" panose="02010600040101010101" charset="-122"/>
              </a:rPr>
              <a:t>地仓</a:t>
            </a:r>
            <a:endParaRPr lang="zh-CN" altLang="en-US">
              <a:solidFill>
                <a:srgbClr val="00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44" name="Text Box 14"/>
          <p:cNvSpPr/>
          <p:nvPr/>
        </p:nvSpPr>
        <p:spPr>
          <a:xfrm>
            <a:off x="3429000" y="5105400"/>
            <a:ext cx="1374775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Tahoma" panose="020b0604030504040204" pitchFamily="34" charset="0"/>
                <a:ea typeface="华文宋体" panose="02010600040101010101" charset="-122"/>
              </a:rPr>
              <a:t>颊车</a:t>
            </a:r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pic>
        <p:nvPicPr>
          <p:cNvPr id="2245" name="Picture 15" descr="~TMP00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905000"/>
            <a:ext cx="3048000" cy="41132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46" name="AutoShape 17"/>
          <p:cNvSpPr/>
          <p:nvPr/>
        </p:nvSpPr>
        <p:spPr>
          <a:xfrm flipV="1">
            <a:off x="7467600" y="36576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7" name="AutoShape 18"/>
          <p:cNvSpPr/>
          <p:nvPr/>
        </p:nvSpPr>
        <p:spPr>
          <a:xfrm>
            <a:off x="4114800" y="28194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8" name="Text Box 19"/>
          <p:cNvSpPr/>
          <p:nvPr/>
        </p:nvSpPr>
        <p:spPr>
          <a:xfrm>
            <a:off x="4267200" y="2819400"/>
            <a:ext cx="1298575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ahoma" panose="020b0604030504040204" pitchFamily="34" charset="0"/>
                <a:ea typeface="华文宋体" panose="02010600040101010101" charset="-122"/>
              </a:rPr>
              <a:t>攒竹</a:t>
            </a:r>
            <a:endParaRPr lang="zh-CN" altLang="en-US" sz="2000">
              <a:solidFill>
                <a:srgbClr val="00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49" name="AutoShape 20"/>
          <p:cNvSpPr/>
          <p:nvPr/>
        </p:nvSpPr>
        <p:spPr>
          <a:xfrm>
            <a:off x="3733800" y="2819400"/>
            <a:ext cx="2286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0" name="Text Box 21"/>
          <p:cNvSpPr/>
          <p:nvPr/>
        </p:nvSpPr>
        <p:spPr>
          <a:xfrm>
            <a:off x="5029200" y="2590800"/>
            <a:ext cx="917575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latin typeface="Tahoma" panose="020b0604030504040204" pitchFamily="34" charset="0"/>
                <a:ea typeface="华文宋体" panose="02010600040101010101" charset="-122"/>
              </a:rPr>
              <a:t>鱼腰</a:t>
            </a:r>
            <a:endParaRPr lang="zh-CN" altLang="en-US" sz="2000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51" name="AutoShape 22"/>
          <p:cNvSpPr/>
          <p:nvPr/>
        </p:nvSpPr>
        <p:spPr>
          <a:xfrm>
            <a:off x="3886200" y="34290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2" name="Text Box 23"/>
          <p:cNvSpPr/>
          <p:nvPr/>
        </p:nvSpPr>
        <p:spPr>
          <a:xfrm>
            <a:off x="4114800" y="3352800"/>
            <a:ext cx="1069975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ahoma" panose="020b0604030504040204" pitchFamily="34" charset="0"/>
                <a:ea typeface="华文宋体" panose="02010600040101010101" charset="-122"/>
              </a:rPr>
              <a:t>四白</a:t>
            </a:r>
            <a:endParaRPr lang="zh-CN" altLang="en-US" sz="2000">
              <a:solidFill>
                <a:srgbClr val="000000"/>
              </a:solidFill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53" name="AutoShape 24"/>
          <p:cNvSpPr/>
          <p:nvPr/>
        </p:nvSpPr>
        <p:spPr>
          <a:xfrm>
            <a:off x="3581400" y="3886200"/>
            <a:ext cx="76200" cy="76200"/>
          </a:xfrm>
          <a:noFill/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4" name="Text Box 25"/>
          <p:cNvSpPr/>
          <p:nvPr/>
        </p:nvSpPr>
        <p:spPr>
          <a:xfrm>
            <a:off x="3810000" y="4114800"/>
            <a:ext cx="762000" cy="396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000">
                <a:solidFill>
                  <a:srgbClr val="000000"/>
                </a:solidFill>
                <a:latin typeface="Tahoma" panose="020b0604030504040204" pitchFamily="34" charset="0"/>
                <a:ea typeface="华文宋体" panose="02010600040101010101" charset="-122"/>
              </a:rPr>
              <a:t>颧</a:t>
            </a:r>
            <a:r>
              <a:rPr lang="zh-CN" altLang="en-US" sz="2000">
                <a:solidFill>
                  <a:srgbClr val="000000"/>
                </a:solidFill>
                <a:latin typeface="黑体" panose="02010609060101010101" pitchFamily="49" charset="-122"/>
                <a:ea typeface="华文宋体" panose="02010600040101010101" charset="-122"/>
              </a:rPr>
              <a:t>髎</a:t>
            </a:r>
            <a:endParaRPr lang="zh-CN" altLang="en-US" sz="2000">
              <a:solidFill>
                <a:srgbClr val="000000"/>
              </a:solidFill>
              <a:latin typeface="黑体" panose="0201060906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38" grpId="0"/>
      <p:bldP spid="2239" grpId="1"/>
      <p:bldP spid="2240" grpId="2"/>
      <p:bldP spid="2241" grpId="3"/>
      <p:bldP spid="2243" grpId="4"/>
      <p:bldP spid="2244" grpId="5"/>
      <p:bldP spid="2246" grpId="6"/>
      <p:bldP spid="2247" grpId="7"/>
      <p:bldP spid="2248" grpId="8"/>
      <p:bldP spid="2249" grpId="9"/>
      <p:bldP spid="2250" grpId="10"/>
      <p:bldP spid="2251" grpId="11"/>
      <p:bldP spid="2252" grpId="12"/>
      <p:bldP spid="2253" grpId="13"/>
      <p:bldP spid="2254" grpId="14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14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57" name="Rectangle 2"/>
          <p:cNvSpPr/>
          <p:nvPr>
            <p:ph idx="1"/>
          </p:nvPr>
        </p:nvSpPr>
        <p:spPr>
          <a:xfrm>
            <a:off x="395288" y="1601788"/>
            <a:ext cx="4968875" cy="4491037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solidFill>
                  <a:srgbClr val="CC0000"/>
                </a:solidFill>
                <a:ea typeface="华文宋体" panose="02010600040101010101" charset="-122"/>
              </a:rPr>
              <a:t>针刺方法：</a:t>
            </a:r>
            <a:endParaRPr lang="zh-CN" altLang="en-US" sz="2800" b="1">
              <a:solidFill>
                <a:srgbClr val="CC0000"/>
              </a:solidFill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阳白</a:t>
            </a:r>
            <a:r>
              <a:rPr lang="zh-CN" altLang="en-US" sz="2800" b="1">
                <a:solidFill>
                  <a:srgbClr val="1E8FC8"/>
                </a:solidFill>
                <a:ea typeface="华文宋体" panose="02010600040101010101" charset="-122"/>
              </a:rPr>
              <a:t>透刺</a:t>
            </a:r>
            <a:r>
              <a:rPr lang="zh-CN" altLang="en-US" sz="2400" b="1">
                <a:ea typeface="华文宋体" panose="02010600040101010101" charset="-122"/>
              </a:rPr>
              <a:t>鱼腰、攒竹、丝竹空；</a:t>
            </a:r>
            <a:endParaRPr lang="zh-CN" altLang="en-US" sz="2400" b="1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地仓</a:t>
            </a:r>
            <a:r>
              <a:rPr lang="zh-CN" altLang="en-US" sz="2800" b="1">
                <a:solidFill>
                  <a:srgbClr val="1E8FC8"/>
                </a:solidFill>
                <a:ea typeface="华文宋体" panose="02010600040101010101" charset="-122"/>
              </a:rPr>
              <a:t>透刺</a:t>
            </a:r>
            <a:r>
              <a:rPr lang="zh-CN" altLang="en-US" sz="2800" b="1">
                <a:ea typeface="华文宋体" panose="02010600040101010101" charset="-122"/>
              </a:rPr>
              <a:t>颊车或透牵正；</a:t>
            </a:r>
            <a:endParaRPr lang="zh-CN" altLang="en-US" sz="2800" b="1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迎香</a:t>
            </a:r>
            <a:r>
              <a:rPr lang="zh-CN" altLang="en-US" sz="2800" b="1">
                <a:solidFill>
                  <a:srgbClr val="1E8FC8"/>
                </a:solidFill>
                <a:ea typeface="华文宋体" panose="02010600040101010101" charset="-122"/>
              </a:rPr>
              <a:t>透刺</a:t>
            </a:r>
            <a:r>
              <a:rPr lang="zh-CN" altLang="en-US" sz="2800" b="1">
                <a:ea typeface="华文宋体" panose="02010600040101010101" charset="-122"/>
              </a:rPr>
              <a:t>上迎香或四白；</a:t>
            </a:r>
            <a:endParaRPr lang="zh-CN" altLang="en-US" sz="2800" b="1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颊车、牵正</a:t>
            </a:r>
            <a:r>
              <a:rPr lang="zh-CN" altLang="en-US" sz="2800" b="1">
                <a:solidFill>
                  <a:srgbClr val="1E8FC8"/>
                </a:solidFill>
                <a:ea typeface="华文宋体" panose="02010600040101010101" charset="-122"/>
              </a:rPr>
              <a:t>透刺</a:t>
            </a:r>
            <a:r>
              <a:rPr lang="zh-CN" altLang="en-US" sz="2800" b="1">
                <a:ea typeface="华文宋体" panose="02010600040101010101" charset="-122"/>
              </a:rPr>
              <a:t>太阳或迎香；</a:t>
            </a:r>
            <a:endParaRPr lang="zh-CN" altLang="en-US" sz="2800" b="1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四白、太阳、牵正</a:t>
            </a:r>
            <a:r>
              <a:rPr lang="zh-CN" altLang="en-US" sz="2800" b="1">
                <a:solidFill>
                  <a:schemeClr val="accent2"/>
                </a:solidFill>
                <a:ea typeface="华文宋体" panose="02010600040101010101" charset="-122"/>
              </a:rPr>
              <a:t>直刺</a:t>
            </a:r>
            <a:r>
              <a:rPr lang="zh-CN" altLang="en-US" sz="2800" b="1">
                <a:ea typeface="华文宋体" panose="02010600040101010101" charset="-122"/>
              </a:rPr>
              <a:t>；</a:t>
            </a:r>
            <a:endParaRPr lang="zh-CN" altLang="en-US" sz="2800" b="1">
              <a:ea typeface="华文宋体" panose="02010600040101010101" charset="-122"/>
            </a:endParaRPr>
          </a:p>
          <a:p>
            <a:pPr>
              <a:lnSpc>
                <a:spcPct val="120000"/>
              </a:lnSpc>
              <a:buFont typeface="Wingdings" panose="05000000000000000000" pitchFamily="2" charset="2"/>
              <a:buNone/>
            </a:pPr>
            <a:r>
              <a:rPr lang="zh-CN" altLang="en-US" sz="2800" b="1">
                <a:ea typeface="华文宋体" panose="02010600040101010101" charset="-122"/>
              </a:rPr>
              <a:t>颧髎、翳风、合谷</a:t>
            </a:r>
            <a:r>
              <a:rPr lang="zh-CN" altLang="en-US" sz="2800" b="1">
                <a:solidFill>
                  <a:schemeClr val="accent2"/>
                </a:solidFill>
                <a:ea typeface="华文宋体" panose="02010600040101010101" charset="-122"/>
              </a:rPr>
              <a:t>直刺</a:t>
            </a:r>
            <a:r>
              <a:rPr lang="zh-CN" altLang="en-US" sz="2800" b="1">
                <a:ea typeface="华文宋体" panose="02010600040101010101" charset="-122"/>
              </a:rPr>
              <a:t>。   </a:t>
            </a:r>
            <a:endParaRPr lang="zh-CN" altLang="en-US" sz="2800" b="1">
              <a:ea typeface="华文宋体" panose="02010600040101010101" charset="-122"/>
            </a:endParaRPr>
          </a:p>
        </p:txBody>
      </p:sp>
      <p:pic>
        <p:nvPicPr>
          <p:cNvPr id="2258" name="Picture 5" descr="839a0c"/>
          <p:cNvPicPr>
            <a:picLocks noChangeAspect="1"/>
          </p:cNvPicPr>
          <p:nvPr/>
        </p:nvPicPr>
        <p:blipFill>
          <a:blip r:embed="rId2"/>
          <a:srcRect l="12082" t="2759" r="18997" b="27130"/>
          <a:stretch>
            <a:fillRect/>
          </a:stretch>
        </p:blipFill>
        <p:spPr>
          <a:xfrm>
            <a:off x="4932363" y="1339850"/>
            <a:ext cx="3887787" cy="511333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9" name="Oval 6"/>
          <p:cNvSpPr/>
          <p:nvPr/>
        </p:nvSpPr>
        <p:spPr>
          <a:xfrm>
            <a:off x="6734175" y="3140075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cxnSp>
        <p:nvCxnSpPr>
          <p:cNvPr id="2260" name="Line 7"/>
          <p:cNvCxnSpPr/>
          <p:nvPr/>
        </p:nvCxnSpPr>
        <p:spPr>
          <a:xfrm flipH="1">
            <a:off x="6732588" y="3284538"/>
            <a:ext cx="71437" cy="215900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61" name="Line 8"/>
          <p:cNvCxnSpPr/>
          <p:nvPr/>
        </p:nvCxnSpPr>
        <p:spPr>
          <a:xfrm flipH="1">
            <a:off x="6300788" y="3284538"/>
            <a:ext cx="431800" cy="288925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62" name="Line 9"/>
          <p:cNvCxnSpPr/>
          <p:nvPr/>
        </p:nvCxnSpPr>
        <p:spPr>
          <a:xfrm>
            <a:off x="6877050" y="3284538"/>
            <a:ext cx="287338" cy="288925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63" name="Oval 10"/>
          <p:cNvSpPr/>
          <p:nvPr/>
        </p:nvSpPr>
        <p:spPr>
          <a:xfrm>
            <a:off x="6588125" y="5157788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cxnSp>
        <p:nvCxnSpPr>
          <p:cNvPr id="2264" name="Line 11"/>
          <p:cNvCxnSpPr/>
          <p:nvPr/>
        </p:nvCxnSpPr>
        <p:spPr>
          <a:xfrm>
            <a:off x="6659563" y="5300663"/>
            <a:ext cx="865187" cy="0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65" name="Line 12"/>
          <p:cNvCxnSpPr/>
          <p:nvPr/>
        </p:nvCxnSpPr>
        <p:spPr>
          <a:xfrm flipV="1">
            <a:off x="6732588" y="4868863"/>
            <a:ext cx="1008062" cy="360362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66" name="Oval 13"/>
          <p:cNvSpPr/>
          <p:nvPr/>
        </p:nvSpPr>
        <p:spPr>
          <a:xfrm>
            <a:off x="6300788" y="46529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cxnSp>
        <p:nvCxnSpPr>
          <p:cNvPr id="2267" name="Line 14"/>
          <p:cNvCxnSpPr/>
          <p:nvPr/>
        </p:nvCxnSpPr>
        <p:spPr>
          <a:xfrm flipH="1" flipV="1">
            <a:off x="6227763" y="4149725"/>
            <a:ext cx="73025" cy="503238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68" name="Line 15"/>
          <p:cNvCxnSpPr/>
          <p:nvPr/>
        </p:nvCxnSpPr>
        <p:spPr>
          <a:xfrm flipV="1">
            <a:off x="6372225" y="4221163"/>
            <a:ext cx="360363" cy="431800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69" name="Oval 16"/>
          <p:cNvSpPr/>
          <p:nvPr/>
        </p:nvSpPr>
        <p:spPr>
          <a:xfrm>
            <a:off x="7380288" y="5156200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cxnSp>
        <p:nvCxnSpPr>
          <p:cNvPr id="2270" name="Line 17"/>
          <p:cNvCxnSpPr/>
          <p:nvPr/>
        </p:nvCxnSpPr>
        <p:spPr>
          <a:xfrm flipH="1" flipV="1">
            <a:off x="7524750" y="3789363"/>
            <a:ext cx="0" cy="1295400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71" name="Line 18"/>
          <p:cNvCxnSpPr/>
          <p:nvPr/>
        </p:nvCxnSpPr>
        <p:spPr>
          <a:xfrm flipH="1" flipV="1">
            <a:off x="6443663" y="4724400"/>
            <a:ext cx="936625" cy="433388"/>
          </a:xfrm>
          <a:prstGeom prst="line">
            <a:avLst/>
          </a:prstGeom>
          <a:ln w="38100" cap="flat" cmpd="sng">
            <a:solidFill>
              <a:srgbClr val="DDE89A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72" name="Oval 19"/>
          <p:cNvSpPr/>
          <p:nvPr/>
        </p:nvSpPr>
        <p:spPr>
          <a:xfrm>
            <a:off x="6589713" y="42211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73" name="Oval 20"/>
          <p:cNvSpPr/>
          <p:nvPr/>
        </p:nvSpPr>
        <p:spPr>
          <a:xfrm>
            <a:off x="7453313" y="3716338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74" name="Oval 21"/>
          <p:cNvSpPr/>
          <p:nvPr/>
        </p:nvSpPr>
        <p:spPr>
          <a:xfrm>
            <a:off x="7596188" y="4797425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75" name="Oval 22"/>
          <p:cNvSpPr/>
          <p:nvPr/>
        </p:nvSpPr>
        <p:spPr>
          <a:xfrm>
            <a:off x="6804025" y="4581525"/>
            <a:ext cx="142875" cy="144463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76" name="Oval 23"/>
          <p:cNvSpPr/>
          <p:nvPr/>
        </p:nvSpPr>
        <p:spPr>
          <a:xfrm>
            <a:off x="7958138" y="4868863"/>
            <a:ext cx="142875" cy="144462"/>
          </a:xfrm>
          <a:prstGeom prst="ellipse">
            <a:avLst/>
          </a:prstGeom>
          <a:solidFill>
            <a:srgbClr val="80CB35"/>
          </a:solidFill>
          <a:ln w="9525" cap="flat" cmpd="sng">
            <a:solidFill>
              <a:srgbClr val="DDE89A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Tahoma" panose="020b0604030504040204" pitchFamily="34" charset="0"/>
              <a:ea typeface="华文宋体" panose="02010600040101010101" charset="-122"/>
            </a:endParaRPr>
          </a:p>
        </p:txBody>
      </p:sp>
      <p:sp>
        <p:nvSpPr>
          <p:cNvPr id="2277" name="Rectangle 37"/>
          <p:cNvSpPr/>
          <p:nvPr/>
        </p:nvSpPr>
        <p:spPr>
          <a:xfrm>
            <a:off x="179388" y="404813"/>
            <a:ext cx="5832475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44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四、面瘫的针灸治疗</a:t>
            </a:r>
            <a:endParaRPr lang="zh-CN" altLang="en-US" sz="44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7" dur="500" fill="hold"/>
                                        <p:tgtEl>
                                          <p:spTgt spid="2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0" dur="500" fill="hold"/>
                                        <p:tgtEl>
                                          <p:spTgt spid="22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3" dur="500" fill="hold"/>
                                        <p:tgtEl>
                                          <p:spTgt spid="22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6" dur="500" fill="hold"/>
                                        <p:tgtEl>
                                          <p:spTgt spid="22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19" dur="500" fill="hold"/>
                                        <p:tgtEl>
                                          <p:spTgt spid="22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2" dur="500" fill="hold"/>
                                        <p:tgtEl>
                                          <p:spTgt spid="22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 additive="base">
                                        <p:cTn id="25" dur="500" fill="hold"/>
                                        <p:tgtEl>
                                          <p:spTgt spid="22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0" dur="2000" fill="hold"/>
                                        <p:tgtEl>
                                          <p:spTgt spid="2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2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7" presetClass="entr" presetSubtype="1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7" presetClass="entr" presetSubtype="1" dur="5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49" presetID="17" presetClass="entr" presetSubtype="1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58" dur="2000" fill="hold"/>
                                        <p:tgtEl>
                                          <p:spTgt spid="2259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8" presetClass="exit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61" dur="2000" fill="hold"/>
                                        <p:tgtEl>
                                          <p:spTgt spid="226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8" presetClass="exit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64" dur="2000" fill="hold"/>
                                        <p:tgtEl>
                                          <p:spTgt spid="226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8" presetClass="exit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67" dur="2000" fill="hold"/>
                                        <p:tgtEl>
                                          <p:spTgt spid="2262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0" presetID="35" presetClass="entr" presetSubtype="0" dur="2000" fill="hold" grpId="4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additive="base"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2" dur="2000" fill="hold"/>
                                        <p:tgtEl>
                                          <p:spTgt spid="22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2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  <p:cond evt="onBegin" delay="0">
                          <p:tn val="75"/>
                        </p:cond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7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5" presetID="17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2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  <p:cond evt="onBegin" delay="0">
                          <p:tn val="90"/>
                        </p:cond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xit" presetSubtype="16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94" dur="2000" fill="hold"/>
                                        <p:tgtEl>
                                          <p:spTgt spid="2263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7" presetID="8" presetClass="exit" presetSubtype="16" dur="2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98" dur="2000" fill="hold"/>
                                        <p:tgtEl>
                                          <p:spTgt spid="2264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8" presetClass="exit" presetSubtype="16" dur="20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Effect transition="out" filter="diamond(in)">
                                      <p:cBhvr additive="base">
                                        <p:cTn id="101" dur="2000" fill="hold"/>
                                        <p:tgtEl>
                                          <p:spTgt spid="2265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04" presetID="35" presetClass="entr" presetSubtype="0" dur="2000" fill="hold" grpId="6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 additive="base"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06" dur="2000" fill="hold"/>
                                        <p:tgtEl>
                                          <p:spTgt spid="2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2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2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 nodeType="clickPar">
                      <p:stCondLst>
                        <p:cond delay="indefinite"/>
                        <p:cond evt="onBegin" delay="0">
                          <p:tn val="109"/>
                        </p:cond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17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 nodeType="clickPar">
                      <p:stCondLst>
                        <p:cond delay="indefinite"/>
                        <p:cond evt="onBegin" delay="0">
                          <p:tn val="123"/>
                        </p:cond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27" dur="500" fill="hold"/>
                                        <p:tgtEl>
                                          <p:spTgt spid="2266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30" dur="500" fill="hold"/>
                                        <p:tgtEl>
                                          <p:spTgt spid="2267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33" dur="500" fill="hold"/>
                                        <p:tgtEl>
                                          <p:spTgt spid="2268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6" presetID="35" presetClass="entr" presetSubtype="0" dur="2000" fill="hold" grpId="8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38" dur="2000" fill="hold"/>
                                        <p:tgtEl>
                                          <p:spTgt spid="2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2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2000" fill="hold"/>
                                        <p:tgtEl>
                                          <p:spTgt spid="2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2000" fill="hold"/>
                                        <p:tgtEl>
                                          <p:spTgt spid="2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 nodeType="clickPar">
                      <p:stCondLst>
                        <p:cond delay="indefinite"/>
                        <p:cond evt="onBegin" delay="0">
                          <p:tn val="141"/>
                        </p:cond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7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2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17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2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 nodeType="clickPar">
                      <p:stCondLst>
                        <p:cond delay="indefinite"/>
                        <p:cond evt="onBegin" delay="0">
                          <p:tn val="155"/>
                        </p:cond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59" dur="500" fill="hold"/>
                                        <p:tgtEl>
                                          <p:spTgt spid="2269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62" dur="500" fill="hold"/>
                                        <p:tgtEl>
                                          <p:spTgt spid="2270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 additive="base">
                                        <p:cTn id="165" dur="500" fill="hold"/>
                                        <p:tgtEl>
                                          <p:spTgt spid="2271"/>
                                        </p:tgtEl>
                                      </p:cBhvr>
                                    </p:animEffect>
                                    <p:set>
                                      <p:cBhvr additive="base">
                                        <p:cTn id="1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8" presetID="35" presetClass="entr" presetSubtype="0" dur="20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0" dur="2000" fill="hold"/>
                                        <p:tgtEl>
                                          <p:spTgt spid="22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2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2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2000" fill="hold"/>
                                        <p:tgtEl>
                                          <p:spTgt spid="2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5" presetID="35" presetClass="entr" presetSubtype="0" dur="2000" fill="hold" grpId="1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 additive="base"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77" dur="2000" fill="hold"/>
                                        <p:tgtEl>
                                          <p:spTgt spid="2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78" dur="2000" fill="hold"/>
                                        <p:tgtEl>
                                          <p:spTgt spid="2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9" dur="2000" fill="hold"/>
                                        <p:tgtEl>
                                          <p:spTgt spid="2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0" dur="2000" fill="hold"/>
                                        <p:tgtEl>
                                          <p:spTgt spid="2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82" presetID="35" presetClass="entr" presetSubtype="0" dur="2000" fill="hold" grpId="11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 additive="base"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84" dur="2000" fill="hold"/>
                                        <p:tgtEl>
                                          <p:spTgt spid="22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85" dur="2000" fill="hold"/>
                                        <p:tgtEl>
                                          <p:spTgt spid="2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2000" fill="hold"/>
                                        <p:tgtEl>
                                          <p:spTgt spid="2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2000" fill="hold"/>
                                        <p:tgtEl>
                                          <p:spTgt spid="2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189" presetID="35" presetClass="entr" presetSubtype="0" dur="2000" fill="hold" grpId="12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 additive="base"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91" dur="2000" fill="hold"/>
                                        <p:tgtEl>
                                          <p:spTgt spid="22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2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2000" fill="hold"/>
                                        <p:tgtEl>
                                          <p:spTgt spid="2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2000" fill="hold"/>
                                        <p:tgtEl>
                                          <p:spTgt spid="2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196" presetID="35" presetClass="entr" presetSubtype="0" dur="2000" fill="hold" grpId="13" nodeType="after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 additive="base"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98" dur="2000" fill="hold"/>
                                        <p:tgtEl>
                                          <p:spTgt spid="2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99" dur="2000" fill="hold"/>
                                        <p:tgtEl>
                                          <p:spTgt spid="22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2000" fill="hold"/>
                                        <p:tgtEl>
                                          <p:spTgt spid="2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1" dur="2000" fill="hold"/>
                                        <p:tgtEl>
                                          <p:spTgt spid="2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203" presetID="29" presetClass="entr" presetSubtype="0" dur="1000" fill="hold" grpId="14" nodeType="afterEffect">
                                  <p:stCondLst>
                                    <p:cond delay="10500"/>
                                  </p:stCondLst>
                                  <p:childTnLst>
                                    <p:set>
                                      <p:cBhvr additive="base"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1000" fill="hold"/>
                                        <p:tgtEl>
                                          <p:spTgt spid="2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2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207" dur="1000" fill="hold"/>
                                        <p:tgtEl>
                                          <p:spTgt spid="2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7" grpId="0" uiExpand="1" build="p"/>
      <p:bldP spid="2259" grpId="1"/>
      <p:bldP spid="2259" grpId="2"/>
      <p:bldP spid="2263" grpId="4"/>
      <p:bldP spid="2266" grpId="6"/>
      <p:bldP spid="2269" grpId="8"/>
      <p:bldP spid="2272" grpId="9"/>
      <p:bldP spid="2273" grpId="10"/>
      <p:bldP spid="2274" grpId="11"/>
      <p:bldP spid="2275" grpId="12"/>
      <p:bldP spid="2276" grpId="13"/>
      <p:bldP spid="2277" grpId="14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15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280" name="Rectangle 3"/>
          <p:cNvSpPr/>
          <p:nvPr>
            <p:ph idx="1"/>
          </p:nvPr>
        </p:nvSpPr>
        <p:spPr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CC0000"/>
                </a:solidFill>
                <a:ea typeface="华文宋体" panose="02010600040101010101" charset="-122"/>
              </a:rPr>
              <a:t>随证加减：</a:t>
            </a:r>
            <a:endParaRPr lang="zh-CN" altLang="en-US" b="1">
              <a:solidFill>
                <a:srgbClr val="CC0000"/>
              </a:solidFill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风寒证加风池；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风热证加曲池；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抬眉困难加攒竹；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鼻唇沟变浅加迎香；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人中沟歪斜加水沟；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颏唇沟歪斜加承浆。</a:t>
            </a:r>
            <a:endParaRPr lang="zh-CN" altLang="en-US" b="1">
              <a:ea typeface="华文宋体" panose="02010600040101010101" charset="-122"/>
            </a:endParaRPr>
          </a:p>
          <a:p>
            <a:r>
              <a:rPr lang="zh-CN" altLang="en-US" b="1">
                <a:ea typeface="华文宋体" panose="02010600040101010101" charset="-122"/>
              </a:rPr>
              <a:t>体虚者加足三里。                     </a:t>
            </a:r>
            <a:endParaRPr lang="zh-CN" altLang="en-US" b="1">
              <a:ea typeface="华文宋体" panose="02010600040101010101" charset="-122"/>
            </a:endParaRPr>
          </a:p>
          <a:p>
            <a:endParaRPr lang="en-US" altLang="zh-CN" b="1">
              <a:ea typeface="华文宋体" panose="02010600040101010101" charset="-122"/>
            </a:endParaRPr>
          </a:p>
        </p:txBody>
      </p:sp>
      <p:pic>
        <p:nvPicPr>
          <p:cNvPr id="2281" name="Picture 10" descr="针刺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700" y="1341438"/>
            <a:ext cx="2232025" cy="1527175"/>
          </a:xfrm>
          <a:prstGeom prst="rect">
            <a:avLst/>
          </a:prstGeom>
          <a:noFill/>
          <a:ln w="9525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2282" name="Picture 13" descr="DSCN55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1863" y="2852738"/>
            <a:ext cx="2422525" cy="3384550"/>
          </a:xfrm>
          <a:prstGeom prst="rect">
            <a:avLst/>
          </a:prstGeom>
          <a:noFill/>
          <a:ln w="9525" cap="flat" cmpd="sng">
            <a:solidFill>
              <a:srgbClr val="808080"/>
            </a:solidFill>
            <a:prstDash val="solid"/>
            <a:miter/>
            <a:headEnd type="none" w="med" len="med"/>
            <a:tailEnd type="none" w="med" len="med"/>
          </a:ln>
        </p:spPr>
      </p:pic>
      <p:cxnSp>
        <p:nvCxnSpPr>
          <p:cNvPr id="2283" name="Line 14"/>
          <p:cNvCxnSpPr/>
          <p:nvPr/>
        </p:nvCxnSpPr>
        <p:spPr>
          <a:xfrm flipH="1" flipV="1">
            <a:off x="7329488" y="4330700"/>
            <a:ext cx="144462" cy="287338"/>
          </a:xfrm>
          <a:prstGeom prst="line">
            <a:avLst/>
          </a:prstGeom>
          <a:ln w="38100" cap="flat" cmpd="sng">
            <a:solidFill>
              <a:srgbClr val="80CB35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84" name="Line 15"/>
          <p:cNvCxnSpPr/>
          <p:nvPr/>
        </p:nvCxnSpPr>
        <p:spPr>
          <a:xfrm>
            <a:off x="7092950" y="4797425"/>
            <a:ext cx="358775" cy="0"/>
          </a:xfrm>
          <a:prstGeom prst="line">
            <a:avLst/>
          </a:prstGeom>
          <a:ln w="38100" cap="flat" cmpd="sng">
            <a:solidFill>
              <a:srgbClr val="80CB35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85" name="Line 16"/>
          <p:cNvCxnSpPr/>
          <p:nvPr/>
        </p:nvCxnSpPr>
        <p:spPr>
          <a:xfrm>
            <a:off x="7092950" y="5229225"/>
            <a:ext cx="358775" cy="0"/>
          </a:xfrm>
          <a:prstGeom prst="line">
            <a:avLst/>
          </a:prstGeom>
          <a:ln w="38100" cap="flat" cmpd="sng">
            <a:solidFill>
              <a:srgbClr val="80CB35"/>
            </a:solidFill>
            <a:prstDash val="solid"/>
            <a:round/>
            <a:headEnd type="none" w="med" len="med"/>
            <a:tailEnd type="triangle" w="med" len="med"/>
          </a:ln>
        </p:spPr>
      </p:cxnSp>
      <p:cxnSp>
        <p:nvCxnSpPr>
          <p:cNvPr id="2286" name="Line 17"/>
          <p:cNvCxnSpPr/>
          <p:nvPr/>
        </p:nvCxnSpPr>
        <p:spPr>
          <a:xfrm flipH="1" flipV="1">
            <a:off x="7308850" y="3716338"/>
            <a:ext cx="0" cy="288925"/>
          </a:xfrm>
          <a:prstGeom prst="line">
            <a:avLst/>
          </a:prstGeom>
          <a:ln w="38100" cap="flat" cmpd="sng">
            <a:solidFill>
              <a:srgbClr val="80CB35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2287" name="Rectangle 37"/>
          <p:cNvSpPr/>
          <p:nvPr/>
        </p:nvSpPr>
        <p:spPr>
          <a:xfrm>
            <a:off x="107950" y="404813"/>
            <a:ext cx="5832475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sz="2400" b="0" i="0" u="none" kern="120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4400" b="1">
                <a:solidFill>
                  <a:srgbClr val="FFFFFF"/>
                </a:solidFill>
                <a:latin typeface="新宋体" panose="02010609030101010101" pitchFamily="49" charset="-122"/>
                <a:ea typeface="华文宋体" panose="02010600040101010101" charset="-122"/>
              </a:rPr>
              <a:t>四、面瘫的针灸治疗</a:t>
            </a:r>
            <a:endParaRPr lang="zh-CN" altLang="en-US" sz="4400" b="1">
              <a:solidFill>
                <a:srgbClr val="FFFFFF"/>
              </a:solidFill>
              <a:latin typeface="新宋体" panose="02010609030101010101" pitchFamily="49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9" dur="1000" fill="hold"/>
                                        <p:tgtEl>
                                          <p:spTgt spid="2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4" dur="1000" fill="hold"/>
                                        <p:tgtEl>
                                          <p:spTgt spid="2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2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2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9" dur="1000" fill="hold"/>
                                        <p:tgtEl>
                                          <p:spTgt spid="22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2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2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4" dur="1000" fill="hold"/>
                                        <p:tgtEl>
                                          <p:spTgt spid="22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2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2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9" dur="1000" fill="hold"/>
                                        <p:tgtEl>
                                          <p:spTgt spid="22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2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2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4" dur="1000" fill="hold"/>
                                        <p:tgtEl>
                                          <p:spTgt spid="22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2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2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39" dur="1000" fill="hold"/>
                                        <p:tgtEl>
                                          <p:spTgt spid="22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22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22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44" dur="1000" fill="hold"/>
                                        <p:tgtEl>
                                          <p:spTgt spid="228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18" presetClass="entr" presetSubtype="12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48" dur="500" fill="hold"/>
                                        <p:tgtEl>
                                          <p:spTgt spid="2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32" dur="2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 additive="base">
                                        <p:cTn id="51" dur="2000" fill="hold"/>
                                        <p:tgtEl>
                                          <p:spTgt spid="2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2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58" dur="1000" fill="hold"/>
                                        <p:tgtEl>
                                          <p:spTgt spid="2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2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2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63" dur="1000" fill="hold"/>
                                        <p:tgtEl>
                                          <p:spTgt spid="2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68" dur="1000" fill="hold"/>
                                        <p:tgtEl>
                                          <p:spTgt spid="2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2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73" dur="1000" fill="hold"/>
                                        <p:tgtEl>
                                          <p:spTgt spid="2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9" presetClass="entr" presetSubtype="0" dur="1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22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22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79" dur="1000" fill="hold"/>
                                        <p:tgtEl>
                                          <p:spTgt spid="2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0" grpId="0" uiExpand="1" build="p"/>
      <p:bldP spid="2287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>
                <a:ea typeface="宋体" panose="02010600030101010101" pitchFamily="2" charset="-122"/>
              </a:rPr>
              <a:t>精选ppt</a:t>
            </a:r>
            <a:endParaRPr lang="en-US" altLang="zh-CN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>
                <a:ea typeface="宋体" panose="02010600030101010101" pitchFamily="2" charset="-122"/>
              </a:rPr>
              <a:t>16</a:t>
            </a:fld>
            <a:endParaRPr lang="zh-CN" altLang="en-US" sz="1000" u="none">
              <a:solidFill>
                <a:srgbClr val="00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2290" name="Picture 3" descr="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588" y="3673475"/>
            <a:ext cx="2160587" cy="27368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91" name="Picture 4" descr="灸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6650" y="4365625"/>
            <a:ext cx="1871663" cy="1873250"/>
          </a:xfrm>
          <a:prstGeom prst="rect">
            <a:avLst/>
          </a:prstGeom>
          <a:noFill/>
          <a:ln w="57150" cap="flat" cmpd="sng">
            <a:solidFill>
              <a:srgbClr val="FFCC99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2292" name="Picture 5" descr="三菱针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7675" y="4365625"/>
            <a:ext cx="1871663" cy="1885950"/>
          </a:xfrm>
          <a:prstGeom prst="rect">
            <a:avLst/>
          </a:prstGeom>
          <a:noFill/>
          <a:ln w="57150" cap="flat" cmpd="sng">
            <a:solidFill>
              <a:srgbClr val="FFCC99"/>
            </a:solidFill>
            <a:prstDash val="solid"/>
            <a:miter/>
            <a:headEnd type="none" w="med" len="med"/>
            <a:tailEnd type="none" w="med" len="med"/>
          </a:ln>
        </p:spPr>
      </p:pic>
      <p:pic>
        <p:nvPicPr>
          <p:cNvPr id="2293" name="Picture 6" descr="针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2988" y="4365625"/>
            <a:ext cx="1871662" cy="1871663"/>
          </a:xfrm>
          <a:prstGeom prst="rect">
            <a:avLst/>
          </a:prstGeom>
          <a:noFill/>
          <a:ln w="57150" cap="flat" cmpd="sng">
            <a:solidFill>
              <a:srgbClr val="FFCC99"/>
            </a:solidFill>
            <a:prstDash val="solid"/>
            <a:miter/>
            <a:headEnd type="none" w="med" len="med"/>
            <a:tailEnd type="none" w="med" len="med"/>
          </a:ln>
        </p:spPr>
      </p:pic>
      <p:grpSp>
        <p:nvGrpSpPr>
          <p:cNvPr id="2294" name="组合 2293"/>
          <p:cNvGrpSpPr/>
          <p:nvPr/>
        </p:nvGrpSpPr>
        <p:grpSpPr>
          <a:xfrm>
            <a:off x="539750" y="333375"/>
            <a:ext cx="2376488" cy="1079500"/>
            <a:chExt cx="1042" cy="1019"/>
          </a:xfrm>
        </p:grpSpPr>
        <p:grpSp>
          <p:nvGrpSpPr>
            <p:cNvPr id="2295" name="组合 2294"/>
            <p:cNvGrpSpPr/>
            <p:nvPr/>
          </p:nvGrpSpPr>
          <p:grpSpPr>
            <a:xfrm>
              <a:off x="0" y="0"/>
              <a:ext cx="1042" cy="1019"/>
              <a:chExt cx="1042" cy="1019"/>
            </a:xfrm>
          </p:grpSpPr>
          <p:pic>
            <p:nvPicPr>
              <p:cNvPr id="2296" name="Picture 9" descr="circuler_1"/>
              <p:cNvPicPr>
                <a:picLocks noChangeAspect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0" y="0"/>
                <a:ext cx="1042" cy="1016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2297" name="Oval 10"/>
              <p:cNvSpPr/>
              <p:nvPr/>
            </p:nvSpPr>
            <p:spPr>
              <a:xfrm>
                <a:off x="0" y="0"/>
                <a:ext cx="1035" cy="1019"/>
              </a:xfrm>
              <a:prstGeom prst="ellipse">
                <a:avLst/>
              </a:prstGeom>
              <a:solidFill>
                <a:srgbClr val="CC99FF">
                  <a:alpha val="81175"/>
                </a:srgbClr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ru-RU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Tahoma" panose="020b0604030504040204" pitchFamily="34" charset="0"/>
                  <a:buNone/>
                  <a:defRPr sz="2400" b="0" i="0" u="none" kern="1200">
                    <a:solidFill>
                      <a:schemeClr val="tx1"/>
                    </a:solidFill>
                    <a:latin typeface="Tahoma" panose="020b060403050404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>
                  <a:latin typeface="Tahoma" panose="020b0604030504040204" pitchFamily="34" charset="0"/>
                  <a:ea typeface="华文宋体" panose="02010600040101010101" charset="-122"/>
                </a:endParaRPr>
              </a:p>
            </p:txBody>
          </p:sp>
        </p:grpSp>
        <p:pic>
          <p:nvPicPr>
            <p:cNvPr id="2298" name="Picture 11" descr="Picture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4" y="10"/>
              <a:ext cx="823" cy="36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299" name="Rectangle 12"/>
          <p:cNvSpPr/>
          <p:nvPr>
            <p:ph type="title" idx="4294967295"/>
          </p:nvPr>
        </p:nvSpPr>
        <p:spPr>
          <a:xfrm>
            <a:off x="684213" y="357188"/>
            <a:ext cx="2303462" cy="944562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ctr" anchorCtr="0"/>
          <a:lstStyle/>
          <a:p>
            <a:r>
              <a:rPr lang="zh-CN" altLang="en-US" sz="3200">
                <a:solidFill>
                  <a:srgbClr val="0000FF"/>
                </a:solidFill>
                <a:ea typeface="华文宋体" panose="02010600040101010101" charset="-122"/>
              </a:rPr>
              <a:t>操作要点</a:t>
            </a:r>
            <a:endParaRPr lang="zh-CN" altLang="en-US" sz="3200">
              <a:solidFill>
                <a:srgbClr val="0000FF"/>
              </a:solidFill>
              <a:ea typeface="华文宋体" panose="02010600040101010101" charset="-122"/>
            </a:endParaRPr>
          </a:p>
        </p:txBody>
      </p:sp>
      <p:sp>
        <p:nvSpPr>
          <p:cNvPr id="2300" name="Rectangle 14"/>
          <p:cNvSpPr/>
          <p:nvPr>
            <p:ph type="body" idx="4294967295"/>
          </p:nvPr>
        </p:nvSpPr>
        <p:spPr>
          <a:xfrm>
            <a:off x="539750" y="1557338"/>
            <a:ext cx="7848600" cy="5029200"/>
          </a:xfrm>
          <a:ln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针刺手法应轻柔，防皮下出血。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透穴切不可穿透皮肤，以免增加痛感、感染及患者恐惧感。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注意缓慢起针，并按压</a:t>
            </a:r>
            <a:r>
              <a:rPr lang="en-US" altLang="zh-CN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2-3</a:t>
            </a:r>
            <a:r>
              <a:rPr lang="zh-CN" altLang="en-US" b="1">
                <a:solidFill>
                  <a:srgbClr val="194D15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分钟。</a:t>
            </a:r>
            <a:endParaRPr lang="zh-CN" altLang="en-US" b="1">
              <a:solidFill>
                <a:srgbClr val="194D15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9" dur="1000" fill="hold"/>
                                        <p:tgtEl>
                                          <p:spTgt spid="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 additive="base">
                                        <p:cTn id="14" dur="1000" fill="hold"/>
                                        <p:tgtEl>
                                          <p:spTgt spid="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8" dur="2000" fill="hold"/>
                                        <p:tgtEl>
                                          <p:spTgt spid="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0" presetClass="entr" presetSubtype="0" dur="20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2" dur="2000" fill="hold"/>
                                        <p:tgtEl>
                                          <p:spTgt spid="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4" presetID="10" presetClass="entr" presetSubtype="0" dur="2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6" dur="2000" fill="hold"/>
                                        <p:tgtEl>
                                          <p:spTgt spid="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28" presetID="10" presetClass="entr" presetSubtype="0" dur="200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 additive="base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0" dur="2000" fill="hold"/>
                                        <p:tgtEl>
                                          <p:spTgt spid="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https://d.book118.com/367032121011006040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74TGp_natural_light_ani">
  <a:themeElements>
    <a:clrScheme name="574TGp_natural_light_ani 3">
      <a:dk1>
        <a:srgbClr val="808080"/>
      </a:dk1>
      <a:lt1>
        <a:srgbClr val="DDE89A"/>
      </a:lt1>
      <a:dk2>
        <a:srgbClr val="329A2A"/>
      </a:dk2>
      <a:lt2>
        <a:srgbClr val="185E25"/>
      </a:lt2>
      <a:accent1>
        <a:srgbClr val="80CB35"/>
      </a:accent1>
      <a:accent2>
        <a:srgbClr val="518CD3"/>
      </a:accent2>
      <a:accent3>
        <a:srgbClr val="ADCAAC"/>
      </a:accent3>
      <a:accent4>
        <a:srgbClr val="BDC683"/>
      </a:accent4>
      <a:accent5>
        <a:srgbClr val="C0E2AE"/>
      </a:accent5>
      <a:accent6>
        <a:srgbClr val="497EBF"/>
      </a:accent6>
      <a:hlink>
        <a:srgbClr val="E15D7C"/>
      </a:hlink>
      <a:folHlink>
        <a:srgbClr val="DB9153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574TGp_natural_light_ani 1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FBBCAA"/>
        </a:accent3>
        <a:accent4>
          <a:srgbClr val="C8BCA4"/>
        </a:accent4>
        <a:accent5>
          <a:srgbClr val="FDE4AD"/>
        </a:accent5>
        <a:accent6>
          <a:srgbClr val="537EC5"/>
        </a:accent6>
        <a:hlink>
          <a:srgbClr val="87D242"/>
        </a:hlink>
        <a:folHlink>
          <a:srgbClr val="DA647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2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AEBFD1"/>
        </a:accent3>
        <a:accent4>
          <a:srgbClr val="84B4C3"/>
        </a:accent4>
        <a:accent5>
          <a:srgbClr val="B4DBE2"/>
        </a:accent5>
        <a:accent6>
          <a:srgbClr val="7D52CA"/>
        </a:accent6>
        <a:hlink>
          <a:srgbClr val="6ECC4C"/>
        </a:hlink>
        <a:folHlink>
          <a:srgbClr val="DD693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3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ADCAAC"/>
        </a:accent3>
        <a:accent4>
          <a:srgbClr val="BDC683"/>
        </a:accent4>
        <a:accent5>
          <a:srgbClr val="C0E2AE"/>
        </a:accent5>
        <a:accent6>
          <a:srgbClr val="497EBF"/>
        </a:accent6>
        <a:hlink>
          <a:srgbClr val="E15D7C"/>
        </a:hlink>
        <a:folHlink>
          <a:srgbClr val="DB915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574TGp_natural_light_ani">
  <a:themeElements>
    <a:clrScheme name="574TGp_natural_light_ani 3">
      <a:dk1>
        <a:srgbClr val="808080"/>
      </a:dk1>
      <a:lt1>
        <a:srgbClr val="DDE89A"/>
      </a:lt1>
      <a:dk2>
        <a:srgbClr val="329A2A"/>
      </a:dk2>
      <a:lt2>
        <a:srgbClr val="185E25"/>
      </a:lt2>
      <a:accent1>
        <a:srgbClr val="80CB35"/>
      </a:accent1>
      <a:accent2>
        <a:srgbClr val="518CD3"/>
      </a:accent2>
      <a:accent3>
        <a:srgbClr val="ADCAAC"/>
      </a:accent3>
      <a:accent4>
        <a:srgbClr val="BDC683"/>
      </a:accent4>
      <a:accent5>
        <a:srgbClr val="C0E2AE"/>
      </a:accent5>
      <a:accent6>
        <a:srgbClr val="497EBF"/>
      </a:accent6>
      <a:hlink>
        <a:srgbClr val="E15D7C"/>
      </a:hlink>
      <a:folHlink>
        <a:srgbClr val="DB9153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574TGp_natural_light_ani 1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FBBCAA"/>
        </a:accent3>
        <a:accent4>
          <a:srgbClr val="C8BCA4"/>
        </a:accent4>
        <a:accent5>
          <a:srgbClr val="FDE4AD"/>
        </a:accent5>
        <a:accent6>
          <a:srgbClr val="537EC5"/>
        </a:accent6>
        <a:hlink>
          <a:srgbClr val="87D242"/>
        </a:hlink>
        <a:folHlink>
          <a:srgbClr val="DA647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2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AEBFD1"/>
        </a:accent3>
        <a:accent4>
          <a:srgbClr val="84B4C3"/>
        </a:accent4>
        <a:accent5>
          <a:srgbClr val="B4DBE2"/>
        </a:accent5>
        <a:accent6>
          <a:srgbClr val="7D52CA"/>
        </a:accent6>
        <a:hlink>
          <a:srgbClr val="6ECC4C"/>
        </a:hlink>
        <a:folHlink>
          <a:srgbClr val="DD693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3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ADCAAC"/>
        </a:accent3>
        <a:accent4>
          <a:srgbClr val="BDC683"/>
        </a:accent4>
        <a:accent5>
          <a:srgbClr val="C0E2AE"/>
        </a:accent5>
        <a:accent6>
          <a:srgbClr val="497EBF"/>
        </a:accent6>
        <a:hlink>
          <a:srgbClr val="E15D7C"/>
        </a:hlink>
        <a:folHlink>
          <a:srgbClr val="DB915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574TGp_natural_light_ani">
  <a:themeElements>
    <a:clrScheme name="574TGp_natural_light_ani 3">
      <a:dk1>
        <a:srgbClr val="808080"/>
      </a:dk1>
      <a:lt1>
        <a:srgbClr val="DDE89A"/>
      </a:lt1>
      <a:dk2>
        <a:srgbClr val="329A2A"/>
      </a:dk2>
      <a:lt2>
        <a:srgbClr val="185E25"/>
      </a:lt2>
      <a:accent1>
        <a:srgbClr val="80CB35"/>
      </a:accent1>
      <a:accent2>
        <a:srgbClr val="518CD3"/>
      </a:accent2>
      <a:accent3>
        <a:srgbClr val="ADCAAC"/>
      </a:accent3>
      <a:accent4>
        <a:srgbClr val="BDC683"/>
      </a:accent4>
      <a:accent5>
        <a:srgbClr val="C0E2AE"/>
      </a:accent5>
      <a:accent6>
        <a:srgbClr val="497EBF"/>
      </a:accent6>
      <a:hlink>
        <a:srgbClr val="E15D7C"/>
      </a:hlink>
      <a:folHlink>
        <a:srgbClr val="DB9153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574TGp_natural_light_ani 1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FBBCAA"/>
        </a:accent3>
        <a:accent4>
          <a:srgbClr val="C8BCA4"/>
        </a:accent4>
        <a:accent5>
          <a:srgbClr val="FDE4AD"/>
        </a:accent5>
        <a:accent6>
          <a:srgbClr val="537EC5"/>
        </a:accent6>
        <a:hlink>
          <a:srgbClr val="87D242"/>
        </a:hlink>
        <a:folHlink>
          <a:srgbClr val="DA647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2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AEBFD1"/>
        </a:accent3>
        <a:accent4>
          <a:srgbClr val="84B4C3"/>
        </a:accent4>
        <a:accent5>
          <a:srgbClr val="B4DBE2"/>
        </a:accent5>
        <a:accent6>
          <a:srgbClr val="7D52CA"/>
        </a:accent6>
        <a:hlink>
          <a:srgbClr val="6ECC4C"/>
        </a:hlink>
        <a:folHlink>
          <a:srgbClr val="DD693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3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ADCAAC"/>
        </a:accent3>
        <a:accent4>
          <a:srgbClr val="BDC683"/>
        </a:accent4>
        <a:accent5>
          <a:srgbClr val="C0E2AE"/>
        </a:accent5>
        <a:accent6>
          <a:srgbClr val="497EBF"/>
        </a:accent6>
        <a:hlink>
          <a:srgbClr val="E15D7C"/>
        </a:hlink>
        <a:folHlink>
          <a:srgbClr val="DB915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1_574TGp_natural_light_ani">
  <a:themeElements>
    <a:clrScheme name="574TGp_natural_light_ani 3">
      <a:dk1>
        <a:srgbClr val="808080"/>
      </a:dk1>
      <a:lt1>
        <a:srgbClr val="DDE89A"/>
      </a:lt1>
      <a:dk2>
        <a:srgbClr val="329A2A"/>
      </a:dk2>
      <a:lt2>
        <a:srgbClr val="185E25"/>
      </a:lt2>
      <a:accent1>
        <a:srgbClr val="80CB35"/>
      </a:accent1>
      <a:accent2>
        <a:srgbClr val="518CD3"/>
      </a:accent2>
      <a:accent3>
        <a:srgbClr val="ADCAAC"/>
      </a:accent3>
      <a:accent4>
        <a:srgbClr val="BDC683"/>
      </a:accent4>
      <a:accent5>
        <a:srgbClr val="C0E2AE"/>
      </a:accent5>
      <a:accent6>
        <a:srgbClr val="497EBF"/>
      </a:accent6>
      <a:hlink>
        <a:srgbClr val="E15D7C"/>
      </a:hlink>
      <a:folHlink>
        <a:srgbClr val="DB9153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574TGp_natural_light_ani 1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FBBCAA"/>
        </a:accent3>
        <a:accent4>
          <a:srgbClr val="C8BCA4"/>
        </a:accent4>
        <a:accent5>
          <a:srgbClr val="FDE4AD"/>
        </a:accent5>
        <a:accent6>
          <a:srgbClr val="537EC5"/>
        </a:accent6>
        <a:hlink>
          <a:srgbClr val="87D242"/>
        </a:hlink>
        <a:folHlink>
          <a:srgbClr val="DA647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2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AEBFD1"/>
        </a:accent3>
        <a:accent4>
          <a:srgbClr val="84B4C3"/>
        </a:accent4>
        <a:accent5>
          <a:srgbClr val="B4DBE2"/>
        </a:accent5>
        <a:accent6>
          <a:srgbClr val="7D52CA"/>
        </a:accent6>
        <a:hlink>
          <a:srgbClr val="6ECC4C"/>
        </a:hlink>
        <a:folHlink>
          <a:srgbClr val="DD693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3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ADCAAC"/>
        </a:accent3>
        <a:accent4>
          <a:srgbClr val="BDC683"/>
        </a:accent4>
        <a:accent5>
          <a:srgbClr val="C0E2AE"/>
        </a:accent5>
        <a:accent6>
          <a:srgbClr val="497EBF"/>
        </a:accent6>
        <a:hlink>
          <a:srgbClr val="E15D7C"/>
        </a:hlink>
        <a:folHlink>
          <a:srgbClr val="DB915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574TGp_natural_light_ani">
  <a:themeElements>
    <a:clrScheme name="574TGp_natural_light_ani 3">
      <a:dk1>
        <a:srgbClr val="808080"/>
      </a:dk1>
      <a:lt1>
        <a:srgbClr val="DDE89A"/>
      </a:lt1>
      <a:dk2>
        <a:srgbClr val="329A2A"/>
      </a:dk2>
      <a:lt2>
        <a:srgbClr val="185E25"/>
      </a:lt2>
      <a:accent1>
        <a:srgbClr val="80CB35"/>
      </a:accent1>
      <a:accent2>
        <a:srgbClr val="518CD3"/>
      </a:accent2>
      <a:accent3>
        <a:srgbClr val="ADCAAC"/>
      </a:accent3>
      <a:accent4>
        <a:srgbClr val="BDC683"/>
      </a:accent4>
      <a:accent5>
        <a:srgbClr val="C0E2AE"/>
      </a:accent5>
      <a:accent6>
        <a:srgbClr val="497EBF"/>
      </a:accent6>
      <a:hlink>
        <a:srgbClr val="E15D7C"/>
      </a:hlink>
      <a:folHlink>
        <a:srgbClr val="DB9153"/>
      </a:folHlink>
    </a:clrScheme>
    <a:fontScheme name="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574TGp_natural_light_ani 1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FBBCAA"/>
        </a:accent3>
        <a:accent4>
          <a:srgbClr val="C8BCA4"/>
        </a:accent4>
        <a:accent5>
          <a:srgbClr val="FDE4AD"/>
        </a:accent5>
        <a:accent6>
          <a:srgbClr val="537EC5"/>
        </a:accent6>
        <a:hlink>
          <a:srgbClr val="87D242"/>
        </a:hlink>
        <a:folHlink>
          <a:srgbClr val="DA647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2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AEBFD1"/>
        </a:accent3>
        <a:accent4>
          <a:srgbClr val="84B4C3"/>
        </a:accent4>
        <a:accent5>
          <a:srgbClr val="B4DBE2"/>
        </a:accent5>
        <a:accent6>
          <a:srgbClr val="7D52CA"/>
        </a:accent6>
        <a:hlink>
          <a:srgbClr val="6ECC4C"/>
        </a:hlink>
        <a:folHlink>
          <a:srgbClr val="DD693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574TGp_natural_light_ani 3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ADCAAC"/>
        </a:accent3>
        <a:accent4>
          <a:srgbClr val="BDC683"/>
        </a:accent4>
        <a:accent5>
          <a:srgbClr val="C0E2AE"/>
        </a:accent5>
        <a:accent6>
          <a:srgbClr val="497EBF"/>
        </a:accent6>
        <a:hlink>
          <a:srgbClr val="E15D7C"/>
        </a:hlink>
        <a:folHlink>
          <a:srgbClr val="DB915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65D00"/>
        </a:dk1>
        <a:lt1>
          <a:srgbClr val="808080"/>
        </a:lt1>
        <a:dk2>
          <a:srgbClr val="EADCC0"/>
        </a:dk2>
        <a:lt2>
          <a:srgbClr val="F97407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01C56"/>
        </a:dk1>
        <a:lt1>
          <a:srgbClr val="808080"/>
        </a:lt1>
        <a:dk2>
          <a:srgbClr val="9BD3E5"/>
        </a:dk2>
        <a:lt2>
          <a:srgbClr val="357DA9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85E25"/>
        </a:dk1>
        <a:lt1>
          <a:srgbClr val="808080"/>
        </a:lt1>
        <a:dk2>
          <a:srgbClr val="DDE89A"/>
        </a:dk2>
        <a:lt2>
          <a:srgbClr val="329A2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EADCC0"/>
        </a:lt1>
        <a:dk2>
          <a:srgbClr val="F97407"/>
        </a:dk2>
        <a:lt2>
          <a:srgbClr val="E65D0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9BD3E5"/>
        </a:lt1>
        <a:dk2>
          <a:srgbClr val="357DA9"/>
        </a:dk2>
        <a:lt2>
          <a:srgbClr val="101C56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08080"/>
        </a:dk1>
        <a:lt1>
          <a:srgbClr val="DDE89A"/>
        </a:lt1>
        <a:dk2>
          <a:srgbClr val="329A2A"/>
        </a:dk2>
        <a:lt2>
          <a:srgbClr val="185E25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EADCC0"/>
        </a:dk1>
        <a:lt1>
          <a:srgbClr val="F97407"/>
        </a:lt1>
        <a:dk2>
          <a:srgbClr val="E65D00"/>
        </a:dk2>
        <a:lt2>
          <a:srgbClr val="80808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9BD3E5"/>
        </a:dk1>
        <a:lt1>
          <a:srgbClr val="357DA9"/>
        </a:lt1>
        <a:dk2>
          <a:srgbClr val="101C56"/>
        </a:dk2>
        <a:lt2>
          <a:srgbClr val="808080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DDE89A"/>
        </a:dk1>
        <a:lt1>
          <a:srgbClr val="329A2A"/>
        </a:lt1>
        <a:dk2>
          <a:srgbClr val="185E25"/>
        </a:dk2>
        <a:lt2>
          <a:srgbClr val="808080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97407"/>
        </a:dk1>
        <a:lt1>
          <a:srgbClr val="E65D00"/>
        </a:lt1>
        <a:dk2>
          <a:srgbClr val="808080"/>
        </a:dk2>
        <a:lt2>
          <a:srgbClr val="EADCC0"/>
        </a:lt2>
        <a:accent1>
          <a:srgbClr val="FBCF2D"/>
        </a:accent1>
        <a:accent2>
          <a:srgbClr val="5C8CDA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7D242"/>
        </a:hlink>
        <a:folHlink>
          <a:srgbClr val="DA647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57DA9"/>
        </a:dk1>
        <a:lt1>
          <a:srgbClr val="101C56"/>
        </a:lt1>
        <a:dk2>
          <a:srgbClr val="808080"/>
        </a:dk2>
        <a:lt2>
          <a:srgbClr val="9BD3E5"/>
        </a:lt2>
        <a:accent1>
          <a:srgbClr val="58BECC"/>
        </a:accent1>
        <a:accent2>
          <a:srgbClr val="8A5BD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ECC4C"/>
        </a:hlink>
        <a:folHlink>
          <a:srgbClr val="DD693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29A2A"/>
        </a:dk1>
        <a:lt1>
          <a:srgbClr val="185E25"/>
        </a:lt1>
        <a:dk2>
          <a:srgbClr val="808080"/>
        </a:dk2>
        <a:lt2>
          <a:srgbClr val="DDE89A"/>
        </a:lt2>
        <a:accent1>
          <a:srgbClr val="80CB35"/>
        </a:accent1>
        <a:accent2>
          <a:srgbClr val="518CD3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E15D7C"/>
        </a:hlink>
        <a:folHlink>
          <a:srgbClr val="DB915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宋体</vt:lpstr>
      <vt:lpstr>Tahoma</vt:lpstr>
      <vt:lpstr>华文宋体</vt:lpstr>
      <vt:lpstr>新宋体</vt:lpstr>
      <vt:lpstr>华文新魏</vt:lpstr>
      <vt:lpstr>Wingdings 2</vt:lpstr>
      <vt:lpstr>Times New Roman</vt:lpstr>
      <vt:lpstr>黑体</vt:lpstr>
      <vt:lpstr>Wingdings</vt:lpstr>
      <vt:lpstr>Cambria</vt:lpstr>
      <vt:lpstr>Office Theme</vt:lpstr>
      <vt:lpstr>PowerPoint Presentation</vt:lpstr>
      <vt:lpstr>一、概述 </vt:lpstr>
      <vt:lpstr>二、病因病机 </vt:lpstr>
      <vt:lpstr>PowerPoint Presentation</vt:lpstr>
      <vt:lpstr>三、面瘫的辩证——临床表现</vt:lpstr>
      <vt:lpstr>（二）体征：</vt:lpstr>
      <vt:lpstr>PowerPoint Presentation</vt:lpstr>
      <vt:lpstr>PowerPoint Presentation</vt:lpstr>
      <vt:lpstr>1. 风寒袭络证：突然口眼歪斜，眼睑闭合不全，兼见面部有受寒史，舌淡苔薄白，脉浮紧。     2. 风热袭络证：突然口眼歪斜，眼睑闭合不全，继发于感冒发热，或咽部感染史，舌红苔黄腻，脉浮数。     3. 风痰袭络证：突然口眼歪斜，眼睑闭合不全，或面部抽搐，颜面麻木作胀，作头重如蒙、胸闷或呕吐痰涎，舌胖大，苔白腻，脉弦滑。     4. 气虚血瘀证：口眼歪斜，眼睑闭合不全，日久不愈，面肌时有抽搐，舌淡紫，苔薄白，脉细涩或细弱。</vt:lpstr>
      <vt:lpstr>PowerPoint Presentation</vt:lpstr>
      <vt:lpstr>四、面瘫的针灸治疗</vt:lpstr>
      <vt:lpstr>PowerPoint Presentation</vt:lpstr>
      <vt:lpstr>PowerPoint Presentation</vt:lpstr>
      <vt:lpstr>PowerPoint Presentation</vt:lpstr>
      <vt:lpstr>PowerPoint Presentation</vt:lpstr>
      <vt:lpstr>操作要点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2024-09-12T06:08:22.482</cp:lastPrinted>
  <dcterms:created xsi:type="dcterms:W3CDTF">2024-09-11T22:08:22Z</dcterms:created>
  <dcterms:modified xsi:type="dcterms:W3CDTF">2024-09-11T22:08:26Z</dcterms:modified>
</cp:coreProperties>
</file>