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DB07C5B-03CE-48C3-87F5-2ABFB5F4B1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201BF64-66FE-4B70-9668-1EB82C0CAB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6CEC359-6861-495F-A3AA-01E85E34D6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DE2C228-A01F-4FC0-AAA2-0E18664E1E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D288BF1-43DF-4FE4-B98A-7A97E9280D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9099177-E12D-4620-8F95-FFE644E6E5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5D3C802-04F4-4701-B8D6-0BC3406935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37A614A-3939-4650-A836-1CA0DA1832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354A5EE-AF4C-4170-BD94-13B436E9E2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DEF74B7-35AA-417C-BC67-3BE30084EF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3E3715E-44A4-4188-9F6E-F49BB59CE5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67035121064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78406" y="2998000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98591" y="2998000"/>
            <a:ext cx="2086078" cy="53426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2024-01-28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63747" y="997750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建筑结构事故应急预案的编写与管理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44858" y="364824"/>
            <a:ext cx="2792730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8470" y="1110632"/>
            <a:ext cx="2792730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81479" y="1669445"/>
            <a:ext cx="5811370" cy="433728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建筑结构事故概述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应急预案编写原则与要求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应急预案编写流程与方法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应急预案管理体系建设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应急预案实施与响应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建筑结构事故案例分析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084424" y="2462858"/>
            <a:ext cx="2009662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8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建筑结构事故概述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8100" b="28100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建筑结构事故是指建筑物或其构件在正常使用条件下，由于设计、施工、材料、使用等因素造成结构破坏、变形、失稳或倒塌等严重后果的事件。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根据事故性质和影响程度，建筑结构事故可分为特别重大、重大、较大和一般四个等级。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事故定义与分类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16222" y="4004786"/>
            <a:ext cx="1975009" cy="1972913"/>
          </a:xfrm>
          <a:prstGeom prst="ellipse">
            <a:avLst/>
          </a:prstGeom>
          <a:solidFill>
            <a:srgbClr val="FFFEFE">
              <a:alpha val="0"/>
            </a:srgbClr>
          </a:solidFill>
          <a:ln w="21431">
            <a:solidFill>
              <a:schemeClr val="accent4">
                <a:alpha val="100000"/>
              </a:schemeClr>
            </a:solidFill>
            <a:prstDash val="solid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事故发生原因分析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653186" y="3037951"/>
            <a:ext cx="1104138" cy="11037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1406232" y="3836623"/>
            <a:ext cx="348996" cy="347472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1736178" y="4137422"/>
            <a:ext cx="158686" cy="15887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28" name="Connector 28"/>
          <p:cNvCxnSpPr/>
          <p:nvPr/>
        </p:nvCxnSpPr>
        <p:spPr>
          <a:xfrm>
            <a:off x="1765528" y="3629025"/>
            <a:ext cx="8375194" cy="0"/>
          </a:xfrm>
          <a:prstGeom prst="line">
            <a:avLst/>
          </a:prstGeom>
          <a:ln w="635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9" name="AutoShape 29"/>
          <p:cNvSpPr/>
          <p:nvPr/>
        </p:nvSpPr>
        <p:spPr>
          <a:xfrm>
            <a:off x="2339362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2976490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3613712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250839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888062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525189" y="3540109"/>
            <a:ext cx="175736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434666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8071793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162412" y="3540109"/>
            <a:ext cx="175736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799634" y="3540109"/>
            <a:ext cx="175736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8709016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346238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144125" y="3028426"/>
            <a:ext cx="1104138" cy="11037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897172" y="3827098"/>
            <a:ext cx="348996" cy="347472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11227117" y="4127897"/>
            <a:ext cx="158686" cy="15887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4" name="Group 44"/>
          <p:cNvGrpSpPr/>
          <p:nvPr/>
        </p:nvGrpSpPr>
        <p:grpSpPr>
          <a:xfrm>
            <a:off x="3510796" y="1383030"/>
            <a:ext cx="5170408" cy="1981390"/>
            <a:chOff x="3510796" y="1383030"/>
            <a:chExt cx="5170408" cy="1981390"/>
          </a:xfrm>
        </p:grpSpPr>
        <p:sp>
          <p:nvSpPr>
            <p:cNvPr id="45" name="AutoShape 45"/>
            <p:cNvSpPr/>
            <p:nvPr/>
          </p:nvSpPr>
          <p:spPr>
            <a:xfrm>
              <a:off x="6706195" y="1383030"/>
              <a:ext cx="1975009" cy="1975009"/>
            </a:xfrm>
            <a:prstGeom prst="ellipse">
              <a:avLst/>
            </a:prstGeom>
            <a:solidFill>
              <a:srgbClr val="FFFEFE">
                <a:alpha val="0"/>
              </a:srgbClr>
            </a:solidFill>
            <a:ln w="21431">
              <a:solidFill>
                <a:schemeClr val="accent2">
                  <a:alpha val="100000"/>
                </a:schemeClr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3510796" y="1391507"/>
              <a:ext cx="1972913" cy="1972913"/>
            </a:xfrm>
            <a:prstGeom prst="ellipse">
              <a:avLst/>
            </a:prstGeom>
            <a:solidFill>
              <a:srgbClr val="FFFEFE">
                <a:alpha val="0"/>
              </a:srgbClr>
            </a:solidFill>
            <a:ln w="21431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3620861" y="1720882"/>
              <a:ext cx="1862848" cy="466725"/>
            </a:xfrm>
            <a:prstGeom prst="rect">
              <a:avLst/>
            </a:prstGeom>
          </p:spPr>
          <p:txBody>
            <a:bodyPr vert="horz" wrap="square" lIns="95250" tIns="95250" rIns="47625" bIns="95250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  <a:spcBef>
                  <a:spcPts val="375"/>
                </a:spcBef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施工原因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6762276" y="1720882"/>
              <a:ext cx="1862848" cy="466725"/>
            </a:xfrm>
            <a:prstGeom prst="rect">
              <a:avLst/>
            </a:prstGeom>
          </p:spPr>
          <p:txBody>
            <a:bodyPr vert="horz" wrap="square" lIns="95250" tIns="95250" rIns="47625" bIns="95250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  <a:spcBef>
                  <a:spcPts val="375"/>
                </a:spcBef>
              </a:pPr>
              <a:r>
                <a:rPr lang="en-US" sz="1575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使用原因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3755288" y="2044732"/>
              <a:ext cx="1483930" cy="1058052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sz="12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施工质量差、施工方法不当、施工监管不到位等。</a:t>
              </a:r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6951735" y="2122338"/>
              <a:ext cx="1483930" cy="902839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sz="12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超载使用、改变使用功能、维护不当等。</a:t>
              </a:r>
            </a:p>
          </p:txBody>
        </p:sp>
        <p:sp>
          <p:nvSpPr>
            <p:cNvPr id="51" name="Freeform 51"/>
            <p:cNvSpPr/>
            <p:nvPr/>
          </p:nvSpPr>
          <p:spPr>
            <a:xfrm>
              <a:off x="4303236" y="1457395"/>
              <a:ext cx="388033" cy="388033"/>
            </a:xfrm>
            <a:custGeom>
              <a:rect l="l" t="t" r="r" b="b"/>
              <a:pathLst>
                <a:path w="304800" h="304800">
                  <a:moveTo>
                    <a:pt x="304800" y="180975"/>
                  </a:moveTo>
                  <a:lnTo>
                    <a:pt x="247650" y="123825"/>
                  </a:lnTo>
                  <a:lnTo>
                    <a:pt x="247650" y="38100"/>
                  </a:lnTo>
                  <a:lnTo>
                    <a:pt x="209550" y="38100"/>
                  </a:lnTo>
                  <a:lnTo>
                    <a:pt x="209550" y="85725"/>
                  </a:lnTo>
                  <a:lnTo>
                    <a:pt x="152400" y="28575"/>
                  </a:lnTo>
                  <a:lnTo>
                    <a:pt x="0" y="180975"/>
                  </a:lnTo>
                  <a:lnTo>
                    <a:pt x="0" y="190500"/>
                  </a:lnTo>
                  <a:lnTo>
                    <a:pt x="38100" y="190500"/>
                  </a:lnTo>
                  <a:lnTo>
                    <a:pt x="38100" y="285750"/>
                  </a:lnTo>
                  <a:lnTo>
                    <a:pt x="133350" y="285750"/>
                  </a:lnTo>
                  <a:lnTo>
                    <a:pt x="133350" y="228600"/>
                  </a:lnTo>
                  <a:lnTo>
                    <a:pt x="171450" y="228600"/>
                  </a:lnTo>
                  <a:lnTo>
                    <a:pt x="171450" y="285750"/>
                  </a:lnTo>
                  <a:lnTo>
                    <a:pt x="266700" y="285750"/>
                  </a:lnTo>
                  <a:lnTo>
                    <a:pt x="266700" y="190500"/>
                  </a:lnTo>
                  <a:lnTo>
                    <a:pt x="304800" y="19050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7482437" y="1457395"/>
              <a:ext cx="422525" cy="422525"/>
            </a:xfrm>
            <a:custGeom>
              <a:rect l="l" t="t" r="r" b="b"/>
              <a:pathLst>
                <a:path w="323850" h="304800">
                  <a:moveTo>
                    <a:pt x="265490" y="266700"/>
                  </a:moveTo>
                  <a:cubicBezTo>
                    <a:pt x="265490" y="266700"/>
                    <a:pt x="318068" y="266757"/>
                    <a:pt x="325450" y="215313"/>
                  </a:cubicBezTo>
                  <a:cubicBezTo>
                    <a:pt x="328965" y="159058"/>
                    <a:pt x="274625" y="147971"/>
                    <a:pt x="274625" y="147971"/>
                  </a:cubicBezTo>
                  <a:cubicBezTo>
                    <a:pt x="274625" y="147971"/>
                    <a:pt x="280807" y="64694"/>
                    <a:pt x="204511" y="55197"/>
                  </a:cubicBezTo>
                  <a:cubicBezTo>
                    <a:pt x="139122" y="48520"/>
                    <a:pt x="119224" y="109290"/>
                    <a:pt x="119224" y="109290"/>
                  </a:cubicBezTo>
                  <a:cubicBezTo>
                    <a:pt x="119224" y="109290"/>
                    <a:pt x="99527" y="90354"/>
                    <a:pt x="72809" y="105823"/>
                  </a:cubicBezTo>
                  <a:cubicBezTo>
                    <a:pt x="48892" y="120587"/>
                    <a:pt x="53121" y="147618"/>
                    <a:pt x="53121" y="147618"/>
                  </a:cubicBezTo>
                  <a:cubicBezTo>
                    <a:pt x="53121" y="147618"/>
                    <a:pt x="0" y="157944"/>
                    <a:pt x="0" y="212084"/>
                  </a:cubicBezTo>
                  <a:cubicBezTo>
                    <a:pt x="1191" y="266157"/>
                    <a:pt x="57693" y="266700"/>
                    <a:pt x="57693" y="266700"/>
                  </a:cubicBez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3" name="AutoShape 53"/>
          <p:cNvSpPr/>
          <p:nvPr/>
        </p:nvSpPr>
        <p:spPr>
          <a:xfrm>
            <a:off x="5116990" y="4002691"/>
            <a:ext cx="1975009" cy="1975009"/>
          </a:xfrm>
          <a:prstGeom prst="ellipse">
            <a:avLst/>
          </a:prstGeom>
          <a:solidFill>
            <a:srgbClr val="FFFEFE">
              <a:alpha val="0"/>
            </a:srgbClr>
          </a:solidFill>
          <a:ln w="21431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4" name="AutoShape 54"/>
          <p:cNvSpPr/>
          <p:nvPr/>
        </p:nvSpPr>
        <p:spPr>
          <a:xfrm>
            <a:off x="8300769" y="4023836"/>
            <a:ext cx="1975009" cy="1972913"/>
          </a:xfrm>
          <a:prstGeom prst="ellipse">
            <a:avLst/>
          </a:prstGeom>
          <a:solidFill>
            <a:srgbClr val="FFFFFF">
              <a:alpha val="0"/>
            </a:srgbClr>
          </a:solidFill>
          <a:ln w="19050">
            <a:solidFill>
              <a:schemeClr val="accent6">
                <a:alpha val="100000"/>
              </a:schemeClr>
            </a:solidFill>
            <a:prstDash val="solid"/>
          </a:ln>
        </p:spPr>
        <p:style>
          <a:lnRef idx="0">
            <a:schemeClr val="accent6"/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5" name="TextBox 55"/>
          <p:cNvSpPr txBox="1"/>
          <p:nvPr/>
        </p:nvSpPr>
        <p:spPr>
          <a:xfrm>
            <a:off x="2060171" y="4450985"/>
            <a:ext cx="1862848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设计原因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5200576" y="4450985"/>
            <a:ext cx="1862848" cy="46672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材料原因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8356850" y="4450985"/>
            <a:ext cx="1862848" cy="46672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自然灾害</a:t>
            </a:r>
          </a:p>
        </p:txBody>
      </p:sp>
      <p:sp>
        <p:nvSpPr>
          <p:cNvPr id="58" name="AutoShape 58"/>
          <p:cNvSpPr/>
          <p:nvPr/>
        </p:nvSpPr>
        <p:spPr>
          <a:xfrm>
            <a:off x="8615094" y="4850347"/>
            <a:ext cx="1346359" cy="7086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9" name="TextBox 59"/>
          <p:cNvSpPr txBox="1"/>
          <p:nvPr/>
        </p:nvSpPr>
        <p:spPr>
          <a:xfrm>
            <a:off x="2202233" y="4850347"/>
            <a:ext cx="1483930" cy="946140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设计不合理、设计错误或设计缺陷等。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5362530" y="4850347"/>
            <a:ext cx="1483930" cy="929437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材料质量不合格、使用不当或老化等。</a:t>
            </a:r>
          </a:p>
        </p:txBody>
      </p:sp>
      <p:sp>
        <p:nvSpPr>
          <p:cNvPr id="61" name="TextBox 61"/>
          <p:cNvSpPr txBox="1"/>
          <p:nvPr/>
        </p:nvSpPr>
        <p:spPr>
          <a:xfrm>
            <a:off x="8546309" y="4850347"/>
            <a:ext cx="1483930" cy="946140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地震、台风、洪水等不可抗力因素。</a:t>
            </a:r>
          </a:p>
        </p:txBody>
      </p:sp>
      <p:sp>
        <p:nvSpPr>
          <p:cNvPr id="62" name="Freeform 62"/>
          <p:cNvSpPr/>
          <p:nvPr/>
        </p:nvSpPr>
        <p:spPr>
          <a:xfrm>
            <a:off x="2710345" y="4111847"/>
            <a:ext cx="386763" cy="386763"/>
          </a:xfrm>
          <a:custGeom>
            <a:rect l="l" t="t" r="r" b="b"/>
            <a:pathLst>
              <a:path w="304800" h="304800">
                <a:moveTo>
                  <a:pt x="60960" y="167640"/>
                </a:moveTo>
                <a:lnTo>
                  <a:pt x="30480" y="167640"/>
                </a:lnTo>
                <a:cubicBezTo>
                  <a:pt x="13649" y="167640"/>
                  <a:pt x="0" y="153991"/>
                  <a:pt x="0" y="137160"/>
                </a:cubicBezTo>
                <a:lnTo>
                  <a:pt x="0" y="137160"/>
                </a:lnTo>
                <a:lnTo>
                  <a:pt x="0" y="76200"/>
                </a:lnTo>
                <a:cubicBezTo>
                  <a:pt x="0" y="59436"/>
                  <a:pt x="13716" y="45720"/>
                  <a:pt x="30480" y="45720"/>
                </a:cubicBezTo>
                <a:lnTo>
                  <a:pt x="60960" y="45720"/>
                </a:lnTo>
                <a:lnTo>
                  <a:pt x="60960" y="15240"/>
                </a:lnTo>
                <a:lnTo>
                  <a:pt x="274320" y="15240"/>
                </a:lnTo>
                <a:lnTo>
                  <a:pt x="274320" y="167640"/>
                </a:lnTo>
                <a:cubicBezTo>
                  <a:pt x="274320" y="201311"/>
                  <a:pt x="247031" y="228600"/>
                  <a:pt x="213360" y="228600"/>
                </a:cubicBezTo>
                <a:lnTo>
                  <a:pt x="213360" y="228600"/>
                </a:lnTo>
                <a:lnTo>
                  <a:pt x="121920" y="228600"/>
                </a:lnTo>
                <a:cubicBezTo>
                  <a:pt x="88249" y="228600"/>
                  <a:pt x="60960" y="201311"/>
                  <a:pt x="60960" y="167640"/>
                </a:cubicBezTo>
                <a:lnTo>
                  <a:pt x="60960" y="167640"/>
                </a:lnTo>
                <a:close/>
                <a:moveTo>
                  <a:pt x="60960" y="137160"/>
                </a:moveTo>
                <a:lnTo>
                  <a:pt x="60960" y="76200"/>
                </a:lnTo>
                <a:lnTo>
                  <a:pt x="30480" y="76200"/>
                </a:lnTo>
                <a:lnTo>
                  <a:pt x="30480" y="137160"/>
                </a:lnTo>
                <a:lnTo>
                  <a:pt x="60960" y="137160"/>
                </a:lnTo>
                <a:close/>
                <a:moveTo>
                  <a:pt x="30480" y="259080"/>
                </a:moveTo>
                <a:lnTo>
                  <a:pt x="30480" y="243840"/>
                </a:lnTo>
                <a:lnTo>
                  <a:pt x="304800" y="243840"/>
                </a:lnTo>
                <a:lnTo>
                  <a:pt x="304800" y="259080"/>
                </a:lnTo>
                <a:lnTo>
                  <a:pt x="243840" y="289560"/>
                </a:lnTo>
                <a:lnTo>
                  <a:pt x="91440" y="289560"/>
                </a:lnTo>
                <a:lnTo>
                  <a:pt x="30480" y="25908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3" name="Freeform 63"/>
          <p:cNvSpPr/>
          <p:nvPr/>
        </p:nvSpPr>
        <p:spPr>
          <a:xfrm>
            <a:off x="5932036" y="4134410"/>
            <a:ext cx="344918" cy="344918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4" name="Freeform 64"/>
          <p:cNvSpPr/>
          <p:nvPr/>
        </p:nvSpPr>
        <p:spPr>
          <a:xfrm>
            <a:off x="9085634" y="4181761"/>
            <a:ext cx="405279" cy="405279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8056" b="2805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7901" b="790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281" b="228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事故后果及影响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人员伤亡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建筑结构事故往往造成人员伤亡，尤其是重大和特别重大事故，可能导致大量人员死亡或重伤。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财产损失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事故造成建筑物损坏或倒塌，导致大量财产损失，包括建筑物本身的价值和内部财产的损失。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社会影响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建筑结构事故可能引起社会广泛关注，对当地政府和相关部门形象造成负面影响，同时可能影响社会稳定和经济发展。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084424" y="2462858"/>
            <a:ext cx="2009662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8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应急预案编写原则与要求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9" name="AutoShape 9"/>
          <p:cNvSpPr/>
          <p:nvPr/>
        </p:nvSpPr>
        <p:spPr>
          <a:xfrm>
            <a:off x="1171292" y="2749588"/>
            <a:ext cx="2088928" cy="2088928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1" name="Freeform 11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编写原则</a:t>
              </a:r>
            </a:p>
          </p:txBody>
        </p:sp>
      </p:grpSp>
      <p:sp>
        <p:nvSpPr>
          <p:cNvPr id="37" name="AutoShape 37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科学性原则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预案编写应基于建筑结构事故发生的机理、特点和规律，结合实际情况，确保预案的科学性和有效性。</a:t>
            </a:r>
          </a:p>
        </p:txBody>
      </p:sp>
      <p:sp>
        <p:nvSpPr>
          <p:cNvPr id="41" name="AutoShape 41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系统性原则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预案应全面考虑建筑结构事故可能涉及的各个方面，包括人员、物资、设备、环境等因素，形成系统性的应急方案。</a:t>
            </a:r>
          </a:p>
        </p:txBody>
      </p:sp>
      <p:sp>
        <p:nvSpPr>
          <p:cNvPr id="45" name="AutoShape 45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TextBox 47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可操作性原则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预案应明确具体的操作步骤和措施，便于在紧急情况下快速、准确地执行。</a:t>
            </a:r>
          </a:p>
        </p:txBody>
      </p:sp>
      <p:sp>
        <p:nvSpPr>
          <p:cNvPr id="49" name="AutoShape 49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AutoShape 50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TextBox 51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灵活性原则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预案应具有一定的灵活性和适应性，能够根据实际情况进行及时调整和完善。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2305" r="12305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预案应明确应急响应的目标和任务，确保在事故发生时能够迅速、有效地进行应对。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明确目标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细致全面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协调统一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及时更新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预案应尽可能涵盖建筑结构事故可能发生的各种情况和场景，提供详细的应对措施。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预案应与相关部门的应急预案相协调，确保在应急响应过程中能够形成统一、高效的指挥和调度。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预案应根据实际情况进行定期评估和修订，确保其时效性和有效性。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编写要求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后期处置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介绍事故后期的处理措施和恢复重建工作，包括事故调查、原因分析、整改措施等。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应急响应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详细阐述应急响应的流程、措施和方法，包括现场处置、人员疏散、医疗救护等方面。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应急设施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介绍应急设施的种类、数量和分布情况，包括救援设备、通讯器材、医疗设施等。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基本情况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包括建筑结构的基本情况、事故类型和危险程度等。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应急组织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明确应急响应的组织架构、人员职责和联系方式等。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预案内容构成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084424" y="2462858"/>
            <a:ext cx="2009662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8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应急预案编写流程与方法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明确编写目的和范围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明确应急预案的编写目的、适用范围和对象，为后续工作提供指导。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组织编写小组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成立由相关部门和专业人员组成的编写小组，负责应急预案的起草、修订和审核等工作。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资料收集与整理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收集建筑结构事故的历史资料、现场情况、应急资源等相关信息，并进行整理和分析。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预案编写流程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风险评估与资源调查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对建筑结构事故可能带来的风险进行评估，并调查可用的应急资源。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应急响应措施制定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根据风险评估和资源调查结果，制定相应的应急响应措施。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预案评审与修订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组织专家对应急预案进行评审，并根据评审意见进行修订和完善。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预案发布与实施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将应急预案发布给相关部门和人员，并进行培训和演练，确保预案的有效实施。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预案编写流程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对建筑结构事故可能带来的风险进行评估，包括人员伤亡、财产损失、环境破坏等方面的影响。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资源调查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调查可用的应急资源，包括人员、物资、设备、技术等，以及这些资源的数量、质量和分布情况。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/>
          </a:blip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风险评估与资源调查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341061" y="1169291"/>
            <a:ext cx="2281112" cy="2281112"/>
          </a:xfrm>
          <a:prstGeom prst="ellips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6177468" y="1976779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69827" y="2585076"/>
            <a:ext cx="1911789" cy="1911789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156399" y="3235877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905908" y="3792072"/>
            <a:ext cx="1520741" cy="152074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301722" y="4207073"/>
            <a:ext cx="729113" cy="69073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227005" y="4767462"/>
            <a:ext cx="1336080" cy="1336080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3397" y="5196504"/>
            <a:ext cx="523295" cy="4779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35748" y="1306554"/>
            <a:ext cx="4044911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人员疏散与安置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035748" y="192455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制定人员疏散和安置方案，明确疏散路线、安全区域和临时安置点等，确保人员安全。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035748" y="3522491"/>
            <a:ext cx="3952667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物资保障与调配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035748" y="4140488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制定物资保障和调配方案，确保应急物资的及时供应和调配，满足应急处置需要。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0539" y="4596774"/>
            <a:ext cx="369398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医疗救护与卫生防疫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61981" y="521477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制定医疗救护和卫生防疫方案，提供及时的医疗救治和卫生防疫措施，减少人员伤亡和疾病传播。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92947" y="2524256"/>
            <a:ext cx="3741824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应急组织指挥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89125" y="3142253"/>
            <a:ext cx="344564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建立应急组织指挥体系，明确各级指挥人员的职责和权力，确保指挥顺畅、高效。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应急响应措施制定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695570" y="1775671"/>
            <a:ext cx="3353958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预案评审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组织专家对应急预案进行评审，评估预案的完整性、科学性和可操作性等方面。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489344" y="1899496"/>
            <a:ext cx="3368604" cy="68580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修订完善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根据评审意见和实际情况，对应急预案进行修订和完善，提高预案的针对性和实用性。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244774" y="1751287"/>
            <a:ext cx="3353753" cy="93345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定期演练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定期组织应急演练，检验应急预案的有效性和可行性，提高应急处置能力。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预案评审与修订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https://d.book118.com/367035121064006044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111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2024-09-18T21:04:57.111</cp:lastPrinted>
  <dcterms:created xsi:type="dcterms:W3CDTF">2024-09-18T13:04:57Z</dcterms:created>
  <dcterms:modified xsi:type="dcterms:W3CDTF">2024-09-18T13:04:59Z</dcterms:modified>
</cp:coreProperties>
</file>