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383844-FDF4-4579-8EEC-A98CE71967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D464A2-5FBD-41E1-8A5D-7B4D030A7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BBFFD5-D8BC-4FCA-ACE4-0D3062FD05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AA2C6D-0BC5-4B79-A783-A0FA7515E8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B2594C-D636-4C9F-9D6F-4E9AB7FF38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C04978-FBEE-4591-AD8C-FE2B11C44C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7880D4-ED77-4884-9B85-7D8F667FDB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E8B079-C6C2-4F62-90AB-DF74331308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D3432D-A93A-4EDD-BB16-E6065877E1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E52A9C-1BB6-4B33-B990-46126375E9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66E6D5-5171-4080-B4B5-897E1FC8C1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0420541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李鑫法律基础知识讲座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法律概述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法律原则与法律规则</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民事法律关系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刑事法律关系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行政法律关系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案例分析</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法律概述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997" r="3099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法律是由国家制定或认可，体现统治阶级意志，以国家强制力保证实施的行为规范的总和。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法律具有普遍性、规范性、强制性、程序性等特征，是社会规范体系中的重要组成部分。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47" r="-47"/>
          </a:stretch>
        </a:blipFill>
      </p:bgPr>
    </p:bg>
    <p:spTree>
      <p:nvGrpSpPr>
        <p:cNvPr id="1" name=""/>
        <p:cNvGrpSpPr/>
        <p:nvPr/>
      </p:nvGrpSpPr>
      <p:grpSpPr>
        <a:xfrm>
          <a:off x="0" y="0"/>
          <a:ext cx="0" cy="0"/>
        </a:xfrm>
      </p:grpSpPr>
      <p:sp>
        <p:nvSpPr>
          <p:cNvPr id="2" name="AutoShape 2"/>
          <p:cNvSpPr/>
          <p:nvPr/>
        </p:nvSpPr>
        <p:spPr>
          <a:xfrm>
            <a:off x="0" y="3232150"/>
            <a:ext cx="12192000" cy="36258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08081"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98856"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89631" y="1698593"/>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82025"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408081"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法律通过规定人们的行为准则和权利义务，保障社会秩序的稳定。</a:t>
            </a:r>
          </a:p>
        </p:txBody>
      </p:sp>
      <p:sp>
        <p:nvSpPr>
          <p:cNvPr id="8" name="TextBox 8"/>
          <p:cNvSpPr txBox="1"/>
          <p:nvPr/>
        </p:nvSpPr>
        <p:spPr>
          <a:xfrm>
            <a:off x="3798856"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法律保护公民的合法权益，维护社会公平正义。</a:t>
            </a:r>
          </a:p>
        </p:txBody>
      </p:sp>
      <p:sp>
        <p:nvSpPr>
          <p:cNvPr id="9" name="TextBox 9"/>
          <p:cNvSpPr txBox="1"/>
          <p:nvPr/>
        </p:nvSpPr>
        <p:spPr>
          <a:xfrm>
            <a:off x="6189631"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法律通过调整社会关系，化解矛盾和纠纷，促进社会和谐发展。</a:t>
            </a:r>
          </a:p>
        </p:txBody>
      </p:sp>
      <p:sp>
        <p:nvSpPr>
          <p:cNvPr id="10" name="TextBox 10"/>
          <p:cNvSpPr txBox="1"/>
          <p:nvPr/>
        </p:nvSpPr>
        <p:spPr>
          <a:xfrm>
            <a:off x="8582025"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法律对违法犯罪行为进行制裁和惩罚，维护社会安全和公共利益。</a:t>
            </a:r>
          </a:p>
        </p:txBody>
      </p:sp>
      <p:sp>
        <p:nvSpPr>
          <p:cNvPr id="11" name="TextBox 11"/>
          <p:cNvSpPr txBox="1"/>
          <p:nvPr/>
        </p:nvSpPr>
        <p:spPr>
          <a:xfrm>
            <a:off x="140808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维护社会秩序</a:t>
            </a:r>
          </a:p>
        </p:txBody>
      </p:sp>
      <p:sp>
        <p:nvSpPr>
          <p:cNvPr id="12" name="TextBox 12"/>
          <p:cNvSpPr txBox="1"/>
          <p:nvPr/>
        </p:nvSpPr>
        <p:spPr>
          <a:xfrm>
            <a:off x="3798856"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保障合法权益</a:t>
            </a:r>
          </a:p>
        </p:txBody>
      </p:sp>
      <p:sp>
        <p:nvSpPr>
          <p:cNvPr id="13" name="TextBox 13"/>
          <p:cNvSpPr txBox="1"/>
          <p:nvPr/>
        </p:nvSpPr>
        <p:spPr>
          <a:xfrm>
            <a:off x="618963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调整社会关系</a:t>
            </a:r>
          </a:p>
        </p:txBody>
      </p:sp>
      <p:sp>
        <p:nvSpPr>
          <p:cNvPr id="14" name="TextBox 14"/>
          <p:cNvSpPr txBox="1"/>
          <p:nvPr/>
        </p:nvSpPr>
        <p:spPr>
          <a:xfrm>
            <a:off x="8582025"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惩治违法犯罪</a:t>
            </a:r>
          </a:p>
        </p:txBody>
      </p:sp>
      <p:pic>
        <p:nvPicPr>
          <p:cNvPr id="15" name="Picture 15"/>
          <p:cNvPicPr>
            <a:picLocks noChangeAspect="1"/>
          </p:cNvPicPr>
          <p:nvPr/>
        </p:nvPicPr>
        <p:blipFill>
          <a:blip r:embed="rId2"/>
          <a:srcRect l="5750" r="5750"/>
          <a:stretch>
            <a:fillRect/>
          </a:stretch>
        </p:blipFill>
        <p:spPr>
          <a:xfrm>
            <a:off x="1408081" y="1897094"/>
            <a:ext cx="2133600" cy="2133600"/>
          </a:xfrm>
          <a:prstGeom prst="rect">
            <a:avLst/>
          </a:prstGeom>
        </p:spPr>
      </p:pic>
      <p:pic>
        <p:nvPicPr>
          <p:cNvPr id="16" name="Picture 16"/>
          <p:cNvPicPr>
            <a:picLocks noChangeAspect="1"/>
          </p:cNvPicPr>
          <p:nvPr/>
        </p:nvPicPr>
        <p:blipFill>
          <a:blip r:embed="rId3"/>
          <a:srcRect l="9625" r="9625"/>
          <a:stretch>
            <a:fillRect/>
          </a:stretch>
        </p:blipFill>
        <p:spPr>
          <a:xfrm>
            <a:off x="3798856" y="1897094"/>
            <a:ext cx="2133600" cy="2133600"/>
          </a:xfrm>
          <a:prstGeom prst="rect">
            <a:avLst/>
          </a:prstGeom>
        </p:spPr>
      </p:pic>
      <p:pic>
        <p:nvPicPr>
          <p:cNvPr id="17" name="Picture 17"/>
          <p:cNvPicPr>
            <a:picLocks noChangeAspect="1"/>
          </p:cNvPicPr>
          <p:nvPr/>
        </p:nvPicPr>
        <p:blipFill>
          <a:blip r:embed="rId4"/>
          <a:srcRect l="13792" r="13792"/>
          <a:stretch>
            <a:fillRect/>
          </a:stretch>
        </p:blipFill>
        <p:spPr>
          <a:xfrm>
            <a:off x="6189631" y="1897094"/>
            <a:ext cx="2133600" cy="2133600"/>
          </a:xfrm>
          <a:prstGeom prst="rect">
            <a:avLst/>
          </a:prstGeom>
        </p:spPr>
      </p:pic>
      <p:pic>
        <p:nvPicPr>
          <p:cNvPr id="18" name="Picture 18"/>
          <p:cNvPicPr>
            <a:picLocks noChangeAspect="1"/>
          </p:cNvPicPr>
          <p:nvPr/>
        </p:nvPicPr>
        <p:blipFill>
          <a:blip r:embed="rId5"/>
          <a:srcRect l="13792" r="13792"/>
          <a:stretch>
            <a:fillRect/>
          </a:stretch>
        </p:blipFill>
        <p:spPr>
          <a:xfrm>
            <a:off x="8582025" y="1897094"/>
            <a:ext cx="2133600" cy="2133600"/>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法律的重要性与作用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指一国现行法律所构成的体系，包括国内法和国际法。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指同类法律规范的总和，按照调整对象的不同可以分为宪法、刑法、民法、行政法等部门。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法律体系与法律部门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法律部门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法律体系</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法律原则与法律规则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753" r="9753"/>
          <a:stretch>
            <a:fillRect/>
          </a:stretch>
        </p:blipFill>
        <p:spPr>
          <a:xfrm>
            <a:off x="6913630" y="790094"/>
            <a:ext cx="4562665" cy="5668338"/>
          </a:xfrm>
          <a:prstGeom prst="rect">
            <a:avLst/>
          </a:prstGeom>
        </p:spPr>
      </p:pic>
      <p:sp>
        <p:nvSpPr>
          <p:cNvPr id="3" name="AutoShape 3"/>
          <p:cNvSpPr/>
          <p:nvPr/>
        </p:nvSpPr>
        <p:spPr>
          <a:xfrm>
            <a:off x="2470150" y="1725613"/>
            <a:ext cx="1614488" cy="46672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606925" y="1597025"/>
            <a:ext cx="3244850" cy="72548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06925" y="2544763"/>
            <a:ext cx="3244850" cy="72707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06925" y="3494088"/>
            <a:ext cx="3244850" cy="725487"/>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606925" y="4443413"/>
            <a:ext cx="3244850" cy="725487"/>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06925" y="5392738"/>
            <a:ext cx="3244850" cy="725487"/>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16200000">
            <a:off x="3984625" y="1700213"/>
            <a:ext cx="722313" cy="522287"/>
          </a:xfrm>
          <a:prstGeom prst="trapezoid">
            <a:avLst>
              <a:gd name="adj" fmla="val 25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159000" y="2676525"/>
            <a:ext cx="1925638" cy="46672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16200000">
            <a:off x="3984625" y="2649538"/>
            <a:ext cx="722313" cy="522287"/>
          </a:xfrm>
          <a:prstGeom prst="trapezoid">
            <a:avLst>
              <a:gd name="adj" fmla="val 25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852613" y="3624263"/>
            <a:ext cx="2232025" cy="466725"/>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16200000">
            <a:off x="3984625" y="3598863"/>
            <a:ext cx="722313" cy="522287"/>
          </a:xfrm>
          <a:prstGeom prst="trapezoid">
            <a:avLst>
              <a:gd name="adj" fmla="val 25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550988" y="4573588"/>
            <a:ext cx="2533650" cy="466725"/>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16200000">
            <a:off x="3984626" y="4546600"/>
            <a:ext cx="722312" cy="522287"/>
          </a:xfrm>
          <a:prstGeom prst="trapezoid">
            <a:avLst>
              <a:gd name="adj" fmla="val 25000"/>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11250" y="5529263"/>
            <a:ext cx="2973388" cy="466725"/>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rot="16200000">
            <a:off x="3984625" y="5491163"/>
            <a:ext cx="722313" cy="522287"/>
          </a:xfrm>
          <a:prstGeom prst="trapezoid">
            <a:avLst>
              <a:gd name="adj" fmla="val 25000"/>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355440" y="118708"/>
            <a:ext cx="8413466" cy="619125"/>
            <a:chOff x="355440" y="118708"/>
            <a:chExt cx="8413466" cy="619125"/>
          </a:xfrm>
        </p:grpSpPr>
        <p:sp>
          <p:nvSpPr>
            <p:cNvPr id="19" name="TextBox 19"/>
            <p:cNvSpPr txBox="1"/>
            <p:nvPr/>
          </p:nvSpPr>
          <p:spPr>
            <a:xfrm>
              <a:off x="948881" y="118708"/>
              <a:ext cx="7820025"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400" b="1">
                  <a:solidFill>
                    <a:schemeClr val="accent1">
                      <a:alpha val="100000"/>
                    </a:schemeClr>
                  </a:solidFill>
                  <a:latin typeface="Microsoft Yahei"/>
                  <a:ea typeface="Microsoft Yahei"/>
                  <a:cs typeface="Microsoft Yahei"/>
                </a:rPr>
                <a:t>法律原则的分类与功能</a:t>
              </a:r>
            </a:p>
          </p:txBody>
        </p:sp>
        <p:sp>
          <p:nvSpPr>
            <p:cNvPr id="20" name="AutoShape 20"/>
            <p:cNvSpPr/>
            <p:nvPr/>
          </p:nvSpPr>
          <p:spPr>
            <a:xfrm>
              <a:off x="355440" y="277586"/>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49257" y="27528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38379" y="27662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24819" y="283630"/>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06988" y="28040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355440" y="369597"/>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49257" y="36729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38379" y="36863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4819" y="375641"/>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06988" y="37241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355440" y="46160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49257" y="459303"/>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38379" y="460644"/>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24819" y="467652"/>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06988" y="464423"/>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355440" y="55361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49257" y="551314"/>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38379" y="552655"/>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24819" y="559663"/>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06988" y="556434"/>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TextBox 40"/>
          <p:cNvSpPr txBox="1"/>
          <p:nvPr/>
        </p:nvSpPr>
        <p:spPr>
          <a:xfrm>
            <a:off x="2370277" y="1725613"/>
            <a:ext cx="1923592" cy="46672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分类</a:t>
            </a:r>
          </a:p>
        </p:txBody>
      </p:sp>
      <p:sp>
        <p:nvSpPr>
          <p:cNvPr id="41" name="TextBox 41"/>
          <p:cNvSpPr txBox="1"/>
          <p:nvPr/>
        </p:nvSpPr>
        <p:spPr>
          <a:xfrm>
            <a:off x="2232063" y="2674938"/>
            <a:ext cx="1923592" cy="46672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功能</a:t>
            </a:r>
          </a:p>
        </p:txBody>
      </p:sp>
      <p:sp>
        <p:nvSpPr>
          <p:cNvPr id="42" name="TextBox 42"/>
          <p:cNvSpPr txBox="1"/>
          <p:nvPr/>
        </p:nvSpPr>
        <p:spPr>
          <a:xfrm>
            <a:off x="2006830" y="3623469"/>
            <a:ext cx="1923592" cy="46672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指导功能</a:t>
            </a:r>
          </a:p>
        </p:txBody>
      </p:sp>
      <p:sp>
        <p:nvSpPr>
          <p:cNvPr id="43" name="TextBox 43"/>
          <p:cNvSpPr txBox="1"/>
          <p:nvPr/>
        </p:nvSpPr>
        <p:spPr>
          <a:xfrm>
            <a:off x="1852613" y="4572794"/>
            <a:ext cx="1923592" cy="46672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约束功能</a:t>
            </a:r>
          </a:p>
        </p:txBody>
      </p:sp>
      <p:sp>
        <p:nvSpPr>
          <p:cNvPr id="44" name="TextBox 44"/>
          <p:cNvSpPr txBox="1"/>
          <p:nvPr/>
        </p:nvSpPr>
        <p:spPr>
          <a:xfrm>
            <a:off x="1684494" y="5522119"/>
            <a:ext cx="1923592" cy="46672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补充功能</a:t>
            </a:r>
          </a:p>
        </p:txBody>
      </p:sp>
      <p:sp>
        <p:nvSpPr>
          <p:cNvPr id="45" name="TextBox 45"/>
          <p:cNvSpPr txBox="1"/>
          <p:nvPr/>
        </p:nvSpPr>
        <p:spPr>
          <a:xfrm>
            <a:off x="4693239" y="1627505"/>
            <a:ext cx="3158536"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公理性原则、政策性原则</a:t>
            </a:r>
          </a:p>
        </p:txBody>
      </p:sp>
      <p:sp>
        <p:nvSpPr>
          <p:cNvPr id="46" name="TextBox 46"/>
          <p:cNvSpPr txBox="1"/>
          <p:nvPr/>
        </p:nvSpPr>
        <p:spPr>
          <a:xfrm>
            <a:off x="4693239" y="2573655"/>
            <a:ext cx="3158536"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指导功能、约束功能、补充功能</a:t>
            </a:r>
          </a:p>
        </p:txBody>
      </p:sp>
      <p:sp>
        <p:nvSpPr>
          <p:cNvPr id="47" name="TextBox 47"/>
          <p:cNvSpPr txBox="1"/>
          <p:nvPr/>
        </p:nvSpPr>
        <p:spPr>
          <a:xfrm>
            <a:off x="4693239" y="3522345"/>
            <a:ext cx="3158536"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为法律规则提供指导，帮助人们理解法律规则的含义和适用条件。</a:t>
            </a:r>
          </a:p>
        </p:txBody>
      </p:sp>
      <p:sp>
        <p:nvSpPr>
          <p:cNvPr id="48" name="TextBox 48"/>
          <p:cNvSpPr txBox="1"/>
          <p:nvPr/>
        </p:nvSpPr>
        <p:spPr>
          <a:xfrm>
            <a:off x="4693239" y="4471988"/>
            <a:ext cx="3158536"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对法律规则的适用范围和效力进行限制，防止滥用法律规则。</a:t>
            </a:r>
          </a:p>
        </p:txBody>
      </p:sp>
      <p:sp>
        <p:nvSpPr>
          <p:cNvPr id="49" name="TextBox 49"/>
          <p:cNvSpPr txBox="1"/>
          <p:nvPr/>
        </p:nvSpPr>
        <p:spPr>
          <a:xfrm>
            <a:off x="4693239" y="5421630"/>
            <a:ext cx="3158536"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在法律规则缺失或不明确时，为法官提供裁判依据，填补法律漏洞。</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适用条件</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合法性、合理性、合法与合理的关系</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法律后果</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规定违反规则的法律责任和制裁措施。</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行为模式</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规定人们应当如何行为，包括可为模式、应为模式和勿为模式。</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构成</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假定条件、行为模式、法律后果</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假定条件</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规定适用该规则的前提条件，即规则适用的范围和对象。</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法律规则的构成与适用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联系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法律原则是法律规则的本源和基础，对法律规则的制定和实施具有指导作用；法律规则是法律中最具有硬度的部分，为法律原则的实现提供了重要保障。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区别</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法律原则较为抽象，具有宏观的指导性；法律规则较为具体，具有微观的操作性。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219" r="23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法律原则与法律规则的关系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民事法律关系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3219" r="23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总结词：概述</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详细描述：民事法律关系是平等主体之间因民事法律行为或事实行为而形成的权利义务关系。其特征包括主体平等性、自愿性、权利义务的对等性、私权性、非国家强制性等。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民事法律关系的概念与特征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总结词：分析</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详细描述：民事法律关系的要素包括主体、客体和内容。主体是指民事法律关系的当事人，客体是指权利义务所指向的对象，内容是指主体所享有的权利和承担的义务。民事法律关系的类型包括合同关系、物权关系、知识产权关系、婚姻家庭关系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民事法律关系的要素与类型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https://d.book118.com/367042054112006036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2024-09-11T13:48:18.408</cp:lastPrinted>
  <dcterms:created xsi:type="dcterms:W3CDTF">2024-09-11T05:48:18Z</dcterms:created>
  <dcterms:modified xsi:type="dcterms:W3CDTF">2024-09-11T05:48:20Z</dcterms:modified>
</cp:coreProperties>
</file>