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05D699C-4ED0-4552-8215-1E458E384D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9A907D-FF4E-45FC-BD10-6BDD5F5913C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7F200FF-D9EF-4BAD-AA84-08B6B650CE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4C7C16C-B8A1-4DE6-AD03-7869130C4E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2F7D5A5-CDBB-43ED-B91B-A7D00BD4463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D434F6C-7666-4E17-91C8-89199EBF311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8D2D72D-BEF4-4D1C-A223-78278F34511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C5A889-436F-442F-851C-566023BEFCF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3D2BF44-E223-4F68-8A51-36E50D7D51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34006BC-E556-4EC0-9F33-F4FDBF7353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8999AC-F49E-4B24-AB7D-7BEDC51CFF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7102106034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a:noFill/>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垃圾分类</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垃圾分类概述</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生活垃圾基本分类</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各类垃圾特点及处理方式</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垃圾分类实施策略与措施</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垃圾分类技术与方法探讨</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垃圾分类挑战与解决方案</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垃圾分类概述</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854583" y="1877473"/>
            <a:ext cx="563213" cy="1253299"/>
            <a:chOff x="854583" y="1877473"/>
            <a:chExt cx="563213" cy="1253299"/>
          </a:xfrm>
        </p:grpSpPr>
        <p:sp>
          <p:nvSpPr>
            <p:cNvPr id="3" name="AutoShape 3"/>
            <p:cNvSpPr/>
            <p:nvPr/>
          </p:nvSpPr>
          <p:spPr>
            <a:xfrm>
              <a:off x="962406" y="1984343"/>
              <a:ext cx="347186"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457219">
              <a:off x="854583"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1142780" flipH="1">
              <a:off x="1319403"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1437230" flipH="1">
              <a:off x="1168241"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162769">
              <a:off x="943356" y="2264378"/>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874776" y="1448943"/>
            <a:ext cx="514445" cy="580739"/>
            <a:chOff x="874776" y="1448943"/>
            <a:chExt cx="514445" cy="580739"/>
          </a:xfrm>
        </p:grpSpPr>
        <p:sp>
          <p:nvSpPr>
            <p:cNvPr id="9" name="Freeform 9"/>
            <p:cNvSpPr/>
            <p:nvPr/>
          </p:nvSpPr>
          <p:spPr>
            <a:xfrm>
              <a:off x="1014698" y="1448943"/>
              <a:ext cx="234601" cy="304991"/>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874776" y="1732788"/>
              <a:ext cx="514445" cy="296894"/>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102900" y="1782128"/>
              <a:ext cx="59817" cy="44482"/>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6843332" y="1448848"/>
            <a:ext cx="536161" cy="977455"/>
            <a:chOff x="6843332" y="1448848"/>
            <a:chExt cx="536161" cy="977455"/>
          </a:xfrm>
        </p:grpSpPr>
        <p:sp>
          <p:nvSpPr>
            <p:cNvPr id="13" name="AutoShape 13"/>
            <p:cNvSpPr/>
            <p:nvPr/>
          </p:nvSpPr>
          <p:spPr>
            <a:xfrm>
              <a:off x="6942487" y="1984343"/>
              <a:ext cx="336137" cy="378904"/>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rot="457219">
              <a:off x="6843332" y="1877473"/>
              <a:ext cx="98393" cy="543877"/>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rot="21142780" flipH="1">
              <a:off x="7281100" y="1877473"/>
              <a:ext cx="98393" cy="5488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67811" y="1448848"/>
              <a:ext cx="494824" cy="580834"/>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6922580" y="2267521"/>
            <a:ext cx="372522" cy="866394"/>
            <a:chOff x="6922580" y="2267521"/>
            <a:chExt cx="372522" cy="866394"/>
          </a:xfrm>
        </p:grpSpPr>
        <p:sp>
          <p:nvSpPr>
            <p:cNvPr id="18" name="AutoShape 18"/>
            <p:cNvSpPr/>
            <p:nvPr/>
          </p:nvSpPr>
          <p:spPr>
            <a:xfrm rot="21437230" flipH="1">
              <a:off x="7138416"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rot="162769">
              <a:off x="6922580" y="2267521"/>
              <a:ext cx="156686" cy="86639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1664446" y="1696307"/>
            <a:ext cx="1897380" cy="1288637"/>
            <a:chOff x="1664446" y="1696307"/>
            <a:chExt cx="1897380" cy="1288637"/>
          </a:xfrm>
        </p:grpSpPr>
        <p:sp>
          <p:nvSpPr>
            <p:cNvPr id="21" name="TextBox 21"/>
            <p:cNvSpPr txBox="1"/>
            <p:nvPr/>
          </p:nvSpPr>
          <p:spPr>
            <a:xfrm>
              <a:off x="1664446"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01</a:t>
              </a:r>
            </a:p>
          </p:txBody>
        </p:sp>
        <p:sp>
          <p:nvSpPr>
            <p:cNvPr id="22" name="TextBox 22"/>
            <p:cNvSpPr txBox="1"/>
            <p:nvPr/>
          </p:nvSpPr>
          <p:spPr>
            <a:xfrm>
              <a:off x="1664446"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垃圾分类定义</a:t>
              </a:r>
            </a:p>
          </p:txBody>
        </p:sp>
      </p:grpSp>
      <p:grpSp>
        <p:nvGrpSpPr>
          <p:cNvPr id="23" name="Group 23"/>
          <p:cNvGrpSpPr/>
          <p:nvPr/>
        </p:nvGrpSpPr>
        <p:grpSpPr>
          <a:xfrm>
            <a:off x="7583853" y="1696307"/>
            <a:ext cx="1897380" cy="1288637"/>
            <a:chOff x="7583853" y="1696307"/>
            <a:chExt cx="1897380" cy="1288637"/>
          </a:xfrm>
        </p:grpSpPr>
        <p:sp>
          <p:nvSpPr>
            <p:cNvPr id="24" name="TextBox 24"/>
            <p:cNvSpPr txBox="1"/>
            <p:nvPr/>
          </p:nvSpPr>
          <p:spPr>
            <a:xfrm>
              <a:off x="7583853" y="1696307"/>
              <a:ext cx="1897380" cy="75819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400" b="1">
                  <a:solidFill>
                    <a:schemeClr val="accent1">
                      <a:alpha val="100000"/>
                    </a:schemeClr>
                  </a:solidFill>
                  <a:latin typeface="Microsoft Yahei"/>
                  <a:ea typeface="Microsoft Yahei"/>
                  <a:cs typeface="Microsoft Yahei"/>
                </a:rPr>
                <a:t>02</a:t>
              </a:r>
            </a:p>
          </p:txBody>
        </p:sp>
        <p:sp>
          <p:nvSpPr>
            <p:cNvPr id="25" name="TextBox 25"/>
            <p:cNvSpPr txBox="1"/>
            <p:nvPr/>
          </p:nvSpPr>
          <p:spPr>
            <a:xfrm>
              <a:off x="7583853" y="2655379"/>
              <a:ext cx="1897380" cy="3295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575" b="1">
                  <a:solidFill>
                    <a:schemeClr val="accent1">
                      <a:alpha val="100000"/>
                    </a:schemeClr>
                  </a:solidFill>
                  <a:latin typeface="Microsoft Yahei"/>
                  <a:ea typeface="Microsoft Yahei"/>
                  <a:cs typeface="Microsoft Yahei"/>
                </a:rPr>
                <a:t>垃圾分类的意义</a:t>
              </a:r>
            </a:p>
          </p:txBody>
        </p:sp>
      </p:grpSp>
      <p:grpSp>
        <p:nvGrpSpPr>
          <p:cNvPr id="26" name="Group 26"/>
          <p:cNvGrpSpPr/>
          <p:nvPr/>
        </p:nvGrpSpPr>
        <p:grpSpPr>
          <a:xfrm>
            <a:off x="854583" y="3639788"/>
            <a:ext cx="248317" cy="552641"/>
            <a:chOff x="854583" y="3639788"/>
            <a:chExt cx="248317" cy="552641"/>
          </a:xfrm>
        </p:grpSpPr>
        <p:sp>
          <p:nvSpPr>
            <p:cNvPr id="27" name="AutoShape 27"/>
            <p:cNvSpPr/>
            <p:nvPr/>
          </p:nvSpPr>
          <p:spPr>
            <a:xfrm>
              <a:off x="9021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rot="457219">
              <a:off x="854583"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rot="21142780" flipH="1">
              <a:off x="1059561"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rot="21437230" flipH="1">
              <a:off x="99288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rot="162769">
              <a:off x="89373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 name="Group 32"/>
          <p:cNvGrpSpPr/>
          <p:nvPr/>
        </p:nvGrpSpPr>
        <p:grpSpPr>
          <a:xfrm>
            <a:off x="863537" y="3450812"/>
            <a:ext cx="226885" cy="256032"/>
            <a:chOff x="863537" y="3450812"/>
            <a:chExt cx="226885" cy="256032"/>
          </a:xfrm>
        </p:grpSpPr>
        <p:sp>
          <p:nvSpPr>
            <p:cNvPr id="33" name="Freeform 33"/>
            <p:cNvSpPr/>
            <p:nvPr/>
          </p:nvSpPr>
          <p:spPr>
            <a:xfrm>
              <a:off x="925163"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86353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96412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 name="Group 36"/>
          <p:cNvGrpSpPr/>
          <p:nvPr/>
        </p:nvGrpSpPr>
        <p:grpSpPr>
          <a:xfrm>
            <a:off x="1316450" y="3639788"/>
            <a:ext cx="248317" cy="552641"/>
            <a:chOff x="1316450" y="3639788"/>
            <a:chExt cx="248317" cy="552641"/>
          </a:xfrm>
        </p:grpSpPr>
        <p:sp>
          <p:nvSpPr>
            <p:cNvPr id="37" name="AutoShape 37"/>
            <p:cNvSpPr/>
            <p:nvPr/>
          </p:nvSpPr>
          <p:spPr>
            <a:xfrm>
              <a:off x="1363980"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rot="457219">
              <a:off x="1316450"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rot="21142780" flipH="1">
              <a:off x="1521428"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rot="21437230" flipH="1">
              <a:off x="145475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rot="162769">
              <a:off x="135559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2" name="Group 42"/>
          <p:cNvGrpSpPr/>
          <p:nvPr/>
        </p:nvGrpSpPr>
        <p:grpSpPr>
          <a:xfrm>
            <a:off x="1325404" y="3450812"/>
            <a:ext cx="226885" cy="256032"/>
            <a:chOff x="1325404" y="3450812"/>
            <a:chExt cx="226885" cy="256032"/>
          </a:xfrm>
        </p:grpSpPr>
        <p:sp>
          <p:nvSpPr>
            <p:cNvPr id="43" name="Freeform 43"/>
            <p:cNvSpPr/>
            <p:nvPr/>
          </p:nvSpPr>
          <p:spPr>
            <a:xfrm>
              <a:off x="1387030"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132540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1425988"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6" name="Group 46"/>
          <p:cNvGrpSpPr/>
          <p:nvPr/>
        </p:nvGrpSpPr>
        <p:grpSpPr>
          <a:xfrm>
            <a:off x="1778317" y="3639788"/>
            <a:ext cx="248318" cy="552641"/>
            <a:chOff x="1778317" y="3639788"/>
            <a:chExt cx="248318" cy="552641"/>
          </a:xfrm>
        </p:grpSpPr>
        <p:sp>
          <p:nvSpPr>
            <p:cNvPr id="47" name="AutoShape 47"/>
            <p:cNvSpPr/>
            <p:nvPr/>
          </p:nvSpPr>
          <p:spPr>
            <a:xfrm>
              <a:off x="1825847"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rot="457219">
              <a:off x="177831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rot="21142780" flipH="1">
              <a:off x="198329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rot="21437230" flipH="1">
              <a:off x="191662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rot="162769">
              <a:off x="181746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2" name="Group 52"/>
          <p:cNvGrpSpPr/>
          <p:nvPr/>
        </p:nvGrpSpPr>
        <p:grpSpPr>
          <a:xfrm>
            <a:off x="1787271" y="3450812"/>
            <a:ext cx="226885" cy="256032"/>
            <a:chOff x="1787271" y="3450812"/>
            <a:chExt cx="226885" cy="256032"/>
          </a:xfrm>
        </p:grpSpPr>
        <p:sp>
          <p:nvSpPr>
            <p:cNvPr id="53" name="Freeform 53"/>
            <p:cNvSpPr/>
            <p:nvPr/>
          </p:nvSpPr>
          <p:spPr>
            <a:xfrm>
              <a:off x="184889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787271"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887855"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6" name="Group 56"/>
          <p:cNvGrpSpPr/>
          <p:nvPr/>
        </p:nvGrpSpPr>
        <p:grpSpPr>
          <a:xfrm>
            <a:off x="2240185" y="3639788"/>
            <a:ext cx="248317" cy="552641"/>
            <a:chOff x="2240185" y="3639788"/>
            <a:chExt cx="248317" cy="552641"/>
          </a:xfrm>
        </p:grpSpPr>
        <p:sp>
          <p:nvSpPr>
            <p:cNvPr id="57" name="AutoShape 57"/>
            <p:cNvSpPr/>
            <p:nvPr/>
          </p:nvSpPr>
          <p:spPr>
            <a:xfrm>
              <a:off x="228771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rot="457219">
              <a:off x="2240185"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rot="21142780" flipH="1">
              <a:off x="2445163"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rot="21437230" flipH="1">
              <a:off x="2378488"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rot="162769">
              <a:off x="2279333"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2" name="Group 62"/>
          <p:cNvGrpSpPr/>
          <p:nvPr/>
        </p:nvGrpSpPr>
        <p:grpSpPr>
          <a:xfrm>
            <a:off x="2249138" y="3450812"/>
            <a:ext cx="226885" cy="256032"/>
            <a:chOff x="2249138" y="3450812"/>
            <a:chExt cx="226885" cy="256032"/>
          </a:xfrm>
        </p:grpSpPr>
        <p:sp>
          <p:nvSpPr>
            <p:cNvPr id="63" name="Freeform 63"/>
            <p:cNvSpPr/>
            <p:nvPr/>
          </p:nvSpPr>
          <p:spPr>
            <a:xfrm>
              <a:off x="231076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2249138"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Freeform 65"/>
            <p:cNvSpPr/>
            <p:nvPr/>
          </p:nvSpPr>
          <p:spPr>
            <a:xfrm>
              <a:off x="2349722"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6" name="Group 66"/>
          <p:cNvGrpSpPr/>
          <p:nvPr/>
        </p:nvGrpSpPr>
        <p:grpSpPr>
          <a:xfrm>
            <a:off x="2702052" y="3639788"/>
            <a:ext cx="248317" cy="552641"/>
            <a:chOff x="2702052" y="3639788"/>
            <a:chExt cx="248317" cy="552641"/>
          </a:xfrm>
        </p:grpSpPr>
        <p:sp>
          <p:nvSpPr>
            <p:cNvPr id="67" name="AutoShape 67"/>
            <p:cNvSpPr/>
            <p:nvPr/>
          </p:nvSpPr>
          <p:spPr>
            <a:xfrm>
              <a:off x="2749582"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rot="457219">
              <a:off x="2702052"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rot="21142780" flipH="1">
              <a:off x="2907030"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rot="21437230" flipH="1">
              <a:off x="2840355"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rot="162769">
              <a:off x="2741200"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2" name="Group 72"/>
          <p:cNvGrpSpPr/>
          <p:nvPr/>
        </p:nvGrpSpPr>
        <p:grpSpPr>
          <a:xfrm>
            <a:off x="2711005" y="3450812"/>
            <a:ext cx="226885" cy="256032"/>
            <a:chOff x="2711005" y="3450812"/>
            <a:chExt cx="226885" cy="256032"/>
          </a:xfrm>
        </p:grpSpPr>
        <p:sp>
          <p:nvSpPr>
            <p:cNvPr id="73" name="Freeform 73"/>
            <p:cNvSpPr/>
            <p:nvPr/>
          </p:nvSpPr>
          <p:spPr>
            <a:xfrm>
              <a:off x="2772728"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Freeform 74"/>
            <p:cNvSpPr/>
            <p:nvPr/>
          </p:nvSpPr>
          <p:spPr>
            <a:xfrm>
              <a:off x="2711005"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Freeform 75"/>
            <p:cNvSpPr/>
            <p:nvPr/>
          </p:nvSpPr>
          <p:spPr>
            <a:xfrm>
              <a:off x="281158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6" name="Group 76"/>
          <p:cNvGrpSpPr/>
          <p:nvPr/>
        </p:nvGrpSpPr>
        <p:grpSpPr>
          <a:xfrm>
            <a:off x="3163919" y="3639788"/>
            <a:ext cx="248317" cy="552641"/>
            <a:chOff x="3163919" y="3639788"/>
            <a:chExt cx="248317" cy="552641"/>
          </a:xfrm>
        </p:grpSpPr>
        <p:sp>
          <p:nvSpPr>
            <p:cNvPr id="77" name="AutoShape 77"/>
            <p:cNvSpPr/>
            <p:nvPr/>
          </p:nvSpPr>
          <p:spPr>
            <a:xfrm>
              <a:off x="3211449"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rot="457219">
              <a:off x="3163919"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rot="21142780" flipH="1">
              <a:off x="3368897"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rot="21437230" flipH="1">
              <a:off x="330222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rot="162769">
              <a:off x="320306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2" name="Group 82"/>
          <p:cNvGrpSpPr/>
          <p:nvPr/>
        </p:nvGrpSpPr>
        <p:grpSpPr>
          <a:xfrm>
            <a:off x="3172873" y="3450812"/>
            <a:ext cx="226885" cy="256032"/>
            <a:chOff x="3172873" y="3450812"/>
            <a:chExt cx="226885" cy="256032"/>
          </a:xfrm>
        </p:grpSpPr>
        <p:sp>
          <p:nvSpPr>
            <p:cNvPr id="83" name="Freeform 83"/>
            <p:cNvSpPr/>
            <p:nvPr/>
          </p:nvSpPr>
          <p:spPr>
            <a:xfrm>
              <a:off x="3234595"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4" name="Freeform 84"/>
            <p:cNvSpPr/>
            <p:nvPr/>
          </p:nvSpPr>
          <p:spPr>
            <a:xfrm>
              <a:off x="3172873"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5" name="Freeform 85"/>
            <p:cNvSpPr/>
            <p:nvPr/>
          </p:nvSpPr>
          <p:spPr>
            <a:xfrm>
              <a:off x="3273457"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6" name="Group 86"/>
          <p:cNvGrpSpPr/>
          <p:nvPr/>
        </p:nvGrpSpPr>
        <p:grpSpPr>
          <a:xfrm>
            <a:off x="3625787" y="3639788"/>
            <a:ext cx="248316" cy="552641"/>
            <a:chOff x="3625787" y="3639788"/>
            <a:chExt cx="248316" cy="552641"/>
          </a:xfrm>
        </p:grpSpPr>
        <p:sp>
          <p:nvSpPr>
            <p:cNvPr id="87" name="AutoShape 87"/>
            <p:cNvSpPr/>
            <p:nvPr/>
          </p:nvSpPr>
          <p:spPr>
            <a:xfrm>
              <a:off x="3673316"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8" name="AutoShape 88"/>
            <p:cNvSpPr/>
            <p:nvPr/>
          </p:nvSpPr>
          <p:spPr>
            <a:xfrm rot="457219">
              <a:off x="3625787"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9" name="AutoShape 89"/>
            <p:cNvSpPr/>
            <p:nvPr/>
          </p:nvSpPr>
          <p:spPr>
            <a:xfrm rot="21142780" flipH="1">
              <a:off x="3830764"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0" name="AutoShape 90"/>
            <p:cNvSpPr/>
            <p:nvPr/>
          </p:nvSpPr>
          <p:spPr>
            <a:xfrm rot="21437230" flipH="1">
              <a:off x="376408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1" name="AutoShape 91"/>
            <p:cNvSpPr/>
            <p:nvPr/>
          </p:nvSpPr>
          <p:spPr>
            <a:xfrm rot="162769">
              <a:off x="366493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2" name="Group 92"/>
          <p:cNvGrpSpPr/>
          <p:nvPr/>
        </p:nvGrpSpPr>
        <p:grpSpPr>
          <a:xfrm>
            <a:off x="3634740" y="3450812"/>
            <a:ext cx="226885" cy="256032"/>
            <a:chOff x="3634740" y="3450812"/>
            <a:chExt cx="226885" cy="256032"/>
          </a:xfrm>
        </p:grpSpPr>
        <p:sp>
          <p:nvSpPr>
            <p:cNvPr id="93" name="Freeform 93"/>
            <p:cNvSpPr/>
            <p:nvPr/>
          </p:nvSpPr>
          <p:spPr>
            <a:xfrm>
              <a:off x="3696462"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4" name="Freeform 94"/>
            <p:cNvSpPr/>
            <p:nvPr/>
          </p:nvSpPr>
          <p:spPr>
            <a:xfrm>
              <a:off x="3634740"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5" name="Freeform 95"/>
            <p:cNvSpPr/>
            <p:nvPr/>
          </p:nvSpPr>
          <p:spPr>
            <a:xfrm>
              <a:off x="3735324"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6" name="Group 96"/>
          <p:cNvGrpSpPr/>
          <p:nvPr/>
        </p:nvGrpSpPr>
        <p:grpSpPr>
          <a:xfrm>
            <a:off x="4087654" y="3639788"/>
            <a:ext cx="248317" cy="552641"/>
            <a:chOff x="4087654" y="3639788"/>
            <a:chExt cx="248317" cy="552641"/>
          </a:xfrm>
        </p:grpSpPr>
        <p:sp>
          <p:nvSpPr>
            <p:cNvPr id="97" name="AutoShape 97"/>
            <p:cNvSpPr/>
            <p:nvPr/>
          </p:nvSpPr>
          <p:spPr>
            <a:xfrm>
              <a:off x="4135184"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8" name="AutoShape 98"/>
            <p:cNvSpPr/>
            <p:nvPr/>
          </p:nvSpPr>
          <p:spPr>
            <a:xfrm rot="457219">
              <a:off x="4087654"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9" name="AutoShape 99"/>
            <p:cNvSpPr/>
            <p:nvPr/>
          </p:nvSpPr>
          <p:spPr>
            <a:xfrm rot="21142780" flipH="1">
              <a:off x="4292632"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0" name="AutoShape 100"/>
            <p:cNvSpPr/>
            <p:nvPr/>
          </p:nvSpPr>
          <p:spPr>
            <a:xfrm rot="21437230" flipH="1">
              <a:off x="4225957"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1" name="AutoShape 101"/>
            <p:cNvSpPr/>
            <p:nvPr/>
          </p:nvSpPr>
          <p:spPr>
            <a:xfrm rot="162769">
              <a:off x="4126802"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2" name="Group 102"/>
          <p:cNvGrpSpPr/>
          <p:nvPr/>
        </p:nvGrpSpPr>
        <p:grpSpPr>
          <a:xfrm>
            <a:off x="4096607" y="3450812"/>
            <a:ext cx="226885" cy="256032"/>
            <a:chOff x="4096607" y="3450812"/>
            <a:chExt cx="226885" cy="256032"/>
          </a:xfrm>
        </p:grpSpPr>
        <p:sp>
          <p:nvSpPr>
            <p:cNvPr id="103" name="Freeform 103"/>
            <p:cNvSpPr/>
            <p:nvPr/>
          </p:nvSpPr>
          <p:spPr>
            <a:xfrm>
              <a:off x="4158329"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4" name="Freeform 104"/>
            <p:cNvSpPr/>
            <p:nvPr/>
          </p:nvSpPr>
          <p:spPr>
            <a:xfrm>
              <a:off x="4096607"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5" name="Freeform 105"/>
            <p:cNvSpPr/>
            <p:nvPr/>
          </p:nvSpPr>
          <p:spPr>
            <a:xfrm>
              <a:off x="4197191"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6" name="Group 106"/>
          <p:cNvGrpSpPr/>
          <p:nvPr/>
        </p:nvGrpSpPr>
        <p:grpSpPr>
          <a:xfrm>
            <a:off x="4549521" y="3639788"/>
            <a:ext cx="248317" cy="552641"/>
            <a:chOff x="4549521" y="3639788"/>
            <a:chExt cx="248317" cy="552641"/>
          </a:xfrm>
        </p:grpSpPr>
        <p:sp>
          <p:nvSpPr>
            <p:cNvPr id="107" name="AutoShape 107"/>
            <p:cNvSpPr/>
            <p:nvPr/>
          </p:nvSpPr>
          <p:spPr>
            <a:xfrm>
              <a:off x="4597051"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8" name="AutoShape 108"/>
            <p:cNvSpPr/>
            <p:nvPr/>
          </p:nvSpPr>
          <p:spPr>
            <a:xfrm rot="457219">
              <a:off x="4549521"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9" name="AutoShape 109"/>
            <p:cNvSpPr/>
            <p:nvPr/>
          </p:nvSpPr>
          <p:spPr>
            <a:xfrm rot="21142780" flipH="1">
              <a:off x="4754499"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0" name="AutoShape 110"/>
            <p:cNvSpPr/>
            <p:nvPr/>
          </p:nvSpPr>
          <p:spPr>
            <a:xfrm rot="21437230" flipH="1">
              <a:off x="4687824"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1" name="AutoShape 111"/>
            <p:cNvSpPr/>
            <p:nvPr/>
          </p:nvSpPr>
          <p:spPr>
            <a:xfrm rot="162769">
              <a:off x="4588669"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2" name="Group 112"/>
          <p:cNvGrpSpPr/>
          <p:nvPr/>
        </p:nvGrpSpPr>
        <p:grpSpPr>
          <a:xfrm>
            <a:off x="4558474" y="3450812"/>
            <a:ext cx="226885" cy="256032"/>
            <a:chOff x="4558474" y="3450812"/>
            <a:chExt cx="226885" cy="256032"/>
          </a:xfrm>
        </p:grpSpPr>
        <p:sp>
          <p:nvSpPr>
            <p:cNvPr id="113" name="Freeform 113"/>
            <p:cNvSpPr/>
            <p:nvPr/>
          </p:nvSpPr>
          <p:spPr>
            <a:xfrm>
              <a:off x="4620196"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4" name="Freeform 114"/>
            <p:cNvSpPr/>
            <p:nvPr/>
          </p:nvSpPr>
          <p:spPr>
            <a:xfrm>
              <a:off x="4558474"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5" name="Freeform 115"/>
            <p:cNvSpPr/>
            <p:nvPr/>
          </p:nvSpPr>
          <p:spPr>
            <a:xfrm>
              <a:off x="4659059"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6" name="Group 116"/>
          <p:cNvGrpSpPr/>
          <p:nvPr/>
        </p:nvGrpSpPr>
        <p:grpSpPr>
          <a:xfrm>
            <a:off x="5011388" y="3639788"/>
            <a:ext cx="248317" cy="552641"/>
            <a:chOff x="5011388" y="3639788"/>
            <a:chExt cx="248317" cy="552641"/>
          </a:xfrm>
        </p:grpSpPr>
        <p:sp>
          <p:nvSpPr>
            <p:cNvPr id="117" name="AutoShape 117"/>
            <p:cNvSpPr/>
            <p:nvPr/>
          </p:nvSpPr>
          <p:spPr>
            <a:xfrm>
              <a:off x="5059013" y="3686842"/>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8" name="AutoShape 118"/>
            <p:cNvSpPr/>
            <p:nvPr/>
          </p:nvSpPr>
          <p:spPr>
            <a:xfrm rot="457219">
              <a:off x="5011388" y="3639788"/>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9" name="AutoShape 119"/>
            <p:cNvSpPr/>
            <p:nvPr/>
          </p:nvSpPr>
          <p:spPr>
            <a:xfrm rot="21142780" flipH="1">
              <a:off x="5216366" y="3639788"/>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0" name="AutoShape 120"/>
            <p:cNvSpPr/>
            <p:nvPr/>
          </p:nvSpPr>
          <p:spPr>
            <a:xfrm rot="21437230" flipH="1">
              <a:off x="5149691"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1" name="AutoShape 121"/>
            <p:cNvSpPr/>
            <p:nvPr/>
          </p:nvSpPr>
          <p:spPr>
            <a:xfrm rot="162769">
              <a:off x="5050536" y="3810381"/>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2" name="Group 122"/>
          <p:cNvGrpSpPr/>
          <p:nvPr/>
        </p:nvGrpSpPr>
        <p:grpSpPr>
          <a:xfrm>
            <a:off x="5020342" y="3450812"/>
            <a:ext cx="226885" cy="256032"/>
            <a:chOff x="5020342" y="3450812"/>
            <a:chExt cx="226885" cy="256032"/>
          </a:xfrm>
        </p:grpSpPr>
        <p:sp>
          <p:nvSpPr>
            <p:cNvPr id="123" name="Freeform 123"/>
            <p:cNvSpPr/>
            <p:nvPr/>
          </p:nvSpPr>
          <p:spPr>
            <a:xfrm>
              <a:off x="5082064" y="3450812"/>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4" name="Freeform 124"/>
            <p:cNvSpPr/>
            <p:nvPr/>
          </p:nvSpPr>
          <p:spPr>
            <a:xfrm>
              <a:off x="5020342" y="3575971"/>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5" name="Freeform 125"/>
            <p:cNvSpPr/>
            <p:nvPr/>
          </p:nvSpPr>
          <p:spPr>
            <a:xfrm>
              <a:off x="5120926" y="3597688"/>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6" name="Group 126"/>
          <p:cNvGrpSpPr/>
          <p:nvPr/>
        </p:nvGrpSpPr>
        <p:grpSpPr>
          <a:xfrm>
            <a:off x="854583" y="4613529"/>
            <a:ext cx="248317" cy="552641"/>
            <a:chOff x="854583" y="4613529"/>
            <a:chExt cx="248317" cy="552641"/>
          </a:xfrm>
        </p:grpSpPr>
        <p:sp>
          <p:nvSpPr>
            <p:cNvPr id="127" name="AutoShape 127"/>
            <p:cNvSpPr/>
            <p:nvPr/>
          </p:nvSpPr>
          <p:spPr>
            <a:xfrm>
              <a:off x="9021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8" name="AutoShape 128"/>
            <p:cNvSpPr/>
            <p:nvPr/>
          </p:nvSpPr>
          <p:spPr>
            <a:xfrm rot="457219">
              <a:off x="854583"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9" name="AutoShape 129"/>
            <p:cNvSpPr/>
            <p:nvPr/>
          </p:nvSpPr>
          <p:spPr>
            <a:xfrm rot="21142780" flipH="1">
              <a:off x="1059561"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0" name="AutoShape 130"/>
            <p:cNvSpPr/>
            <p:nvPr/>
          </p:nvSpPr>
          <p:spPr>
            <a:xfrm rot="21437230" flipH="1">
              <a:off x="99288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1" name="AutoShape 131"/>
            <p:cNvSpPr/>
            <p:nvPr/>
          </p:nvSpPr>
          <p:spPr>
            <a:xfrm rot="162769">
              <a:off x="89373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2" name="Group 132"/>
          <p:cNvGrpSpPr/>
          <p:nvPr/>
        </p:nvGrpSpPr>
        <p:grpSpPr>
          <a:xfrm>
            <a:off x="863537" y="4424553"/>
            <a:ext cx="226885" cy="256032"/>
            <a:chOff x="863537" y="4424553"/>
            <a:chExt cx="226885" cy="256032"/>
          </a:xfrm>
        </p:grpSpPr>
        <p:sp>
          <p:nvSpPr>
            <p:cNvPr id="133" name="Freeform 133"/>
            <p:cNvSpPr/>
            <p:nvPr/>
          </p:nvSpPr>
          <p:spPr>
            <a:xfrm>
              <a:off x="925163"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4" name="Freeform 134"/>
            <p:cNvSpPr/>
            <p:nvPr/>
          </p:nvSpPr>
          <p:spPr>
            <a:xfrm>
              <a:off x="86353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5" name="Freeform 135"/>
            <p:cNvSpPr/>
            <p:nvPr/>
          </p:nvSpPr>
          <p:spPr>
            <a:xfrm>
              <a:off x="96412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6" name="Group 136"/>
          <p:cNvGrpSpPr/>
          <p:nvPr/>
        </p:nvGrpSpPr>
        <p:grpSpPr>
          <a:xfrm>
            <a:off x="1316450" y="4613529"/>
            <a:ext cx="248317" cy="552641"/>
            <a:chOff x="1316450" y="4613529"/>
            <a:chExt cx="248317" cy="552641"/>
          </a:xfrm>
        </p:grpSpPr>
        <p:sp>
          <p:nvSpPr>
            <p:cNvPr id="137" name="AutoShape 137"/>
            <p:cNvSpPr/>
            <p:nvPr/>
          </p:nvSpPr>
          <p:spPr>
            <a:xfrm>
              <a:off x="1363980"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8" name="AutoShape 138"/>
            <p:cNvSpPr/>
            <p:nvPr/>
          </p:nvSpPr>
          <p:spPr>
            <a:xfrm rot="457219">
              <a:off x="1316450"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9" name="AutoShape 139"/>
            <p:cNvSpPr/>
            <p:nvPr/>
          </p:nvSpPr>
          <p:spPr>
            <a:xfrm rot="21142780" flipH="1">
              <a:off x="1521428"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0" name="AutoShape 140"/>
            <p:cNvSpPr/>
            <p:nvPr/>
          </p:nvSpPr>
          <p:spPr>
            <a:xfrm rot="21437230" flipH="1">
              <a:off x="145475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1" name="AutoShape 141"/>
            <p:cNvSpPr/>
            <p:nvPr/>
          </p:nvSpPr>
          <p:spPr>
            <a:xfrm rot="162769">
              <a:off x="135559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2" name="Group 142"/>
          <p:cNvGrpSpPr/>
          <p:nvPr/>
        </p:nvGrpSpPr>
        <p:grpSpPr>
          <a:xfrm>
            <a:off x="1325404" y="4424553"/>
            <a:ext cx="226885" cy="256032"/>
            <a:chOff x="1325404" y="4424553"/>
            <a:chExt cx="226885" cy="256032"/>
          </a:xfrm>
        </p:grpSpPr>
        <p:sp>
          <p:nvSpPr>
            <p:cNvPr id="143" name="Freeform 143"/>
            <p:cNvSpPr/>
            <p:nvPr/>
          </p:nvSpPr>
          <p:spPr>
            <a:xfrm>
              <a:off x="1387030"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4" name="Freeform 144"/>
            <p:cNvSpPr/>
            <p:nvPr/>
          </p:nvSpPr>
          <p:spPr>
            <a:xfrm>
              <a:off x="132540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5" name="Freeform 145"/>
            <p:cNvSpPr/>
            <p:nvPr/>
          </p:nvSpPr>
          <p:spPr>
            <a:xfrm>
              <a:off x="1425988"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6" name="Group 146"/>
          <p:cNvGrpSpPr/>
          <p:nvPr/>
        </p:nvGrpSpPr>
        <p:grpSpPr>
          <a:xfrm>
            <a:off x="1778317" y="4613529"/>
            <a:ext cx="248318" cy="552641"/>
            <a:chOff x="1778317" y="4613529"/>
            <a:chExt cx="248318" cy="552641"/>
          </a:xfrm>
        </p:grpSpPr>
        <p:sp>
          <p:nvSpPr>
            <p:cNvPr id="147" name="AutoShape 147"/>
            <p:cNvSpPr/>
            <p:nvPr/>
          </p:nvSpPr>
          <p:spPr>
            <a:xfrm>
              <a:off x="1825847"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8" name="AutoShape 148"/>
            <p:cNvSpPr/>
            <p:nvPr/>
          </p:nvSpPr>
          <p:spPr>
            <a:xfrm rot="457219">
              <a:off x="177831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9" name="AutoShape 149"/>
            <p:cNvSpPr/>
            <p:nvPr/>
          </p:nvSpPr>
          <p:spPr>
            <a:xfrm rot="21142780" flipH="1">
              <a:off x="198329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0" name="AutoShape 150"/>
            <p:cNvSpPr/>
            <p:nvPr/>
          </p:nvSpPr>
          <p:spPr>
            <a:xfrm rot="21437230" flipH="1">
              <a:off x="191662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1" name="AutoShape 151"/>
            <p:cNvSpPr/>
            <p:nvPr/>
          </p:nvSpPr>
          <p:spPr>
            <a:xfrm rot="162769">
              <a:off x="181746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2" name="Group 152"/>
          <p:cNvGrpSpPr/>
          <p:nvPr/>
        </p:nvGrpSpPr>
        <p:grpSpPr>
          <a:xfrm>
            <a:off x="1787271" y="4424553"/>
            <a:ext cx="226885" cy="256032"/>
            <a:chOff x="1787271" y="4424553"/>
            <a:chExt cx="226885" cy="256032"/>
          </a:xfrm>
        </p:grpSpPr>
        <p:sp>
          <p:nvSpPr>
            <p:cNvPr id="153" name="Freeform 153"/>
            <p:cNvSpPr/>
            <p:nvPr/>
          </p:nvSpPr>
          <p:spPr>
            <a:xfrm>
              <a:off x="184889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4" name="Freeform 154"/>
            <p:cNvSpPr/>
            <p:nvPr/>
          </p:nvSpPr>
          <p:spPr>
            <a:xfrm>
              <a:off x="1787271"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5" name="Freeform 155"/>
            <p:cNvSpPr/>
            <p:nvPr/>
          </p:nvSpPr>
          <p:spPr>
            <a:xfrm>
              <a:off x="1887855"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6" name="Group 156"/>
          <p:cNvGrpSpPr/>
          <p:nvPr/>
        </p:nvGrpSpPr>
        <p:grpSpPr>
          <a:xfrm>
            <a:off x="2240185" y="4613529"/>
            <a:ext cx="248317" cy="552641"/>
            <a:chOff x="2240185" y="4613529"/>
            <a:chExt cx="248317" cy="552641"/>
          </a:xfrm>
        </p:grpSpPr>
        <p:sp>
          <p:nvSpPr>
            <p:cNvPr id="157" name="AutoShape 157"/>
            <p:cNvSpPr/>
            <p:nvPr/>
          </p:nvSpPr>
          <p:spPr>
            <a:xfrm>
              <a:off x="228771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8" name="AutoShape 158"/>
            <p:cNvSpPr/>
            <p:nvPr/>
          </p:nvSpPr>
          <p:spPr>
            <a:xfrm rot="457219">
              <a:off x="2240185"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9" name="AutoShape 159"/>
            <p:cNvSpPr/>
            <p:nvPr/>
          </p:nvSpPr>
          <p:spPr>
            <a:xfrm rot="21142780" flipH="1">
              <a:off x="2445163"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0" name="AutoShape 160"/>
            <p:cNvSpPr/>
            <p:nvPr/>
          </p:nvSpPr>
          <p:spPr>
            <a:xfrm rot="21437230" flipH="1">
              <a:off x="2378488"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1" name="AutoShape 161"/>
            <p:cNvSpPr/>
            <p:nvPr/>
          </p:nvSpPr>
          <p:spPr>
            <a:xfrm rot="162769">
              <a:off x="2279333"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2" name="Group 162"/>
          <p:cNvGrpSpPr/>
          <p:nvPr/>
        </p:nvGrpSpPr>
        <p:grpSpPr>
          <a:xfrm>
            <a:off x="2249138" y="4424553"/>
            <a:ext cx="226885" cy="256032"/>
            <a:chOff x="2249138" y="4424553"/>
            <a:chExt cx="226885" cy="256032"/>
          </a:xfrm>
        </p:grpSpPr>
        <p:sp>
          <p:nvSpPr>
            <p:cNvPr id="163" name="Freeform 163"/>
            <p:cNvSpPr/>
            <p:nvPr/>
          </p:nvSpPr>
          <p:spPr>
            <a:xfrm>
              <a:off x="231076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4" name="Freeform 164"/>
            <p:cNvSpPr/>
            <p:nvPr/>
          </p:nvSpPr>
          <p:spPr>
            <a:xfrm>
              <a:off x="2249138"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5" name="Freeform 165"/>
            <p:cNvSpPr/>
            <p:nvPr/>
          </p:nvSpPr>
          <p:spPr>
            <a:xfrm>
              <a:off x="2349722"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6" name="Group 166"/>
          <p:cNvGrpSpPr/>
          <p:nvPr/>
        </p:nvGrpSpPr>
        <p:grpSpPr>
          <a:xfrm>
            <a:off x="2702052" y="4613529"/>
            <a:ext cx="248317" cy="552641"/>
            <a:chOff x="2702052" y="4613529"/>
            <a:chExt cx="248317" cy="552641"/>
          </a:xfrm>
        </p:grpSpPr>
        <p:sp>
          <p:nvSpPr>
            <p:cNvPr id="167" name="AutoShape 167"/>
            <p:cNvSpPr/>
            <p:nvPr/>
          </p:nvSpPr>
          <p:spPr>
            <a:xfrm>
              <a:off x="2749582"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8" name="AutoShape 168"/>
            <p:cNvSpPr/>
            <p:nvPr/>
          </p:nvSpPr>
          <p:spPr>
            <a:xfrm rot="457219">
              <a:off x="2702052"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9" name="AutoShape 169"/>
            <p:cNvSpPr/>
            <p:nvPr/>
          </p:nvSpPr>
          <p:spPr>
            <a:xfrm rot="21142780" flipH="1">
              <a:off x="2907030"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0" name="AutoShape 170"/>
            <p:cNvSpPr/>
            <p:nvPr/>
          </p:nvSpPr>
          <p:spPr>
            <a:xfrm rot="21437230" flipH="1">
              <a:off x="2840355"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1" name="AutoShape 171"/>
            <p:cNvSpPr/>
            <p:nvPr/>
          </p:nvSpPr>
          <p:spPr>
            <a:xfrm rot="162769">
              <a:off x="2741200"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2" name="Group 172"/>
          <p:cNvGrpSpPr/>
          <p:nvPr/>
        </p:nvGrpSpPr>
        <p:grpSpPr>
          <a:xfrm>
            <a:off x="2711005" y="4424553"/>
            <a:ext cx="226885" cy="256032"/>
            <a:chOff x="2711005" y="4424553"/>
            <a:chExt cx="226885" cy="256032"/>
          </a:xfrm>
        </p:grpSpPr>
        <p:sp>
          <p:nvSpPr>
            <p:cNvPr id="173" name="Freeform 173"/>
            <p:cNvSpPr/>
            <p:nvPr/>
          </p:nvSpPr>
          <p:spPr>
            <a:xfrm>
              <a:off x="2772728"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4" name="Freeform 174"/>
            <p:cNvSpPr/>
            <p:nvPr/>
          </p:nvSpPr>
          <p:spPr>
            <a:xfrm>
              <a:off x="2711005"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5" name="Freeform 175"/>
            <p:cNvSpPr/>
            <p:nvPr/>
          </p:nvSpPr>
          <p:spPr>
            <a:xfrm>
              <a:off x="281158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6" name="Group 176"/>
          <p:cNvGrpSpPr/>
          <p:nvPr/>
        </p:nvGrpSpPr>
        <p:grpSpPr>
          <a:xfrm>
            <a:off x="3163919" y="4613529"/>
            <a:ext cx="248317" cy="552641"/>
            <a:chOff x="3163919" y="4613529"/>
            <a:chExt cx="248317" cy="552641"/>
          </a:xfrm>
        </p:grpSpPr>
        <p:sp>
          <p:nvSpPr>
            <p:cNvPr id="177" name="AutoShape 177"/>
            <p:cNvSpPr/>
            <p:nvPr/>
          </p:nvSpPr>
          <p:spPr>
            <a:xfrm>
              <a:off x="3211449"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8" name="AutoShape 178"/>
            <p:cNvSpPr/>
            <p:nvPr/>
          </p:nvSpPr>
          <p:spPr>
            <a:xfrm rot="457219">
              <a:off x="3163919"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9" name="AutoShape 179"/>
            <p:cNvSpPr/>
            <p:nvPr/>
          </p:nvSpPr>
          <p:spPr>
            <a:xfrm rot="21142780" flipH="1">
              <a:off x="3368897"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0" name="AutoShape 180"/>
            <p:cNvSpPr/>
            <p:nvPr/>
          </p:nvSpPr>
          <p:spPr>
            <a:xfrm rot="21437230" flipH="1">
              <a:off x="330222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1" name="AutoShape 181"/>
            <p:cNvSpPr/>
            <p:nvPr/>
          </p:nvSpPr>
          <p:spPr>
            <a:xfrm rot="162769">
              <a:off x="320306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2" name="Group 182"/>
          <p:cNvGrpSpPr/>
          <p:nvPr/>
        </p:nvGrpSpPr>
        <p:grpSpPr>
          <a:xfrm>
            <a:off x="3172873" y="4424553"/>
            <a:ext cx="226885" cy="256032"/>
            <a:chOff x="3172873" y="4424553"/>
            <a:chExt cx="226885" cy="256032"/>
          </a:xfrm>
        </p:grpSpPr>
        <p:sp>
          <p:nvSpPr>
            <p:cNvPr id="183" name="Freeform 183"/>
            <p:cNvSpPr/>
            <p:nvPr/>
          </p:nvSpPr>
          <p:spPr>
            <a:xfrm>
              <a:off x="3234595"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4" name="Freeform 184"/>
            <p:cNvSpPr/>
            <p:nvPr/>
          </p:nvSpPr>
          <p:spPr>
            <a:xfrm>
              <a:off x="3172873"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5" name="Freeform 185"/>
            <p:cNvSpPr/>
            <p:nvPr/>
          </p:nvSpPr>
          <p:spPr>
            <a:xfrm>
              <a:off x="3273457"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6" name="Group 186"/>
          <p:cNvGrpSpPr/>
          <p:nvPr/>
        </p:nvGrpSpPr>
        <p:grpSpPr>
          <a:xfrm>
            <a:off x="3625787" y="4613529"/>
            <a:ext cx="248316" cy="552641"/>
            <a:chOff x="3625787" y="4613529"/>
            <a:chExt cx="248316" cy="552641"/>
          </a:xfrm>
        </p:grpSpPr>
        <p:sp>
          <p:nvSpPr>
            <p:cNvPr id="187" name="AutoShape 187"/>
            <p:cNvSpPr/>
            <p:nvPr/>
          </p:nvSpPr>
          <p:spPr>
            <a:xfrm>
              <a:off x="3673316"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8" name="AutoShape 188"/>
            <p:cNvSpPr/>
            <p:nvPr/>
          </p:nvSpPr>
          <p:spPr>
            <a:xfrm rot="457219">
              <a:off x="3625787"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9" name="AutoShape 189"/>
            <p:cNvSpPr/>
            <p:nvPr/>
          </p:nvSpPr>
          <p:spPr>
            <a:xfrm rot="21142780" flipH="1">
              <a:off x="3830764"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0" name="AutoShape 190"/>
            <p:cNvSpPr/>
            <p:nvPr/>
          </p:nvSpPr>
          <p:spPr>
            <a:xfrm rot="21437230" flipH="1">
              <a:off x="376408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1" name="AutoShape 191"/>
            <p:cNvSpPr/>
            <p:nvPr/>
          </p:nvSpPr>
          <p:spPr>
            <a:xfrm rot="162769">
              <a:off x="366493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2" name="Group 192"/>
          <p:cNvGrpSpPr/>
          <p:nvPr/>
        </p:nvGrpSpPr>
        <p:grpSpPr>
          <a:xfrm>
            <a:off x="3634740" y="4424553"/>
            <a:ext cx="226885" cy="256032"/>
            <a:chOff x="3634740" y="4424553"/>
            <a:chExt cx="226885" cy="256032"/>
          </a:xfrm>
        </p:grpSpPr>
        <p:sp>
          <p:nvSpPr>
            <p:cNvPr id="193" name="Freeform 193"/>
            <p:cNvSpPr/>
            <p:nvPr/>
          </p:nvSpPr>
          <p:spPr>
            <a:xfrm>
              <a:off x="3696462"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4" name="Freeform 194"/>
            <p:cNvSpPr/>
            <p:nvPr/>
          </p:nvSpPr>
          <p:spPr>
            <a:xfrm>
              <a:off x="3634740"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5" name="Freeform 195"/>
            <p:cNvSpPr/>
            <p:nvPr/>
          </p:nvSpPr>
          <p:spPr>
            <a:xfrm>
              <a:off x="3735324"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6" name="Group 196"/>
          <p:cNvGrpSpPr/>
          <p:nvPr/>
        </p:nvGrpSpPr>
        <p:grpSpPr>
          <a:xfrm>
            <a:off x="4087654" y="4613529"/>
            <a:ext cx="248317" cy="552641"/>
            <a:chOff x="4087654" y="4613529"/>
            <a:chExt cx="248317" cy="552641"/>
          </a:xfrm>
        </p:grpSpPr>
        <p:sp>
          <p:nvSpPr>
            <p:cNvPr id="197" name="AutoShape 197"/>
            <p:cNvSpPr/>
            <p:nvPr/>
          </p:nvSpPr>
          <p:spPr>
            <a:xfrm>
              <a:off x="4135184"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8" name="AutoShape 198"/>
            <p:cNvSpPr/>
            <p:nvPr/>
          </p:nvSpPr>
          <p:spPr>
            <a:xfrm rot="457219">
              <a:off x="4087654"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9" name="AutoShape 199"/>
            <p:cNvSpPr/>
            <p:nvPr/>
          </p:nvSpPr>
          <p:spPr>
            <a:xfrm rot="21142780" flipH="1">
              <a:off x="4292632"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0" name="AutoShape 200"/>
            <p:cNvSpPr/>
            <p:nvPr/>
          </p:nvSpPr>
          <p:spPr>
            <a:xfrm rot="21437230" flipH="1">
              <a:off x="4225957"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1" name="AutoShape 201"/>
            <p:cNvSpPr/>
            <p:nvPr/>
          </p:nvSpPr>
          <p:spPr>
            <a:xfrm rot="162769">
              <a:off x="4126802"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2" name="Group 202"/>
          <p:cNvGrpSpPr/>
          <p:nvPr/>
        </p:nvGrpSpPr>
        <p:grpSpPr>
          <a:xfrm>
            <a:off x="4096607" y="4424553"/>
            <a:ext cx="226885" cy="256032"/>
            <a:chOff x="4096607" y="4424553"/>
            <a:chExt cx="226885" cy="256032"/>
          </a:xfrm>
        </p:grpSpPr>
        <p:sp>
          <p:nvSpPr>
            <p:cNvPr id="203" name="Freeform 203"/>
            <p:cNvSpPr/>
            <p:nvPr/>
          </p:nvSpPr>
          <p:spPr>
            <a:xfrm>
              <a:off x="4158329"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4" name="Freeform 204"/>
            <p:cNvSpPr/>
            <p:nvPr/>
          </p:nvSpPr>
          <p:spPr>
            <a:xfrm>
              <a:off x="4096607"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5" name="Freeform 205"/>
            <p:cNvSpPr/>
            <p:nvPr/>
          </p:nvSpPr>
          <p:spPr>
            <a:xfrm>
              <a:off x="4197191"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6" name="Group 206"/>
          <p:cNvGrpSpPr/>
          <p:nvPr/>
        </p:nvGrpSpPr>
        <p:grpSpPr>
          <a:xfrm>
            <a:off x="4549521" y="4613529"/>
            <a:ext cx="248317" cy="552641"/>
            <a:chOff x="4549521" y="4613529"/>
            <a:chExt cx="248317" cy="552641"/>
          </a:xfrm>
        </p:grpSpPr>
        <p:sp>
          <p:nvSpPr>
            <p:cNvPr id="207" name="AutoShape 207"/>
            <p:cNvSpPr/>
            <p:nvPr/>
          </p:nvSpPr>
          <p:spPr>
            <a:xfrm>
              <a:off x="4597051"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8" name="AutoShape 208"/>
            <p:cNvSpPr/>
            <p:nvPr/>
          </p:nvSpPr>
          <p:spPr>
            <a:xfrm rot="457219">
              <a:off x="4549521"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9" name="AutoShape 209"/>
            <p:cNvSpPr/>
            <p:nvPr/>
          </p:nvSpPr>
          <p:spPr>
            <a:xfrm rot="21142780" flipH="1">
              <a:off x="4754499"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0" name="AutoShape 210"/>
            <p:cNvSpPr/>
            <p:nvPr/>
          </p:nvSpPr>
          <p:spPr>
            <a:xfrm rot="21437230" flipH="1">
              <a:off x="4687824"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1" name="AutoShape 211"/>
            <p:cNvSpPr/>
            <p:nvPr/>
          </p:nvSpPr>
          <p:spPr>
            <a:xfrm rot="162769">
              <a:off x="4588669"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2" name="Group 212"/>
          <p:cNvGrpSpPr/>
          <p:nvPr/>
        </p:nvGrpSpPr>
        <p:grpSpPr>
          <a:xfrm>
            <a:off x="4558474" y="4424553"/>
            <a:ext cx="226885" cy="256032"/>
            <a:chOff x="4558474" y="4424553"/>
            <a:chExt cx="226885" cy="256032"/>
          </a:xfrm>
        </p:grpSpPr>
        <p:sp>
          <p:nvSpPr>
            <p:cNvPr id="213" name="Freeform 213"/>
            <p:cNvSpPr/>
            <p:nvPr/>
          </p:nvSpPr>
          <p:spPr>
            <a:xfrm>
              <a:off x="4620196"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4" name="Freeform 214"/>
            <p:cNvSpPr/>
            <p:nvPr/>
          </p:nvSpPr>
          <p:spPr>
            <a:xfrm>
              <a:off x="4558474"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5" name="Freeform 215"/>
            <p:cNvSpPr/>
            <p:nvPr/>
          </p:nvSpPr>
          <p:spPr>
            <a:xfrm>
              <a:off x="4659059"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6" name="Group 216"/>
          <p:cNvGrpSpPr/>
          <p:nvPr/>
        </p:nvGrpSpPr>
        <p:grpSpPr>
          <a:xfrm>
            <a:off x="5011388" y="4613529"/>
            <a:ext cx="248317" cy="552641"/>
            <a:chOff x="5011388" y="4613529"/>
            <a:chExt cx="248317" cy="552641"/>
          </a:xfrm>
        </p:grpSpPr>
        <p:sp>
          <p:nvSpPr>
            <p:cNvPr id="217" name="AutoShape 217"/>
            <p:cNvSpPr/>
            <p:nvPr/>
          </p:nvSpPr>
          <p:spPr>
            <a:xfrm>
              <a:off x="5059013" y="4660678"/>
              <a:ext cx="153067"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8" name="AutoShape 218"/>
            <p:cNvSpPr/>
            <p:nvPr/>
          </p:nvSpPr>
          <p:spPr>
            <a:xfrm rot="457219">
              <a:off x="5011388" y="4613529"/>
              <a:ext cx="43339" cy="23984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9" name="AutoShape 219"/>
            <p:cNvSpPr/>
            <p:nvPr/>
          </p:nvSpPr>
          <p:spPr>
            <a:xfrm rot="21142780" flipH="1">
              <a:off x="5216366" y="4613529"/>
              <a:ext cx="43339" cy="242030"/>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0" name="AutoShape 220"/>
            <p:cNvSpPr/>
            <p:nvPr/>
          </p:nvSpPr>
          <p:spPr>
            <a:xfrm rot="21437230" flipH="1">
              <a:off x="5149691"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1" name="AutoShape 221"/>
            <p:cNvSpPr/>
            <p:nvPr/>
          </p:nvSpPr>
          <p:spPr>
            <a:xfrm rot="162769">
              <a:off x="5050536" y="4784122"/>
              <a:ext cx="69056" cy="382048"/>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2" name="Group 222"/>
          <p:cNvGrpSpPr/>
          <p:nvPr/>
        </p:nvGrpSpPr>
        <p:grpSpPr>
          <a:xfrm>
            <a:off x="5020342" y="4424553"/>
            <a:ext cx="226885" cy="256032"/>
            <a:chOff x="5020342" y="4424553"/>
            <a:chExt cx="226885" cy="256032"/>
          </a:xfrm>
        </p:grpSpPr>
        <p:sp>
          <p:nvSpPr>
            <p:cNvPr id="223" name="Freeform 223"/>
            <p:cNvSpPr/>
            <p:nvPr/>
          </p:nvSpPr>
          <p:spPr>
            <a:xfrm>
              <a:off x="5082064" y="4424553"/>
              <a:ext cx="103441" cy="134493"/>
            </a:xfrm>
            <a:custGeom>
              <a:rect l="l" t="t" r="r" b="b"/>
              <a:pathLst>
                <a:path w="122" h="159">
                  <a:moveTo>
                    <a:pt x="41" y="4"/>
                  </a:moveTo>
                  <a:cubicBezTo>
                    <a:pt x="59" y="0"/>
                    <a:pt x="80" y="2"/>
                    <a:pt x="97" y="12"/>
                  </a:cubicBezTo>
                  <a:cubicBezTo>
                    <a:pt x="112" y="22"/>
                    <a:pt x="121" y="40"/>
                    <a:pt x="120" y="58"/>
                  </a:cubicBezTo>
                  <a:cubicBezTo>
                    <a:pt x="119" y="70"/>
                    <a:pt x="122" y="82"/>
                    <a:pt x="121" y="94"/>
                  </a:cubicBezTo>
                  <a:cubicBezTo>
                    <a:pt x="117" y="106"/>
                    <a:pt x="108" y="115"/>
                    <a:pt x="103" y="126"/>
                  </a:cubicBezTo>
                  <a:cubicBezTo>
                    <a:pt x="96" y="142"/>
                    <a:pt x="82" y="157"/>
                    <a:pt x="63" y="157"/>
                  </a:cubicBezTo>
                  <a:cubicBezTo>
                    <a:pt x="43" y="159"/>
                    <a:pt x="27" y="143"/>
                    <a:pt x="19" y="126"/>
                  </a:cubicBezTo>
                  <a:cubicBezTo>
                    <a:pt x="14" y="115"/>
                    <a:pt x="5" y="105"/>
                    <a:pt x="1" y="94"/>
                  </a:cubicBezTo>
                  <a:cubicBezTo>
                    <a:pt x="1" y="78"/>
                    <a:pt x="0" y="62"/>
                    <a:pt x="3" y="46"/>
                  </a:cubicBezTo>
                  <a:cubicBezTo>
                    <a:pt x="7" y="27"/>
                    <a:pt x="21" y="9"/>
                    <a:pt x="41" y="4"/>
                  </a:cubicBezTo>
                  <a:close/>
                  <a:moveTo>
                    <a:pt x="19" y="80"/>
                  </a:moveTo>
                  <a:cubicBezTo>
                    <a:pt x="22" y="100"/>
                    <a:pt x="27" y="121"/>
                    <a:pt x="41" y="136"/>
                  </a:cubicBezTo>
                  <a:cubicBezTo>
                    <a:pt x="50" y="145"/>
                    <a:pt x="66" y="148"/>
                    <a:pt x="77" y="140"/>
                  </a:cubicBezTo>
                  <a:cubicBezTo>
                    <a:pt x="97" y="124"/>
                    <a:pt x="101" y="97"/>
                    <a:pt x="104" y="73"/>
                  </a:cubicBezTo>
                  <a:cubicBezTo>
                    <a:pt x="95" y="68"/>
                    <a:pt x="86" y="62"/>
                    <a:pt x="79" y="54"/>
                  </a:cubicBezTo>
                  <a:cubicBezTo>
                    <a:pt x="62" y="69"/>
                    <a:pt x="41" y="78"/>
                    <a:pt x="19" y="8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4" name="Freeform 224"/>
            <p:cNvSpPr/>
            <p:nvPr/>
          </p:nvSpPr>
          <p:spPr>
            <a:xfrm>
              <a:off x="5020342" y="4549712"/>
              <a:ext cx="226885" cy="130873"/>
            </a:xfrm>
            <a:custGeom>
              <a:rect l="l" t="t" r="r" b="b"/>
              <a:pathLst>
                <a:path w="268" h="155">
                  <a:moveTo>
                    <a:pt x="51" y="17"/>
                  </a:moveTo>
                  <a:cubicBezTo>
                    <a:pt x="64" y="9"/>
                    <a:pt x="78" y="6"/>
                    <a:pt x="92" y="0"/>
                  </a:cubicBezTo>
                  <a:cubicBezTo>
                    <a:pt x="94" y="3"/>
                    <a:pt x="96" y="8"/>
                    <a:pt x="98" y="10"/>
                  </a:cubicBezTo>
                  <a:cubicBezTo>
                    <a:pt x="95" y="12"/>
                    <a:pt x="91" y="15"/>
                    <a:pt x="89" y="16"/>
                  </a:cubicBezTo>
                  <a:cubicBezTo>
                    <a:pt x="100" y="54"/>
                    <a:pt x="112" y="92"/>
                    <a:pt x="122" y="130"/>
                  </a:cubicBezTo>
                  <a:cubicBezTo>
                    <a:pt x="124" y="105"/>
                    <a:pt x="126" y="80"/>
                    <a:pt x="127" y="55"/>
                  </a:cubicBezTo>
                  <a:cubicBezTo>
                    <a:pt x="132" y="54"/>
                    <a:pt x="137" y="54"/>
                    <a:pt x="142" y="54"/>
                  </a:cubicBezTo>
                  <a:cubicBezTo>
                    <a:pt x="142" y="80"/>
                    <a:pt x="144" y="105"/>
                    <a:pt x="146" y="130"/>
                  </a:cubicBezTo>
                  <a:cubicBezTo>
                    <a:pt x="157" y="92"/>
                    <a:pt x="170" y="54"/>
                    <a:pt x="180" y="16"/>
                  </a:cubicBezTo>
                  <a:cubicBezTo>
                    <a:pt x="170" y="14"/>
                    <a:pt x="172" y="7"/>
                    <a:pt x="175" y="1"/>
                  </a:cubicBezTo>
                  <a:cubicBezTo>
                    <a:pt x="199" y="7"/>
                    <a:pt x="223" y="16"/>
                    <a:pt x="239" y="35"/>
                  </a:cubicBezTo>
                  <a:cubicBezTo>
                    <a:pt x="259" y="56"/>
                    <a:pt x="268" y="86"/>
                    <a:pt x="265" y="114"/>
                  </a:cubicBezTo>
                  <a:cubicBezTo>
                    <a:pt x="256" y="130"/>
                    <a:pt x="236" y="132"/>
                    <a:pt x="220" y="133"/>
                  </a:cubicBezTo>
                  <a:cubicBezTo>
                    <a:pt x="191" y="151"/>
                    <a:pt x="157" y="155"/>
                    <a:pt x="124" y="154"/>
                  </a:cubicBezTo>
                  <a:cubicBezTo>
                    <a:pt x="98" y="153"/>
                    <a:pt x="71" y="149"/>
                    <a:pt x="50" y="133"/>
                  </a:cubicBezTo>
                  <a:cubicBezTo>
                    <a:pt x="32" y="132"/>
                    <a:pt x="9" y="130"/>
                    <a:pt x="3" y="110"/>
                  </a:cubicBezTo>
                  <a:cubicBezTo>
                    <a:pt x="0" y="73"/>
                    <a:pt x="19" y="36"/>
                    <a:pt x="51" y="17"/>
                  </a:cubicBezTo>
                  <a:close/>
                  <a:moveTo>
                    <a:pt x="167" y="107"/>
                  </a:moveTo>
                  <a:cubicBezTo>
                    <a:pt x="168" y="109"/>
                    <a:pt x="169" y="111"/>
                    <a:pt x="170" y="113"/>
                  </a:cubicBezTo>
                  <a:cubicBezTo>
                    <a:pt x="182" y="114"/>
                    <a:pt x="194" y="112"/>
                    <a:pt x="205" y="109"/>
                  </a:cubicBezTo>
                  <a:cubicBezTo>
                    <a:pt x="210" y="108"/>
                    <a:pt x="212" y="104"/>
                    <a:pt x="213" y="100"/>
                  </a:cubicBezTo>
                  <a:cubicBezTo>
                    <a:pt x="198" y="105"/>
                    <a:pt x="182" y="107"/>
                    <a:pt x="167" y="10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5" name="Freeform 225"/>
            <p:cNvSpPr/>
            <p:nvPr/>
          </p:nvSpPr>
          <p:spPr>
            <a:xfrm>
              <a:off x="5120926" y="4571524"/>
              <a:ext cx="26384" cy="19621"/>
            </a:xfrm>
            <a:custGeom>
              <a:rect l="l" t="t" r="r" b="b"/>
              <a:pathLst>
                <a:path w="31" h="23">
                  <a:moveTo>
                    <a:pt x="4" y="3"/>
                  </a:moveTo>
                  <a:cubicBezTo>
                    <a:pt x="11" y="1"/>
                    <a:pt x="19" y="0"/>
                    <a:pt x="26" y="3"/>
                  </a:cubicBezTo>
                  <a:cubicBezTo>
                    <a:pt x="31" y="10"/>
                    <a:pt x="27" y="16"/>
                    <a:pt x="24" y="23"/>
                  </a:cubicBezTo>
                  <a:cubicBezTo>
                    <a:pt x="18" y="23"/>
                    <a:pt x="12" y="23"/>
                    <a:pt x="6" y="23"/>
                  </a:cubicBezTo>
                  <a:cubicBezTo>
                    <a:pt x="3" y="16"/>
                    <a:pt x="0" y="9"/>
                    <a:pt x="4" y="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26" name="Group 226"/>
          <p:cNvGrpSpPr/>
          <p:nvPr/>
        </p:nvGrpSpPr>
        <p:grpSpPr>
          <a:xfrm>
            <a:off x="6807708" y="3451003"/>
            <a:ext cx="236315" cy="430816"/>
            <a:chOff x="6807708" y="3451003"/>
            <a:chExt cx="236315" cy="430816"/>
          </a:xfrm>
        </p:grpSpPr>
        <p:sp>
          <p:nvSpPr>
            <p:cNvPr id="227" name="AutoShape 227"/>
            <p:cNvSpPr/>
            <p:nvPr/>
          </p:nvSpPr>
          <p:spPr>
            <a:xfrm>
              <a:off x="6851428"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8" name="AutoShape 228"/>
            <p:cNvSpPr/>
            <p:nvPr/>
          </p:nvSpPr>
          <p:spPr>
            <a:xfrm rot="457219">
              <a:off x="6807708"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9" name="AutoShape 229"/>
            <p:cNvSpPr/>
            <p:nvPr/>
          </p:nvSpPr>
          <p:spPr>
            <a:xfrm rot="21142780" flipH="1">
              <a:off x="7000684"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0" name="Freeform 230"/>
            <p:cNvSpPr/>
            <p:nvPr/>
          </p:nvSpPr>
          <p:spPr>
            <a:xfrm>
              <a:off x="68184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1" name="Group 231"/>
          <p:cNvGrpSpPr/>
          <p:nvPr/>
        </p:nvGrpSpPr>
        <p:grpSpPr>
          <a:xfrm>
            <a:off x="6842665" y="3811905"/>
            <a:ext cx="164211" cy="381952"/>
            <a:chOff x="6842665" y="3811905"/>
            <a:chExt cx="164211" cy="381952"/>
          </a:xfrm>
        </p:grpSpPr>
        <p:sp>
          <p:nvSpPr>
            <p:cNvPr id="232" name="AutoShape 232"/>
            <p:cNvSpPr/>
            <p:nvPr/>
          </p:nvSpPr>
          <p:spPr>
            <a:xfrm rot="21437230" flipH="1">
              <a:off x="69378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3" name="AutoShape 233"/>
            <p:cNvSpPr/>
            <p:nvPr/>
          </p:nvSpPr>
          <p:spPr>
            <a:xfrm rot="162769">
              <a:off x="684266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4" name="Group 234"/>
          <p:cNvGrpSpPr/>
          <p:nvPr/>
        </p:nvGrpSpPr>
        <p:grpSpPr>
          <a:xfrm>
            <a:off x="7270909" y="3451003"/>
            <a:ext cx="236315" cy="430816"/>
            <a:chOff x="7270909" y="3451003"/>
            <a:chExt cx="236315" cy="430816"/>
          </a:xfrm>
        </p:grpSpPr>
        <p:sp>
          <p:nvSpPr>
            <p:cNvPr id="235" name="AutoShape 235"/>
            <p:cNvSpPr/>
            <p:nvPr/>
          </p:nvSpPr>
          <p:spPr>
            <a:xfrm>
              <a:off x="73146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6" name="AutoShape 236"/>
            <p:cNvSpPr/>
            <p:nvPr/>
          </p:nvSpPr>
          <p:spPr>
            <a:xfrm rot="457219">
              <a:off x="72709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7" name="AutoShape 237"/>
            <p:cNvSpPr/>
            <p:nvPr/>
          </p:nvSpPr>
          <p:spPr>
            <a:xfrm rot="21142780" flipH="1">
              <a:off x="7463885"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8" name="Freeform 238"/>
            <p:cNvSpPr/>
            <p:nvPr/>
          </p:nvSpPr>
          <p:spPr>
            <a:xfrm>
              <a:off x="72816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9" name="Group 239"/>
          <p:cNvGrpSpPr/>
          <p:nvPr/>
        </p:nvGrpSpPr>
        <p:grpSpPr>
          <a:xfrm>
            <a:off x="7305866" y="3811905"/>
            <a:ext cx="164210" cy="381952"/>
            <a:chOff x="7305866" y="3811905"/>
            <a:chExt cx="164210" cy="381952"/>
          </a:xfrm>
        </p:grpSpPr>
        <p:sp>
          <p:nvSpPr>
            <p:cNvPr id="240" name="AutoShape 240"/>
            <p:cNvSpPr/>
            <p:nvPr/>
          </p:nvSpPr>
          <p:spPr>
            <a:xfrm rot="21437230" flipH="1">
              <a:off x="740102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1" name="AutoShape 241"/>
            <p:cNvSpPr/>
            <p:nvPr/>
          </p:nvSpPr>
          <p:spPr>
            <a:xfrm rot="162769">
              <a:off x="73058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2" name="Group 242"/>
          <p:cNvGrpSpPr/>
          <p:nvPr/>
        </p:nvGrpSpPr>
        <p:grpSpPr>
          <a:xfrm>
            <a:off x="7734109" y="3451003"/>
            <a:ext cx="236316" cy="430816"/>
            <a:chOff x="7734109" y="3451003"/>
            <a:chExt cx="236316" cy="430816"/>
          </a:xfrm>
        </p:grpSpPr>
        <p:sp>
          <p:nvSpPr>
            <p:cNvPr id="243" name="AutoShape 243"/>
            <p:cNvSpPr/>
            <p:nvPr/>
          </p:nvSpPr>
          <p:spPr>
            <a:xfrm>
              <a:off x="7777829"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4" name="AutoShape 244"/>
            <p:cNvSpPr/>
            <p:nvPr/>
          </p:nvSpPr>
          <p:spPr>
            <a:xfrm rot="457219">
              <a:off x="77341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5" name="AutoShape 245"/>
            <p:cNvSpPr/>
            <p:nvPr/>
          </p:nvSpPr>
          <p:spPr>
            <a:xfrm rot="21142780" flipH="1">
              <a:off x="7927086"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6" name="Freeform 246"/>
            <p:cNvSpPr/>
            <p:nvPr/>
          </p:nvSpPr>
          <p:spPr>
            <a:xfrm>
              <a:off x="77448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7" name="Group 247"/>
          <p:cNvGrpSpPr/>
          <p:nvPr/>
        </p:nvGrpSpPr>
        <p:grpSpPr>
          <a:xfrm>
            <a:off x="7769066" y="3811905"/>
            <a:ext cx="164211" cy="381952"/>
            <a:chOff x="7769066" y="3811905"/>
            <a:chExt cx="164211" cy="381952"/>
          </a:xfrm>
        </p:grpSpPr>
        <p:sp>
          <p:nvSpPr>
            <p:cNvPr id="248" name="AutoShape 248"/>
            <p:cNvSpPr/>
            <p:nvPr/>
          </p:nvSpPr>
          <p:spPr>
            <a:xfrm rot="21437230" flipH="1">
              <a:off x="786422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9" name="AutoShape 249"/>
            <p:cNvSpPr/>
            <p:nvPr/>
          </p:nvSpPr>
          <p:spPr>
            <a:xfrm rot="162769">
              <a:off x="776906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0" name="Group 250"/>
          <p:cNvGrpSpPr/>
          <p:nvPr/>
        </p:nvGrpSpPr>
        <p:grpSpPr>
          <a:xfrm>
            <a:off x="8197310" y="3451003"/>
            <a:ext cx="236316" cy="430816"/>
            <a:chOff x="8197310" y="3451003"/>
            <a:chExt cx="236316" cy="430816"/>
          </a:xfrm>
        </p:grpSpPr>
        <p:sp>
          <p:nvSpPr>
            <p:cNvPr id="251" name="AutoShape 251"/>
            <p:cNvSpPr/>
            <p:nvPr/>
          </p:nvSpPr>
          <p:spPr>
            <a:xfrm>
              <a:off x="8241030"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2" name="AutoShape 252"/>
            <p:cNvSpPr/>
            <p:nvPr/>
          </p:nvSpPr>
          <p:spPr>
            <a:xfrm rot="457219">
              <a:off x="81973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3" name="AutoShape 253"/>
            <p:cNvSpPr/>
            <p:nvPr/>
          </p:nvSpPr>
          <p:spPr>
            <a:xfrm rot="21142780" flipH="1">
              <a:off x="8390287"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4" name="Freeform 254"/>
            <p:cNvSpPr/>
            <p:nvPr/>
          </p:nvSpPr>
          <p:spPr>
            <a:xfrm>
              <a:off x="82080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5" name="Group 255"/>
          <p:cNvGrpSpPr/>
          <p:nvPr/>
        </p:nvGrpSpPr>
        <p:grpSpPr>
          <a:xfrm>
            <a:off x="8232267" y="3811905"/>
            <a:ext cx="164211" cy="381952"/>
            <a:chOff x="8232267" y="3811905"/>
            <a:chExt cx="164211" cy="381952"/>
          </a:xfrm>
        </p:grpSpPr>
        <p:sp>
          <p:nvSpPr>
            <p:cNvPr id="256" name="AutoShape 256"/>
            <p:cNvSpPr/>
            <p:nvPr/>
          </p:nvSpPr>
          <p:spPr>
            <a:xfrm rot="21437230" flipH="1">
              <a:off x="832742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7" name="AutoShape 257"/>
            <p:cNvSpPr/>
            <p:nvPr/>
          </p:nvSpPr>
          <p:spPr>
            <a:xfrm rot="162769">
              <a:off x="82322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58" name="Group 258"/>
          <p:cNvGrpSpPr/>
          <p:nvPr/>
        </p:nvGrpSpPr>
        <p:grpSpPr>
          <a:xfrm>
            <a:off x="8660511" y="3451003"/>
            <a:ext cx="236316" cy="430816"/>
            <a:chOff x="8660511" y="3451003"/>
            <a:chExt cx="236316" cy="430816"/>
          </a:xfrm>
        </p:grpSpPr>
        <p:sp>
          <p:nvSpPr>
            <p:cNvPr id="259" name="AutoShape 259"/>
            <p:cNvSpPr/>
            <p:nvPr/>
          </p:nvSpPr>
          <p:spPr>
            <a:xfrm>
              <a:off x="8704231"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0" name="AutoShape 260"/>
            <p:cNvSpPr/>
            <p:nvPr/>
          </p:nvSpPr>
          <p:spPr>
            <a:xfrm rot="457219">
              <a:off x="8660511"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1" name="AutoShape 261"/>
            <p:cNvSpPr/>
            <p:nvPr/>
          </p:nvSpPr>
          <p:spPr>
            <a:xfrm rot="21142780" flipH="1">
              <a:off x="88534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2" name="Freeform 262"/>
            <p:cNvSpPr/>
            <p:nvPr/>
          </p:nvSpPr>
          <p:spPr>
            <a:xfrm>
              <a:off x="86712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3" name="Group 263"/>
          <p:cNvGrpSpPr/>
          <p:nvPr/>
        </p:nvGrpSpPr>
        <p:grpSpPr>
          <a:xfrm>
            <a:off x="8695467" y="3811905"/>
            <a:ext cx="164212" cy="381952"/>
            <a:chOff x="8695467" y="3811905"/>
            <a:chExt cx="164212" cy="381952"/>
          </a:xfrm>
        </p:grpSpPr>
        <p:sp>
          <p:nvSpPr>
            <p:cNvPr id="264" name="AutoShape 264"/>
            <p:cNvSpPr/>
            <p:nvPr/>
          </p:nvSpPr>
          <p:spPr>
            <a:xfrm rot="21437230" flipH="1">
              <a:off x="8790623"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5" name="AutoShape 265"/>
            <p:cNvSpPr/>
            <p:nvPr/>
          </p:nvSpPr>
          <p:spPr>
            <a:xfrm rot="162769">
              <a:off x="869546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6" name="Group 266"/>
          <p:cNvGrpSpPr/>
          <p:nvPr/>
        </p:nvGrpSpPr>
        <p:grpSpPr>
          <a:xfrm>
            <a:off x="9123712" y="3451003"/>
            <a:ext cx="236315" cy="430816"/>
            <a:chOff x="9123712" y="3451003"/>
            <a:chExt cx="236315" cy="430816"/>
          </a:xfrm>
        </p:grpSpPr>
        <p:sp>
          <p:nvSpPr>
            <p:cNvPr id="267" name="AutoShape 267"/>
            <p:cNvSpPr/>
            <p:nvPr/>
          </p:nvSpPr>
          <p:spPr>
            <a:xfrm>
              <a:off x="9167432"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8" name="AutoShape 268"/>
            <p:cNvSpPr/>
            <p:nvPr/>
          </p:nvSpPr>
          <p:spPr>
            <a:xfrm rot="457219">
              <a:off x="9123712"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9" name="AutoShape 269"/>
            <p:cNvSpPr/>
            <p:nvPr/>
          </p:nvSpPr>
          <p:spPr>
            <a:xfrm rot="21142780" flipH="1">
              <a:off x="9316688"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0" name="Freeform 270"/>
            <p:cNvSpPr/>
            <p:nvPr/>
          </p:nvSpPr>
          <p:spPr>
            <a:xfrm>
              <a:off x="9134475"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1" name="Group 271"/>
          <p:cNvGrpSpPr/>
          <p:nvPr/>
        </p:nvGrpSpPr>
        <p:grpSpPr>
          <a:xfrm>
            <a:off x="9158668" y="3811905"/>
            <a:ext cx="164212" cy="381952"/>
            <a:chOff x="9158668" y="3811905"/>
            <a:chExt cx="164212" cy="381952"/>
          </a:xfrm>
        </p:grpSpPr>
        <p:sp>
          <p:nvSpPr>
            <p:cNvPr id="272" name="AutoShape 272"/>
            <p:cNvSpPr/>
            <p:nvPr/>
          </p:nvSpPr>
          <p:spPr>
            <a:xfrm rot="21437230" flipH="1">
              <a:off x="92538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3" name="AutoShape 273"/>
            <p:cNvSpPr/>
            <p:nvPr/>
          </p:nvSpPr>
          <p:spPr>
            <a:xfrm rot="162769">
              <a:off x="9158668"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4" name="Group 274"/>
          <p:cNvGrpSpPr/>
          <p:nvPr/>
        </p:nvGrpSpPr>
        <p:grpSpPr>
          <a:xfrm>
            <a:off x="9586913" y="3451003"/>
            <a:ext cx="236315" cy="430816"/>
            <a:chOff x="9586913" y="3451003"/>
            <a:chExt cx="236315" cy="430816"/>
          </a:xfrm>
        </p:grpSpPr>
        <p:sp>
          <p:nvSpPr>
            <p:cNvPr id="275" name="AutoShape 275"/>
            <p:cNvSpPr/>
            <p:nvPr/>
          </p:nvSpPr>
          <p:spPr>
            <a:xfrm>
              <a:off x="96306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6" name="AutoShape 276"/>
            <p:cNvSpPr/>
            <p:nvPr/>
          </p:nvSpPr>
          <p:spPr>
            <a:xfrm rot="457219">
              <a:off x="95869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7" name="AutoShape 277"/>
            <p:cNvSpPr/>
            <p:nvPr/>
          </p:nvSpPr>
          <p:spPr>
            <a:xfrm rot="21142780" flipH="1">
              <a:off x="9779889"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8" name="Freeform 278"/>
            <p:cNvSpPr/>
            <p:nvPr/>
          </p:nvSpPr>
          <p:spPr>
            <a:xfrm>
              <a:off x="9597771"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9" name="Group 279"/>
          <p:cNvGrpSpPr/>
          <p:nvPr/>
        </p:nvGrpSpPr>
        <p:grpSpPr>
          <a:xfrm>
            <a:off x="9621869" y="3811905"/>
            <a:ext cx="164211" cy="381952"/>
            <a:chOff x="9621869" y="3811905"/>
            <a:chExt cx="164211" cy="381952"/>
          </a:xfrm>
        </p:grpSpPr>
        <p:sp>
          <p:nvSpPr>
            <p:cNvPr id="280" name="AutoShape 280"/>
            <p:cNvSpPr/>
            <p:nvPr/>
          </p:nvSpPr>
          <p:spPr>
            <a:xfrm rot="21437230" flipH="1">
              <a:off x="9717024"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1" name="AutoShape 281"/>
            <p:cNvSpPr/>
            <p:nvPr/>
          </p:nvSpPr>
          <p:spPr>
            <a:xfrm rot="162769">
              <a:off x="9621869"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2" name="Group 282"/>
          <p:cNvGrpSpPr/>
          <p:nvPr/>
        </p:nvGrpSpPr>
        <p:grpSpPr>
          <a:xfrm>
            <a:off x="10050113" y="3451003"/>
            <a:ext cx="236316" cy="430816"/>
            <a:chOff x="10050113" y="3451003"/>
            <a:chExt cx="236316" cy="430816"/>
          </a:xfrm>
        </p:grpSpPr>
        <p:sp>
          <p:nvSpPr>
            <p:cNvPr id="283" name="AutoShape 283"/>
            <p:cNvSpPr/>
            <p:nvPr/>
          </p:nvSpPr>
          <p:spPr>
            <a:xfrm>
              <a:off x="10093833"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4" name="AutoShape 284"/>
            <p:cNvSpPr/>
            <p:nvPr/>
          </p:nvSpPr>
          <p:spPr>
            <a:xfrm rot="457219">
              <a:off x="10050113"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5" name="AutoShape 285"/>
            <p:cNvSpPr/>
            <p:nvPr/>
          </p:nvSpPr>
          <p:spPr>
            <a:xfrm rot="21142780" flipH="1">
              <a:off x="10243090"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6" name="Freeform 286"/>
            <p:cNvSpPr/>
            <p:nvPr/>
          </p:nvSpPr>
          <p:spPr>
            <a:xfrm>
              <a:off x="10060972"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87" name="Group 287"/>
          <p:cNvGrpSpPr/>
          <p:nvPr/>
        </p:nvGrpSpPr>
        <p:grpSpPr>
          <a:xfrm>
            <a:off x="10085070" y="3811905"/>
            <a:ext cx="164211" cy="381952"/>
            <a:chOff x="10085070" y="3811905"/>
            <a:chExt cx="164211" cy="381952"/>
          </a:xfrm>
        </p:grpSpPr>
        <p:sp>
          <p:nvSpPr>
            <p:cNvPr id="288" name="AutoShape 288"/>
            <p:cNvSpPr/>
            <p:nvPr/>
          </p:nvSpPr>
          <p:spPr>
            <a:xfrm rot="21437230" flipH="1">
              <a:off x="10180225"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9" name="AutoShape 289"/>
            <p:cNvSpPr/>
            <p:nvPr/>
          </p:nvSpPr>
          <p:spPr>
            <a:xfrm rot="162769">
              <a:off x="10085070"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0" name="Group 290"/>
          <p:cNvGrpSpPr/>
          <p:nvPr/>
        </p:nvGrpSpPr>
        <p:grpSpPr>
          <a:xfrm>
            <a:off x="10513409" y="3451003"/>
            <a:ext cx="236221" cy="430816"/>
            <a:chOff x="10513409" y="3451003"/>
            <a:chExt cx="236221" cy="430816"/>
          </a:xfrm>
        </p:grpSpPr>
        <p:sp>
          <p:nvSpPr>
            <p:cNvPr id="291" name="AutoShape 291"/>
            <p:cNvSpPr/>
            <p:nvPr/>
          </p:nvSpPr>
          <p:spPr>
            <a:xfrm>
              <a:off x="105570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2" name="AutoShape 292"/>
            <p:cNvSpPr/>
            <p:nvPr/>
          </p:nvSpPr>
          <p:spPr>
            <a:xfrm rot="457219">
              <a:off x="10513409"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3" name="AutoShape 293"/>
            <p:cNvSpPr/>
            <p:nvPr/>
          </p:nvSpPr>
          <p:spPr>
            <a:xfrm rot="21142780" flipH="1">
              <a:off x="107062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4" name="Freeform 294"/>
            <p:cNvSpPr/>
            <p:nvPr/>
          </p:nvSpPr>
          <p:spPr>
            <a:xfrm>
              <a:off x="10524173"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5" name="Group 295"/>
          <p:cNvGrpSpPr/>
          <p:nvPr/>
        </p:nvGrpSpPr>
        <p:grpSpPr>
          <a:xfrm>
            <a:off x="10548271" y="3811905"/>
            <a:ext cx="164211" cy="381952"/>
            <a:chOff x="10548271" y="3811905"/>
            <a:chExt cx="164211" cy="381952"/>
          </a:xfrm>
        </p:grpSpPr>
        <p:sp>
          <p:nvSpPr>
            <p:cNvPr id="296" name="AutoShape 296"/>
            <p:cNvSpPr/>
            <p:nvPr/>
          </p:nvSpPr>
          <p:spPr>
            <a:xfrm rot="21437230" flipH="1">
              <a:off x="10643426"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7" name="AutoShape 297"/>
            <p:cNvSpPr/>
            <p:nvPr/>
          </p:nvSpPr>
          <p:spPr>
            <a:xfrm rot="162769">
              <a:off x="10548271"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98" name="Group 298"/>
          <p:cNvGrpSpPr/>
          <p:nvPr/>
        </p:nvGrpSpPr>
        <p:grpSpPr>
          <a:xfrm>
            <a:off x="10976610" y="3451003"/>
            <a:ext cx="236220" cy="430816"/>
            <a:chOff x="10976610" y="3451003"/>
            <a:chExt cx="236220" cy="430816"/>
          </a:xfrm>
        </p:grpSpPr>
        <p:sp>
          <p:nvSpPr>
            <p:cNvPr id="299" name="AutoShape 299"/>
            <p:cNvSpPr/>
            <p:nvPr/>
          </p:nvSpPr>
          <p:spPr>
            <a:xfrm>
              <a:off x="11020234" y="3687032"/>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0" name="AutoShape 300"/>
            <p:cNvSpPr/>
            <p:nvPr/>
          </p:nvSpPr>
          <p:spPr>
            <a:xfrm rot="457219">
              <a:off x="10976610" y="3639884"/>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1" name="AutoShape 301"/>
            <p:cNvSpPr/>
            <p:nvPr/>
          </p:nvSpPr>
          <p:spPr>
            <a:xfrm rot="21142780" flipH="1">
              <a:off x="11169491" y="3639884"/>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2" name="Freeform 302"/>
            <p:cNvSpPr/>
            <p:nvPr/>
          </p:nvSpPr>
          <p:spPr>
            <a:xfrm>
              <a:off x="10987374" y="3451003"/>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3" name="Group 303"/>
          <p:cNvGrpSpPr/>
          <p:nvPr/>
        </p:nvGrpSpPr>
        <p:grpSpPr>
          <a:xfrm>
            <a:off x="11011472" y="3811905"/>
            <a:ext cx="164211" cy="381952"/>
            <a:chOff x="11011472" y="3811905"/>
            <a:chExt cx="164211" cy="381952"/>
          </a:xfrm>
        </p:grpSpPr>
        <p:sp>
          <p:nvSpPr>
            <p:cNvPr id="304" name="AutoShape 304"/>
            <p:cNvSpPr/>
            <p:nvPr/>
          </p:nvSpPr>
          <p:spPr>
            <a:xfrm rot="21437230" flipH="1">
              <a:off x="11106627"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5" name="AutoShape 305"/>
            <p:cNvSpPr/>
            <p:nvPr/>
          </p:nvSpPr>
          <p:spPr>
            <a:xfrm rot="162769">
              <a:off x="11011472" y="3811905"/>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6" name="Group 306"/>
          <p:cNvGrpSpPr/>
          <p:nvPr/>
        </p:nvGrpSpPr>
        <p:grpSpPr>
          <a:xfrm>
            <a:off x="6807708" y="4424744"/>
            <a:ext cx="236315" cy="430911"/>
            <a:chOff x="6807708" y="4424744"/>
            <a:chExt cx="236315" cy="430911"/>
          </a:xfrm>
        </p:grpSpPr>
        <p:sp>
          <p:nvSpPr>
            <p:cNvPr id="307" name="AutoShape 307"/>
            <p:cNvSpPr/>
            <p:nvPr/>
          </p:nvSpPr>
          <p:spPr>
            <a:xfrm>
              <a:off x="6851428"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8" name="AutoShape 308"/>
            <p:cNvSpPr/>
            <p:nvPr/>
          </p:nvSpPr>
          <p:spPr>
            <a:xfrm rot="457219">
              <a:off x="6807708"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9" name="AutoShape 309"/>
            <p:cNvSpPr/>
            <p:nvPr/>
          </p:nvSpPr>
          <p:spPr>
            <a:xfrm rot="21142780" flipH="1">
              <a:off x="7000684"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0" name="Freeform 310"/>
            <p:cNvSpPr/>
            <p:nvPr/>
          </p:nvSpPr>
          <p:spPr>
            <a:xfrm>
              <a:off x="68184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1" name="Group 311"/>
          <p:cNvGrpSpPr/>
          <p:nvPr/>
        </p:nvGrpSpPr>
        <p:grpSpPr>
          <a:xfrm>
            <a:off x="6842665" y="4785646"/>
            <a:ext cx="164211" cy="381952"/>
            <a:chOff x="6842665" y="4785646"/>
            <a:chExt cx="164211" cy="381952"/>
          </a:xfrm>
        </p:grpSpPr>
        <p:sp>
          <p:nvSpPr>
            <p:cNvPr id="312" name="AutoShape 312"/>
            <p:cNvSpPr/>
            <p:nvPr/>
          </p:nvSpPr>
          <p:spPr>
            <a:xfrm rot="21437230" flipH="1">
              <a:off x="69378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3" name="AutoShape 313"/>
            <p:cNvSpPr/>
            <p:nvPr/>
          </p:nvSpPr>
          <p:spPr>
            <a:xfrm rot="162769">
              <a:off x="684266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4" name="Group 314"/>
          <p:cNvGrpSpPr/>
          <p:nvPr/>
        </p:nvGrpSpPr>
        <p:grpSpPr>
          <a:xfrm>
            <a:off x="7270909" y="4424744"/>
            <a:ext cx="236315" cy="430911"/>
            <a:chOff x="7270909" y="4424744"/>
            <a:chExt cx="236315" cy="430911"/>
          </a:xfrm>
        </p:grpSpPr>
        <p:sp>
          <p:nvSpPr>
            <p:cNvPr id="315" name="AutoShape 315"/>
            <p:cNvSpPr/>
            <p:nvPr/>
          </p:nvSpPr>
          <p:spPr>
            <a:xfrm>
              <a:off x="73146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6" name="AutoShape 316"/>
            <p:cNvSpPr/>
            <p:nvPr/>
          </p:nvSpPr>
          <p:spPr>
            <a:xfrm rot="457219">
              <a:off x="72709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7" name="AutoShape 317"/>
            <p:cNvSpPr/>
            <p:nvPr/>
          </p:nvSpPr>
          <p:spPr>
            <a:xfrm rot="21142780" flipH="1">
              <a:off x="7463885"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8" name="Freeform 318"/>
            <p:cNvSpPr/>
            <p:nvPr/>
          </p:nvSpPr>
          <p:spPr>
            <a:xfrm>
              <a:off x="72816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19" name="Group 319"/>
          <p:cNvGrpSpPr/>
          <p:nvPr/>
        </p:nvGrpSpPr>
        <p:grpSpPr>
          <a:xfrm>
            <a:off x="7305866" y="4785646"/>
            <a:ext cx="164210" cy="381952"/>
            <a:chOff x="7305866" y="4785646"/>
            <a:chExt cx="164210" cy="381952"/>
          </a:xfrm>
        </p:grpSpPr>
        <p:sp>
          <p:nvSpPr>
            <p:cNvPr id="320" name="AutoShape 320"/>
            <p:cNvSpPr/>
            <p:nvPr/>
          </p:nvSpPr>
          <p:spPr>
            <a:xfrm rot="21437230" flipH="1">
              <a:off x="740102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1" name="AutoShape 321"/>
            <p:cNvSpPr/>
            <p:nvPr/>
          </p:nvSpPr>
          <p:spPr>
            <a:xfrm rot="162769">
              <a:off x="73058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2" name="Group 322"/>
          <p:cNvGrpSpPr/>
          <p:nvPr/>
        </p:nvGrpSpPr>
        <p:grpSpPr>
          <a:xfrm>
            <a:off x="7734109" y="4424744"/>
            <a:ext cx="236316" cy="430911"/>
            <a:chOff x="7734109" y="4424744"/>
            <a:chExt cx="236316" cy="430911"/>
          </a:xfrm>
        </p:grpSpPr>
        <p:sp>
          <p:nvSpPr>
            <p:cNvPr id="323" name="AutoShape 323"/>
            <p:cNvSpPr/>
            <p:nvPr/>
          </p:nvSpPr>
          <p:spPr>
            <a:xfrm>
              <a:off x="7777829"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4" name="AutoShape 324"/>
            <p:cNvSpPr/>
            <p:nvPr/>
          </p:nvSpPr>
          <p:spPr>
            <a:xfrm rot="457219">
              <a:off x="77341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5" name="AutoShape 325"/>
            <p:cNvSpPr/>
            <p:nvPr/>
          </p:nvSpPr>
          <p:spPr>
            <a:xfrm rot="21142780" flipH="1">
              <a:off x="7927086"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6" name="Freeform 326"/>
            <p:cNvSpPr/>
            <p:nvPr/>
          </p:nvSpPr>
          <p:spPr>
            <a:xfrm>
              <a:off x="77448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27" name="Group 327"/>
          <p:cNvGrpSpPr/>
          <p:nvPr/>
        </p:nvGrpSpPr>
        <p:grpSpPr>
          <a:xfrm>
            <a:off x="7769066" y="4785646"/>
            <a:ext cx="164211" cy="381952"/>
            <a:chOff x="7769066" y="4785646"/>
            <a:chExt cx="164211" cy="381952"/>
          </a:xfrm>
        </p:grpSpPr>
        <p:sp>
          <p:nvSpPr>
            <p:cNvPr id="328" name="AutoShape 328"/>
            <p:cNvSpPr/>
            <p:nvPr/>
          </p:nvSpPr>
          <p:spPr>
            <a:xfrm rot="21437230" flipH="1">
              <a:off x="786422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9" name="AutoShape 329"/>
            <p:cNvSpPr/>
            <p:nvPr/>
          </p:nvSpPr>
          <p:spPr>
            <a:xfrm rot="162769">
              <a:off x="776906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0" name="Group 330"/>
          <p:cNvGrpSpPr/>
          <p:nvPr/>
        </p:nvGrpSpPr>
        <p:grpSpPr>
          <a:xfrm>
            <a:off x="8197310" y="4424744"/>
            <a:ext cx="236316" cy="430911"/>
            <a:chOff x="8197310" y="4424744"/>
            <a:chExt cx="236316" cy="430911"/>
          </a:xfrm>
        </p:grpSpPr>
        <p:sp>
          <p:nvSpPr>
            <p:cNvPr id="331" name="AutoShape 331"/>
            <p:cNvSpPr/>
            <p:nvPr/>
          </p:nvSpPr>
          <p:spPr>
            <a:xfrm>
              <a:off x="8241030"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2" name="AutoShape 332"/>
            <p:cNvSpPr/>
            <p:nvPr/>
          </p:nvSpPr>
          <p:spPr>
            <a:xfrm rot="457219">
              <a:off x="81973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3" name="AutoShape 333"/>
            <p:cNvSpPr/>
            <p:nvPr/>
          </p:nvSpPr>
          <p:spPr>
            <a:xfrm rot="21142780" flipH="1">
              <a:off x="8390287"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4" name="Freeform 334"/>
            <p:cNvSpPr/>
            <p:nvPr/>
          </p:nvSpPr>
          <p:spPr>
            <a:xfrm>
              <a:off x="82080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5" name="Group 335"/>
          <p:cNvGrpSpPr/>
          <p:nvPr/>
        </p:nvGrpSpPr>
        <p:grpSpPr>
          <a:xfrm>
            <a:off x="8232267" y="4785646"/>
            <a:ext cx="164211" cy="381952"/>
            <a:chOff x="8232267" y="4785646"/>
            <a:chExt cx="164211" cy="381952"/>
          </a:xfrm>
        </p:grpSpPr>
        <p:sp>
          <p:nvSpPr>
            <p:cNvPr id="336" name="AutoShape 336"/>
            <p:cNvSpPr/>
            <p:nvPr/>
          </p:nvSpPr>
          <p:spPr>
            <a:xfrm rot="21437230" flipH="1">
              <a:off x="832742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7" name="AutoShape 337"/>
            <p:cNvSpPr/>
            <p:nvPr/>
          </p:nvSpPr>
          <p:spPr>
            <a:xfrm rot="162769">
              <a:off x="82322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8" name="Group 338"/>
          <p:cNvGrpSpPr/>
          <p:nvPr/>
        </p:nvGrpSpPr>
        <p:grpSpPr>
          <a:xfrm>
            <a:off x="8660511" y="4424744"/>
            <a:ext cx="236316" cy="430911"/>
            <a:chOff x="8660511" y="4424744"/>
            <a:chExt cx="236316" cy="430911"/>
          </a:xfrm>
        </p:grpSpPr>
        <p:sp>
          <p:nvSpPr>
            <p:cNvPr id="339" name="AutoShape 339"/>
            <p:cNvSpPr/>
            <p:nvPr/>
          </p:nvSpPr>
          <p:spPr>
            <a:xfrm>
              <a:off x="8704231"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0" name="AutoShape 340"/>
            <p:cNvSpPr/>
            <p:nvPr/>
          </p:nvSpPr>
          <p:spPr>
            <a:xfrm rot="457219">
              <a:off x="8660511"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1" name="AutoShape 341"/>
            <p:cNvSpPr/>
            <p:nvPr/>
          </p:nvSpPr>
          <p:spPr>
            <a:xfrm rot="21142780" flipH="1">
              <a:off x="88534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2" name="Freeform 342"/>
            <p:cNvSpPr/>
            <p:nvPr/>
          </p:nvSpPr>
          <p:spPr>
            <a:xfrm>
              <a:off x="86712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3" name="Group 343"/>
          <p:cNvGrpSpPr/>
          <p:nvPr/>
        </p:nvGrpSpPr>
        <p:grpSpPr>
          <a:xfrm>
            <a:off x="8695467" y="4785646"/>
            <a:ext cx="164212" cy="381952"/>
            <a:chOff x="8695467" y="4785646"/>
            <a:chExt cx="164212" cy="381952"/>
          </a:xfrm>
        </p:grpSpPr>
        <p:sp>
          <p:nvSpPr>
            <p:cNvPr id="344" name="AutoShape 344"/>
            <p:cNvSpPr/>
            <p:nvPr/>
          </p:nvSpPr>
          <p:spPr>
            <a:xfrm rot="21437230" flipH="1">
              <a:off x="8790623"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5" name="AutoShape 345"/>
            <p:cNvSpPr/>
            <p:nvPr/>
          </p:nvSpPr>
          <p:spPr>
            <a:xfrm rot="162769">
              <a:off x="869546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46" name="Group 346"/>
          <p:cNvGrpSpPr/>
          <p:nvPr/>
        </p:nvGrpSpPr>
        <p:grpSpPr>
          <a:xfrm>
            <a:off x="9123712" y="4424744"/>
            <a:ext cx="236315" cy="430911"/>
            <a:chOff x="9123712" y="4424744"/>
            <a:chExt cx="236315" cy="430911"/>
          </a:xfrm>
        </p:grpSpPr>
        <p:sp>
          <p:nvSpPr>
            <p:cNvPr id="347" name="AutoShape 347"/>
            <p:cNvSpPr/>
            <p:nvPr/>
          </p:nvSpPr>
          <p:spPr>
            <a:xfrm>
              <a:off x="9167432"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8" name="AutoShape 348"/>
            <p:cNvSpPr/>
            <p:nvPr/>
          </p:nvSpPr>
          <p:spPr>
            <a:xfrm rot="457219">
              <a:off x="9123712"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9" name="AutoShape 349"/>
            <p:cNvSpPr/>
            <p:nvPr/>
          </p:nvSpPr>
          <p:spPr>
            <a:xfrm rot="21142780" flipH="1">
              <a:off x="9316688"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0" name="Freeform 350"/>
            <p:cNvSpPr/>
            <p:nvPr/>
          </p:nvSpPr>
          <p:spPr>
            <a:xfrm>
              <a:off x="9134475"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1" name="Group 351"/>
          <p:cNvGrpSpPr/>
          <p:nvPr/>
        </p:nvGrpSpPr>
        <p:grpSpPr>
          <a:xfrm>
            <a:off x="9158668" y="4785646"/>
            <a:ext cx="164212" cy="381952"/>
            <a:chOff x="9158668" y="4785646"/>
            <a:chExt cx="164212" cy="381952"/>
          </a:xfrm>
        </p:grpSpPr>
        <p:sp>
          <p:nvSpPr>
            <p:cNvPr id="352" name="AutoShape 352"/>
            <p:cNvSpPr/>
            <p:nvPr/>
          </p:nvSpPr>
          <p:spPr>
            <a:xfrm rot="21437230" flipH="1">
              <a:off x="92538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3" name="AutoShape 353"/>
            <p:cNvSpPr/>
            <p:nvPr/>
          </p:nvSpPr>
          <p:spPr>
            <a:xfrm rot="162769">
              <a:off x="9158668"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4" name="Group 354"/>
          <p:cNvGrpSpPr/>
          <p:nvPr/>
        </p:nvGrpSpPr>
        <p:grpSpPr>
          <a:xfrm>
            <a:off x="9586913" y="4424744"/>
            <a:ext cx="236315" cy="430911"/>
            <a:chOff x="9586913" y="4424744"/>
            <a:chExt cx="236315" cy="430911"/>
          </a:xfrm>
        </p:grpSpPr>
        <p:sp>
          <p:nvSpPr>
            <p:cNvPr id="355" name="AutoShape 355"/>
            <p:cNvSpPr/>
            <p:nvPr/>
          </p:nvSpPr>
          <p:spPr>
            <a:xfrm>
              <a:off x="96306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6" name="AutoShape 356"/>
            <p:cNvSpPr/>
            <p:nvPr/>
          </p:nvSpPr>
          <p:spPr>
            <a:xfrm rot="457219">
              <a:off x="95869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7" name="AutoShape 357"/>
            <p:cNvSpPr/>
            <p:nvPr/>
          </p:nvSpPr>
          <p:spPr>
            <a:xfrm rot="21142780" flipH="1">
              <a:off x="9779889"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8" name="Freeform 358"/>
            <p:cNvSpPr/>
            <p:nvPr/>
          </p:nvSpPr>
          <p:spPr>
            <a:xfrm>
              <a:off x="9597771"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59" name="Group 359"/>
          <p:cNvGrpSpPr/>
          <p:nvPr/>
        </p:nvGrpSpPr>
        <p:grpSpPr>
          <a:xfrm>
            <a:off x="9621869" y="4785646"/>
            <a:ext cx="164211" cy="381952"/>
            <a:chOff x="9621869" y="4785646"/>
            <a:chExt cx="164211" cy="381952"/>
          </a:xfrm>
        </p:grpSpPr>
        <p:sp>
          <p:nvSpPr>
            <p:cNvPr id="360" name="AutoShape 360"/>
            <p:cNvSpPr/>
            <p:nvPr/>
          </p:nvSpPr>
          <p:spPr>
            <a:xfrm rot="21437230" flipH="1">
              <a:off x="9717024"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1" name="AutoShape 361"/>
            <p:cNvSpPr/>
            <p:nvPr/>
          </p:nvSpPr>
          <p:spPr>
            <a:xfrm rot="162769">
              <a:off x="9621869"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2" name="Group 362"/>
          <p:cNvGrpSpPr/>
          <p:nvPr/>
        </p:nvGrpSpPr>
        <p:grpSpPr>
          <a:xfrm>
            <a:off x="10050113" y="4424744"/>
            <a:ext cx="236316" cy="430911"/>
            <a:chOff x="10050113" y="4424744"/>
            <a:chExt cx="236316" cy="430911"/>
          </a:xfrm>
        </p:grpSpPr>
        <p:sp>
          <p:nvSpPr>
            <p:cNvPr id="363" name="AutoShape 363"/>
            <p:cNvSpPr/>
            <p:nvPr/>
          </p:nvSpPr>
          <p:spPr>
            <a:xfrm>
              <a:off x="10093833"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4" name="AutoShape 364"/>
            <p:cNvSpPr/>
            <p:nvPr/>
          </p:nvSpPr>
          <p:spPr>
            <a:xfrm rot="457219">
              <a:off x="10050113"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5" name="AutoShape 365"/>
            <p:cNvSpPr/>
            <p:nvPr/>
          </p:nvSpPr>
          <p:spPr>
            <a:xfrm rot="21142780" flipH="1">
              <a:off x="10243090"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6" name="Freeform 366"/>
            <p:cNvSpPr/>
            <p:nvPr/>
          </p:nvSpPr>
          <p:spPr>
            <a:xfrm>
              <a:off x="10060972"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67" name="Group 367"/>
          <p:cNvGrpSpPr/>
          <p:nvPr/>
        </p:nvGrpSpPr>
        <p:grpSpPr>
          <a:xfrm>
            <a:off x="10085070" y="4785646"/>
            <a:ext cx="164211" cy="381952"/>
            <a:chOff x="10085070" y="4785646"/>
            <a:chExt cx="164211" cy="381952"/>
          </a:xfrm>
        </p:grpSpPr>
        <p:sp>
          <p:nvSpPr>
            <p:cNvPr id="368" name="AutoShape 368"/>
            <p:cNvSpPr/>
            <p:nvPr/>
          </p:nvSpPr>
          <p:spPr>
            <a:xfrm rot="21437230" flipH="1">
              <a:off x="10180225"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9" name="AutoShape 369"/>
            <p:cNvSpPr/>
            <p:nvPr/>
          </p:nvSpPr>
          <p:spPr>
            <a:xfrm rot="162769">
              <a:off x="10085070"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0" name="Group 370"/>
          <p:cNvGrpSpPr/>
          <p:nvPr/>
        </p:nvGrpSpPr>
        <p:grpSpPr>
          <a:xfrm>
            <a:off x="10513409" y="4424744"/>
            <a:ext cx="236221" cy="430911"/>
            <a:chOff x="10513409" y="4424744"/>
            <a:chExt cx="236221" cy="430911"/>
          </a:xfrm>
        </p:grpSpPr>
        <p:sp>
          <p:nvSpPr>
            <p:cNvPr id="371" name="AutoShape 371"/>
            <p:cNvSpPr/>
            <p:nvPr/>
          </p:nvSpPr>
          <p:spPr>
            <a:xfrm>
              <a:off x="105570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2" name="AutoShape 372"/>
            <p:cNvSpPr/>
            <p:nvPr/>
          </p:nvSpPr>
          <p:spPr>
            <a:xfrm rot="457219">
              <a:off x="10513409"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3" name="AutoShape 373"/>
            <p:cNvSpPr/>
            <p:nvPr/>
          </p:nvSpPr>
          <p:spPr>
            <a:xfrm rot="21142780" flipH="1">
              <a:off x="107062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4" name="Freeform 374"/>
            <p:cNvSpPr/>
            <p:nvPr/>
          </p:nvSpPr>
          <p:spPr>
            <a:xfrm>
              <a:off x="10524173"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5" name="Group 375"/>
          <p:cNvGrpSpPr/>
          <p:nvPr/>
        </p:nvGrpSpPr>
        <p:grpSpPr>
          <a:xfrm>
            <a:off x="10548271" y="4785646"/>
            <a:ext cx="164211" cy="381952"/>
            <a:chOff x="10548271" y="4785646"/>
            <a:chExt cx="164211" cy="381952"/>
          </a:xfrm>
        </p:grpSpPr>
        <p:sp>
          <p:nvSpPr>
            <p:cNvPr id="376" name="AutoShape 376"/>
            <p:cNvSpPr/>
            <p:nvPr/>
          </p:nvSpPr>
          <p:spPr>
            <a:xfrm rot="21437230" flipH="1">
              <a:off x="10643426"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7" name="AutoShape 377"/>
            <p:cNvSpPr/>
            <p:nvPr/>
          </p:nvSpPr>
          <p:spPr>
            <a:xfrm rot="162769">
              <a:off x="10548271"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78" name="Group 378"/>
          <p:cNvGrpSpPr/>
          <p:nvPr/>
        </p:nvGrpSpPr>
        <p:grpSpPr>
          <a:xfrm>
            <a:off x="10976610" y="4424744"/>
            <a:ext cx="236220" cy="430911"/>
            <a:chOff x="10976610" y="4424744"/>
            <a:chExt cx="236220" cy="430911"/>
          </a:xfrm>
        </p:grpSpPr>
        <p:sp>
          <p:nvSpPr>
            <p:cNvPr id="379" name="AutoShape 379"/>
            <p:cNvSpPr/>
            <p:nvPr/>
          </p:nvSpPr>
          <p:spPr>
            <a:xfrm>
              <a:off x="11020234" y="4660773"/>
              <a:ext cx="148209" cy="167069"/>
            </a:xfrm>
            <a:prstGeom prst="roundRect">
              <a:avLst>
                <a:gd name="adj" fmla="val 3496"/>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0" name="AutoShape 380"/>
            <p:cNvSpPr/>
            <p:nvPr/>
          </p:nvSpPr>
          <p:spPr>
            <a:xfrm rot="457219">
              <a:off x="10976610" y="4613720"/>
              <a:ext cx="43339" cy="239744"/>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1" name="AutoShape 381"/>
            <p:cNvSpPr/>
            <p:nvPr/>
          </p:nvSpPr>
          <p:spPr>
            <a:xfrm rot="21142780" flipH="1">
              <a:off x="11169491" y="4613720"/>
              <a:ext cx="43339" cy="241935"/>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2" name="Freeform 382"/>
            <p:cNvSpPr/>
            <p:nvPr/>
          </p:nvSpPr>
          <p:spPr>
            <a:xfrm>
              <a:off x="10987374" y="4424744"/>
              <a:ext cx="218122" cy="256032"/>
            </a:xfrm>
            <a:custGeom>
              <a:rect l="l" t="t" r="r" b="b"/>
              <a:pathLst>
                <a:path w="272" h="320">
                  <a:moveTo>
                    <a:pt x="206" y="171"/>
                  </a:moveTo>
                  <a:cubicBezTo>
                    <a:pt x="205" y="126"/>
                    <a:pt x="213" y="74"/>
                    <a:pt x="184" y="35"/>
                  </a:cubicBezTo>
                  <a:cubicBezTo>
                    <a:pt x="158" y="0"/>
                    <a:pt x="96" y="8"/>
                    <a:pt x="77" y="47"/>
                  </a:cubicBezTo>
                  <a:cubicBezTo>
                    <a:pt x="58" y="86"/>
                    <a:pt x="63" y="130"/>
                    <a:pt x="63" y="172"/>
                  </a:cubicBezTo>
                  <a:cubicBezTo>
                    <a:pt x="25" y="190"/>
                    <a:pt x="0" y="231"/>
                    <a:pt x="4" y="274"/>
                  </a:cubicBezTo>
                  <a:cubicBezTo>
                    <a:pt x="4" y="274"/>
                    <a:pt x="4" y="274"/>
                    <a:pt x="5" y="275"/>
                  </a:cubicBezTo>
                  <a:cubicBezTo>
                    <a:pt x="13" y="292"/>
                    <a:pt x="33" y="293"/>
                    <a:pt x="49" y="295"/>
                  </a:cubicBezTo>
                  <a:cubicBezTo>
                    <a:pt x="63" y="302"/>
                    <a:pt x="76" y="310"/>
                    <a:pt x="91" y="312"/>
                  </a:cubicBezTo>
                  <a:cubicBezTo>
                    <a:pt x="133" y="320"/>
                    <a:pt x="180" y="319"/>
                    <a:pt x="218" y="296"/>
                  </a:cubicBezTo>
                  <a:cubicBezTo>
                    <a:pt x="234" y="292"/>
                    <a:pt x="258" y="294"/>
                    <a:pt x="265" y="275"/>
                  </a:cubicBezTo>
                  <a:cubicBezTo>
                    <a:pt x="272" y="232"/>
                    <a:pt x="244" y="190"/>
                    <a:pt x="206" y="171"/>
                  </a:cubicBezTo>
                  <a:close/>
                  <a:moveTo>
                    <a:pt x="179" y="172"/>
                  </a:moveTo>
                  <a:cubicBezTo>
                    <a:pt x="184" y="183"/>
                    <a:pt x="190" y="194"/>
                    <a:pt x="196" y="206"/>
                  </a:cubicBezTo>
                  <a:cubicBezTo>
                    <a:pt x="183" y="206"/>
                    <a:pt x="170" y="207"/>
                    <a:pt x="157" y="206"/>
                  </a:cubicBezTo>
                  <a:cubicBezTo>
                    <a:pt x="164" y="195"/>
                    <a:pt x="171" y="184"/>
                    <a:pt x="179" y="172"/>
                  </a:cubicBezTo>
                  <a:close/>
                  <a:moveTo>
                    <a:pt x="135" y="219"/>
                  </a:moveTo>
                  <a:cubicBezTo>
                    <a:pt x="128" y="203"/>
                    <a:pt x="108" y="174"/>
                    <a:pt x="108" y="174"/>
                  </a:cubicBezTo>
                  <a:cubicBezTo>
                    <a:pt x="108" y="174"/>
                    <a:pt x="107" y="166"/>
                    <a:pt x="106" y="162"/>
                  </a:cubicBezTo>
                  <a:cubicBezTo>
                    <a:pt x="117" y="167"/>
                    <a:pt x="129" y="173"/>
                    <a:pt x="141" y="171"/>
                  </a:cubicBezTo>
                  <a:cubicBezTo>
                    <a:pt x="150" y="170"/>
                    <a:pt x="157" y="164"/>
                    <a:pt x="165" y="160"/>
                  </a:cubicBezTo>
                  <a:cubicBezTo>
                    <a:pt x="165" y="162"/>
                    <a:pt x="165" y="165"/>
                    <a:pt x="165" y="167"/>
                  </a:cubicBezTo>
                  <a:cubicBezTo>
                    <a:pt x="158" y="186"/>
                    <a:pt x="143" y="200"/>
                    <a:pt x="135" y="219"/>
                  </a:cubicBezTo>
                  <a:close/>
                  <a:moveTo>
                    <a:pt x="191" y="91"/>
                  </a:moveTo>
                  <a:cubicBezTo>
                    <a:pt x="200" y="102"/>
                    <a:pt x="192" y="115"/>
                    <a:pt x="185" y="124"/>
                  </a:cubicBezTo>
                  <a:cubicBezTo>
                    <a:pt x="186" y="117"/>
                    <a:pt x="189" y="102"/>
                    <a:pt x="189" y="102"/>
                  </a:cubicBezTo>
                  <a:lnTo>
                    <a:pt x="191" y="91"/>
                  </a:lnTo>
                  <a:close/>
                  <a:moveTo>
                    <a:pt x="152" y="68"/>
                  </a:moveTo>
                  <a:cubicBezTo>
                    <a:pt x="157" y="77"/>
                    <a:pt x="165" y="85"/>
                    <a:pt x="173" y="91"/>
                  </a:cubicBezTo>
                  <a:cubicBezTo>
                    <a:pt x="176" y="93"/>
                    <a:pt x="180" y="95"/>
                    <a:pt x="180" y="95"/>
                  </a:cubicBezTo>
                  <a:cubicBezTo>
                    <a:pt x="177" y="101"/>
                    <a:pt x="177" y="101"/>
                    <a:pt x="177" y="101"/>
                  </a:cubicBezTo>
                  <a:cubicBezTo>
                    <a:pt x="177" y="101"/>
                    <a:pt x="168" y="138"/>
                    <a:pt x="153" y="151"/>
                  </a:cubicBezTo>
                  <a:cubicBezTo>
                    <a:pt x="144" y="160"/>
                    <a:pt x="126" y="162"/>
                    <a:pt x="117" y="151"/>
                  </a:cubicBezTo>
                  <a:cubicBezTo>
                    <a:pt x="102" y="137"/>
                    <a:pt x="96" y="117"/>
                    <a:pt x="93" y="98"/>
                  </a:cubicBezTo>
                  <a:cubicBezTo>
                    <a:pt x="116" y="95"/>
                    <a:pt x="137" y="84"/>
                    <a:pt x="152" y="68"/>
                  </a:cubicBezTo>
                  <a:close/>
                  <a:moveTo>
                    <a:pt x="84" y="124"/>
                  </a:moveTo>
                  <a:cubicBezTo>
                    <a:pt x="78" y="115"/>
                    <a:pt x="74" y="105"/>
                    <a:pt x="74" y="95"/>
                  </a:cubicBezTo>
                  <a:cubicBezTo>
                    <a:pt x="86" y="99"/>
                    <a:pt x="82" y="114"/>
                    <a:pt x="84" y="124"/>
                  </a:cubicBezTo>
                  <a:close/>
                  <a:moveTo>
                    <a:pt x="76" y="206"/>
                  </a:moveTo>
                  <a:cubicBezTo>
                    <a:pt x="76" y="206"/>
                    <a:pt x="82" y="186"/>
                    <a:pt x="92" y="172"/>
                  </a:cubicBezTo>
                  <a:cubicBezTo>
                    <a:pt x="100" y="186"/>
                    <a:pt x="100" y="186"/>
                    <a:pt x="100" y="186"/>
                  </a:cubicBezTo>
                  <a:cubicBezTo>
                    <a:pt x="100" y="186"/>
                    <a:pt x="109" y="199"/>
                    <a:pt x="113" y="206"/>
                  </a:cubicBezTo>
                  <a:cubicBezTo>
                    <a:pt x="101" y="207"/>
                    <a:pt x="76" y="206"/>
                    <a:pt x="76" y="206"/>
                  </a:cubicBezTo>
                  <a:close/>
                  <a:moveTo>
                    <a:pt x="128" y="304"/>
                  </a:moveTo>
                  <a:cubicBezTo>
                    <a:pt x="128" y="304"/>
                    <a:pt x="104" y="248"/>
                    <a:pt x="94" y="219"/>
                  </a:cubicBezTo>
                  <a:cubicBezTo>
                    <a:pt x="103" y="219"/>
                    <a:pt x="112" y="220"/>
                    <a:pt x="121" y="220"/>
                  </a:cubicBezTo>
                  <a:cubicBezTo>
                    <a:pt x="126" y="232"/>
                    <a:pt x="130" y="245"/>
                    <a:pt x="135" y="257"/>
                  </a:cubicBezTo>
                  <a:cubicBezTo>
                    <a:pt x="140" y="245"/>
                    <a:pt x="145" y="232"/>
                    <a:pt x="149" y="220"/>
                  </a:cubicBezTo>
                  <a:cubicBezTo>
                    <a:pt x="158" y="220"/>
                    <a:pt x="167" y="219"/>
                    <a:pt x="176" y="219"/>
                  </a:cubicBezTo>
                  <a:cubicBezTo>
                    <a:pt x="166" y="246"/>
                    <a:pt x="143" y="304"/>
                    <a:pt x="143" y="304"/>
                  </a:cubicBezTo>
                  <a:lnTo>
                    <a:pt x="128" y="304"/>
                  </a:lnTo>
                  <a:close/>
                  <a:moveTo>
                    <a:pt x="215" y="269"/>
                  </a:moveTo>
                  <a:cubicBezTo>
                    <a:pt x="201" y="273"/>
                    <a:pt x="186" y="275"/>
                    <a:pt x="171" y="275"/>
                  </a:cubicBezTo>
                  <a:cubicBezTo>
                    <a:pt x="171" y="273"/>
                    <a:pt x="173" y="270"/>
                    <a:pt x="174" y="269"/>
                  </a:cubicBezTo>
                  <a:cubicBezTo>
                    <a:pt x="188" y="268"/>
                    <a:pt x="203" y="268"/>
                    <a:pt x="216" y="261"/>
                  </a:cubicBezTo>
                  <a:cubicBezTo>
                    <a:pt x="216" y="263"/>
                    <a:pt x="216" y="267"/>
                    <a:pt x="215" y="26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83" name="Group 383"/>
          <p:cNvGrpSpPr/>
          <p:nvPr/>
        </p:nvGrpSpPr>
        <p:grpSpPr>
          <a:xfrm>
            <a:off x="11011472" y="4785646"/>
            <a:ext cx="164211" cy="381952"/>
            <a:chOff x="11011472" y="4785646"/>
            <a:chExt cx="164211" cy="381952"/>
          </a:xfrm>
        </p:grpSpPr>
        <p:sp>
          <p:nvSpPr>
            <p:cNvPr id="384" name="AutoShape 384"/>
            <p:cNvSpPr/>
            <p:nvPr/>
          </p:nvSpPr>
          <p:spPr>
            <a:xfrm rot="21437230" flipH="1">
              <a:off x="11106627"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5" name="AutoShape 385"/>
            <p:cNvSpPr/>
            <p:nvPr/>
          </p:nvSpPr>
          <p:spPr>
            <a:xfrm rot="162769">
              <a:off x="11011472" y="4785646"/>
              <a:ext cx="69056" cy="381952"/>
            </a:xfrm>
            <a:prstGeom prst="roundRect">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86" name="AutoShape 386"/>
          <p:cNvSpPr/>
          <p:nvPr/>
        </p:nvSpPr>
        <p:spPr>
          <a:xfrm>
            <a:off x="692334" y="5368319"/>
            <a:ext cx="4775817" cy="98289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指按一定规定或标准将垃圾分类储存、分类投放和分类搬运，从而转变成公共资源的一系列活动的总称。</a:t>
            </a:r>
            <a:endParaRPr lang="en-US" sz="1100"/>
          </a:p>
        </p:txBody>
      </p:sp>
      <p:sp>
        <p:nvSpPr>
          <p:cNvPr id="387" name="AutoShape 387"/>
          <p:cNvSpPr/>
          <p:nvPr/>
        </p:nvSpPr>
        <p:spPr>
          <a:xfrm>
            <a:off x="6723849" y="5368319"/>
            <a:ext cx="4775817" cy="90486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200">
                <a:solidFill>
                  <a:schemeClr val="dk1">
                    <a:alpha val="100000"/>
                  </a:schemeClr>
                </a:solidFill>
                <a:latin typeface="Microsoft Yahei"/>
                <a:ea typeface="Microsoft Yahei"/>
                <a:cs typeface="Microsoft Yahei"/>
              </a:rPr>
              <a:t>减少垃圾处理量和处理设备，降低处理成本，减少土地资源的消耗，具有社会、经济、生态三方面的效益。</a:t>
            </a:r>
            <a:endParaRPr lang="en-US" sz="1100"/>
          </a:p>
        </p:txBody>
      </p:sp>
      <p:grpSp>
        <p:nvGrpSpPr>
          <p:cNvPr id="388" name="Group 388"/>
          <p:cNvGrpSpPr/>
          <p:nvPr/>
        </p:nvGrpSpPr>
        <p:grpSpPr>
          <a:xfrm>
            <a:off x="454963" y="93878"/>
            <a:ext cx="10641129" cy="914400"/>
            <a:chOff x="454963" y="93878"/>
            <a:chExt cx="10641129" cy="914400"/>
          </a:xfrm>
        </p:grpSpPr>
        <p:sp>
          <p:nvSpPr>
            <p:cNvPr id="389" name="AutoShape 38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0" name="AutoShape 39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1" name="AutoShape 39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2" name="AutoShape 39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3" name="AutoShape 39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4" name="AutoShape 39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5" name="AutoShape 39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6" name="AutoShape 39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7" name="AutoShape 39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8" name="AutoShape 39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9" name="AutoShape 39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0" name="AutoShape 40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1" name="AutoShape 40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2" name="AutoShape 40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3" name="AutoShape 40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4" name="AutoShape 40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5" name="AutoShape 40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6" name="AutoShape 40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7" name="AutoShape 40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8" name="AutoShape 40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9" name="TextBox 40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76" r="27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起步较晚，目前处于推广阶段，但政府重视程度不断提高，投入力度不断加大，未来前景广阔。</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发达国家如日本、德国等已经实施多年，分类制度成熟，民众参与度高，效果显著。</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国内外垃圾分类现状</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国外垃圾分类现状</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国内垃圾分类现状</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国家层面法规</a:t>
            </a:r>
          </a:p>
        </p:txBody>
      </p:sp>
      <p:sp>
        <p:nvSpPr>
          <p:cNvPr id="7" name="AutoShape 7"/>
          <p:cNvSpPr/>
          <p:nvPr/>
        </p:nvSpPr>
        <p:spPr>
          <a:xfrm>
            <a:off x="83032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《中华人民共和国固体废物污染环境防治法》、《城市生活垃圾分类及其评价标准》等。</a:t>
            </a:r>
            <a:endParaRPr lang="en-US" sz="1100"/>
          </a:p>
        </p:txBody>
      </p:sp>
      <p:sp>
        <p:nvSpPr>
          <p:cNvPr id="8" name="AutoShape 8"/>
          <p:cNvSpPr/>
          <p:nvPr/>
        </p:nvSpPr>
        <p:spPr>
          <a:xfrm>
            <a:off x="513055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地方层面政策</a:t>
            </a:r>
          </a:p>
        </p:txBody>
      </p:sp>
      <p:sp>
        <p:nvSpPr>
          <p:cNvPr id="10" name="AutoShape 10"/>
          <p:cNvSpPr/>
          <p:nvPr/>
        </p:nvSpPr>
        <p:spPr>
          <a:xfrm>
            <a:off x="483894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各地政府根据当地实际情况，制定具体的垃圾分类实施方案和管理办法。</a:t>
            </a:r>
            <a:endParaRPr lang="en-US" sz="1100"/>
          </a:p>
        </p:txBody>
      </p:sp>
      <p:sp>
        <p:nvSpPr>
          <p:cNvPr id="11" name="AutoShape 11"/>
          <p:cNvSpPr/>
          <p:nvPr/>
        </p:nvSpPr>
        <p:spPr>
          <a:xfrm>
            <a:off x="9139175" y="2454645"/>
            <a:ext cx="1930890" cy="646330"/>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相关鼓励措施</a:t>
            </a:r>
          </a:p>
        </p:txBody>
      </p:sp>
      <p:sp>
        <p:nvSpPr>
          <p:cNvPr id="13" name="AutoShape 13"/>
          <p:cNvSpPr/>
          <p:nvPr/>
        </p:nvSpPr>
        <p:spPr>
          <a:xfrm>
            <a:off x="8847563" y="4523956"/>
            <a:ext cx="2514113" cy="132846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政府通过宣传、教育、奖励等方式，鼓励民众积极参与垃圾分类。</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相关法规及政策</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生活垃圾基本分类</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16222" y="4004786"/>
            <a:ext cx="1975009" cy="1972913"/>
          </a:xfrm>
          <a:prstGeom prst="ellipse">
            <a:avLst/>
          </a:prstGeom>
          <a:solidFill>
            <a:srgbClr val="FFFEFE">
              <a:alpha val="0"/>
            </a:srgbClr>
          </a:solidFill>
          <a:ln w="21431">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可回收物</a:t>
              </a:r>
            </a:p>
          </p:txBody>
        </p:sp>
      </p:grpSp>
      <p:sp>
        <p:nvSpPr>
          <p:cNvPr id="25" name="AutoShape 25"/>
          <p:cNvSpPr/>
          <p:nvPr/>
        </p:nvSpPr>
        <p:spPr>
          <a:xfrm>
            <a:off x="653186" y="30379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1406232" y="38366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1736178" y="41374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28" name="Connector 28"/>
          <p:cNvCxnSpPr/>
          <p:nvPr/>
        </p:nvCxnSpPr>
        <p:spPr>
          <a:xfrm>
            <a:off x="1765528" y="3629025"/>
            <a:ext cx="8375194" cy="0"/>
          </a:xfrm>
          <a:prstGeom prst="line">
            <a:avLst/>
          </a:prstGeom>
          <a:ln w="635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9" name="AutoShape 29"/>
          <p:cNvSpPr/>
          <p:nvPr/>
        </p:nvSpPr>
        <p:spPr>
          <a:xfrm>
            <a:off x="2339362"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2976490"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3613712"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250839"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888062"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525189" y="3540109"/>
            <a:ext cx="175736"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434666"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8071793"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162412" y="3540109"/>
            <a:ext cx="175736"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799634" y="3540109"/>
            <a:ext cx="175736"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8709016"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346238"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144125" y="3028426"/>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897172" y="3827098"/>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11227117" y="4127897"/>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4" name="Group 44"/>
          <p:cNvGrpSpPr/>
          <p:nvPr/>
        </p:nvGrpSpPr>
        <p:grpSpPr>
          <a:xfrm>
            <a:off x="3510796" y="1383030"/>
            <a:ext cx="5170408" cy="1981390"/>
            <a:chOff x="3510796" y="1383030"/>
            <a:chExt cx="5170408" cy="1981390"/>
          </a:xfrm>
        </p:grpSpPr>
        <p:sp>
          <p:nvSpPr>
            <p:cNvPr id="45" name="AutoShape 45"/>
            <p:cNvSpPr/>
            <p:nvPr/>
          </p:nvSpPr>
          <p:spPr>
            <a:xfrm>
              <a:off x="6706195" y="1383030"/>
              <a:ext cx="1975009" cy="1975009"/>
            </a:xfrm>
            <a:prstGeom prst="ellipse">
              <a:avLst/>
            </a:prstGeom>
            <a:solidFill>
              <a:srgbClr val="FFFEFE">
                <a:alpha val="0"/>
              </a:srgbClr>
            </a:solidFill>
            <a:ln w="2143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6" name="AutoShape 46"/>
            <p:cNvSpPr/>
            <p:nvPr/>
          </p:nvSpPr>
          <p:spPr>
            <a:xfrm>
              <a:off x="3510796" y="1391507"/>
              <a:ext cx="1972913" cy="1972913"/>
            </a:xfrm>
            <a:prstGeom prst="ellipse">
              <a:avLst/>
            </a:prstGeom>
            <a:solidFill>
              <a:srgbClr val="FFFEFE">
                <a:alpha val="0"/>
              </a:srgbClr>
            </a:solidFill>
            <a:ln w="2143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47" name="TextBox 47"/>
            <p:cNvSpPr txBox="1"/>
            <p:nvPr/>
          </p:nvSpPr>
          <p:spPr>
            <a:xfrm>
              <a:off x="3620861"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塑料类</a:t>
              </a:r>
            </a:p>
          </p:txBody>
        </p:sp>
        <p:sp>
          <p:nvSpPr>
            <p:cNvPr id="48" name="TextBox 48"/>
            <p:cNvSpPr txBox="1"/>
            <p:nvPr/>
          </p:nvSpPr>
          <p:spPr>
            <a:xfrm>
              <a:off x="6762276" y="1720882"/>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金属类</a:t>
              </a:r>
            </a:p>
          </p:txBody>
        </p:sp>
        <p:sp>
          <p:nvSpPr>
            <p:cNvPr id="49" name="TextBox 49"/>
            <p:cNvSpPr txBox="1"/>
            <p:nvPr/>
          </p:nvSpPr>
          <p:spPr>
            <a:xfrm>
              <a:off x="3755288" y="2044732"/>
              <a:ext cx="1483930" cy="1058052"/>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各种塑料袋、塑料瓶、塑料泡沫等。</a:t>
              </a:r>
            </a:p>
          </p:txBody>
        </p:sp>
        <p:sp>
          <p:nvSpPr>
            <p:cNvPr id="50" name="TextBox 50"/>
            <p:cNvSpPr txBox="1"/>
            <p:nvPr/>
          </p:nvSpPr>
          <p:spPr>
            <a:xfrm>
              <a:off x="6951735" y="2122338"/>
              <a:ext cx="1483930" cy="902839"/>
            </a:xfrm>
            <a:prstGeom prst="rect">
              <a:avLst/>
            </a:prstGeom>
          </p:spPr>
          <p:txBody>
            <a:bodyPr vert="horz" wrap="square" lIns="95250" tIns="95250" rIns="47625" bIns="952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易拉罐、金属餐具、废旧电线等。</a:t>
              </a:r>
            </a:p>
          </p:txBody>
        </p:sp>
        <p:sp>
          <p:nvSpPr>
            <p:cNvPr id="51" name="Freeform 51"/>
            <p:cNvSpPr/>
            <p:nvPr/>
          </p:nvSpPr>
          <p:spPr>
            <a:xfrm>
              <a:off x="4303236" y="1457395"/>
              <a:ext cx="388033" cy="3880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7482437" y="1457395"/>
              <a:ext cx="422525" cy="422525"/>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3" name="AutoShape 53"/>
          <p:cNvSpPr/>
          <p:nvPr/>
        </p:nvSpPr>
        <p:spPr>
          <a:xfrm>
            <a:off x="5116990" y="4002691"/>
            <a:ext cx="1975009" cy="1975009"/>
          </a:xfrm>
          <a:prstGeom prst="ellipse">
            <a:avLst/>
          </a:prstGeom>
          <a:solidFill>
            <a:srgbClr val="FFFEFE">
              <a:alpha val="0"/>
            </a:srgbClr>
          </a:solidFill>
          <a:ln w="21431">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4" name="AutoShape 54"/>
          <p:cNvSpPr/>
          <p:nvPr/>
        </p:nvSpPr>
        <p:spPr>
          <a:xfrm>
            <a:off x="8300769" y="4023836"/>
            <a:ext cx="1975009" cy="1972913"/>
          </a:xfrm>
          <a:prstGeom prst="ellipse">
            <a:avLst/>
          </a:prstGeom>
          <a:solidFill>
            <a:srgbClr val="FFFFFF">
              <a:alpha val="0"/>
            </a:srgbClr>
          </a:solidFill>
          <a:ln w="19050">
            <a:solidFill>
              <a:schemeClr val="accent6">
                <a:alpha val="100000"/>
              </a:schemeClr>
            </a:solidFill>
            <a:prstDash val="solid"/>
          </a:ln>
        </p:spPr>
        <p:style>
          <a:lnRef idx="0">
            <a:schemeClr val="accent6"/>
          </a:lnRef>
          <a:fillRef idx="1">
            <a:schemeClr val="accent6"/>
          </a:fillRef>
          <a:effectRef idx="0">
            <a:schemeClr val="accent6"/>
          </a:effectRef>
          <a:fontRef idx="minor">
            <a:schemeClr val="lt1"/>
          </a:fontRef>
        </p:style>
        <p:txBody>
          <a:bodyPr/>
          <a:lstStyle>
            <a:defPPr>
              <a:defRPr lang="en-US"/>
            </a:defPPr>
            <a:lvl1pPr marL="0" algn="l" defTabSz="914400" rtl="0" eaLnBrk="1" latinLnBrk="0" hangingPunct="1">
              <a:defRPr sz="1800" kern="1200">
                <a:solidFill>
                  <a:srgbClr val="F4FBFF"/>
                </a:solidFill>
                <a:latin typeface="Calibri"/>
                <a:ea typeface="+mn-ea"/>
                <a:cs typeface="+mn-cs"/>
              </a:defRPr>
            </a:lvl1pPr>
            <a:lvl2pPr marL="457200" algn="l" defTabSz="914400" rtl="0" eaLnBrk="1" latinLnBrk="0" hangingPunct="1">
              <a:defRPr sz="1800" kern="1200">
                <a:solidFill>
                  <a:srgbClr val="F4FBFF"/>
                </a:solidFill>
                <a:latin typeface="Calibri"/>
                <a:ea typeface="+mn-ea"/>
                <a:cs typeface="+mn-cs"/>
              </a:defRPr>
            </a:lvl2pPr>
            <a:lvl3pPr marL="914400" algn="l" defTabSz="914400" rtl="0" eaLnBrk="1" latinLnBrk="0" hangingPunct="1">
              <a:defRPr sz="1800" kern="1200">
                <a:solidFill>
                  <a:srgbClr val="F4FBFF"/>
                </a:solidFill>
                <a:latin typeface="Calibri"/>
                <a:ea typeface="+mn-ea"/>
                <a:cs typeface="+mn-cs"/>
              </a:defRPr>
            </a:lvl3pPr>
            <a:lvl4pPr marL="1371600" algn="l" defTabSz="914400" rtl="0" eaLnBrk="1" latinLnBrk="0" hangingPunct="1">
              <a:defRPr sz="1800" kern="1200">
                <a:solidFill>
                  <a:srgbClr val="F4FBFF"/>
                </a:solidFill>
                <a:latin typeface="Calibri"/>
                <a:ea typeface="+mn-ea"/>
                <a:cs typeface="+mn-cs"/>
              </a:defRPr>
            </a:lvl4pPr>
            <a:lvl5pPr marL="1828800" algn="l" defTabSz="914400" rtl="0" eaLnBrk="1" latinLnBrk="0" hangingPunct="1">
              <a:defRPr sz="1800" kern="1200">
                <a:solidFill>
                  <a:srgbClr val="F4FBFF"/>
                </a:solidFill>
                <a:latin typeface="Calibri"/>
                <a:ea typeface="+mn-ea"/>
                <a:cs typeface="+mn-cs"/>
              </a:defRPr>
            </a:lvl5pPr>
            <a:lvl6pPr marL="2286000" algn="l" defTabSz="914400" rtl="0" eaLnBrk="1" latinLnBrk="0" hangingPunct="1">
              <a:defRPr sz="1800" kern="1200">
                <a:solidFill>
                  <a:srgbClr val="F4FBFF"/>
                </a:solidFill>
                <a:latin typeface="Calibri"/>
                <a:ea typeface="+mn-ea"/>
                <a:cs typeface="+mn-cs"/>
              </a:defRPr>
            </a:lvl6pPr>
            <a:lvl7pPr marL="2743200" algn="l" defTabSz="914400" rtl="0" eaLnBrk="1" latinLnBrk="0" hangingPunct="1">
              <a:defRPr sz="1800" kern="1200">
                <a:solidFill>
                  <a:srgbClr val="F4FBFF"/>
                </a:solidFill>
                <a:latin typeface="Calibri"/>
                <a:ea typeface="+mn-ea"/>
                <a:cs typeface="+mn-cs"/>
              </a:defRPr>
            </a:lvl7pPr>
            <a:lvl8pPr marL="3200400" algn="l" defTabSz="914400" rtl="0" eaLnBrk="1" latinLnBrk="0" hangingPunct="1">
              <a:defRPr sz="1800" kern="1200">
                <a:solidFill>
                  <a:srgbClr val="F4FBFF"/>
                </a:solidFill>
                <a:latin typeface="Calibri"/>
                <a:ea typeface="+mn-ea"/>
                <a:cs typeface="+mn-cs"/>
              </a:defRPr>
            </a:lvl8pPr>
            <a:lvl9pPr marL="3657600" algn="l" defTabSz="914400" rtl="0" eaLnBrk="1" latinLnBrk="0" hangingPunct="1">
              <a:defRPr sz="1800" kern="1200">
                <a:solidFill>
                  <a:srgbClr val="F4FBFF"/>
                </a:solidFill>
                <a:latin typeface="Calibri"/>
                <a:ea typeface="+mn-ea"/>
                <a:cs typeface="+mn-cs"/>
              </a:defRPr>
            </a:lvl9pPr>
          </a:lstStyle>
          <a:p/>
        </p:txBody>
      </p:sp>
      <p:sp>
        <p:nvSpPr>
          <p:cNvPr id="55" name="TextBox 55"/>
          <p:cNvSpPr txBox="1"/>
          <p:nvPr/>
        </p:nvSpPr>
        <p:spPr>
          <a:xfrm>
            <a:off x="2060171" y="4450985"/>
            <a:ext cx="1862848" cy="4667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废纸类</a:t>
            </a:r>
          </a:p>
        </p:txBody>
      </p:sp>
      <p:sp>
        <p:nvSpPr>
          <p:cNvPr id="56" name="TextBox 56"/>
          <p:cNvSpPr txBox="1"/>
          <p:nvPr/>
        </p:nvSpPr>
        <p:spPr>
          <a:xfrm>
            <a:off x="5200576"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玻璃类</a:t>
            </a:r>
          </a:p>
        </p:txBody>
      </p:sp>
      <p:sp>
        <p:nvSpPr>
          <p:cNvPr id="57" name="TextBox 57"/>
          <p:cNvSpPr txBox="1"/>
          <p:nvPr/>
        </p:nvSpPr>
        <p:spPr>
          <a:xfrm>
            <a:off x="8356850" y="4450985"/>
            <a:ext cx="1862848" cy="466725"/>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4">
                    <a:alpha val="100000"/>
                  </a:schemeClr>
                </a:solidFill>
                <a:latin typeface="Microsoft Yahei"/>
                <a:ea typeface="Microsoft Yahei"/>
                <a:cs typeface="Microsoft Yahei"/>
              </a:rPr>
              <a:t>织物类</a:t>
            </a:r>
          </a:p>
        </p:txBody>
      </p:sp>
      <p:sp>
        <p:nvSpPr>
          <p:cNvPr id="58" name="AutoShape 58"/>
          <p:cNvSpPr/>
          <p:nvPr/>
        </p:nvSpPr>
        <p:spPr>
          <a:xfrm>
            <a:off x="8615094" y="4850347"/>
            <a:ext cx="1346359" cy="708660"/>
          </a:xfrm>
          <a:prstGeom prst="rect">
            <a:avLst/>
          </a:prstGeom>
          <a:solidFill>
            <a:srgbClr val="FFFFFF">
              <a:alpha val="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TextBox 59"/>
          <p:cNvSpPr txBox="1"/>
          <p:nvPr/>
        </p:nvSpPr>
        <p:spPr>
          <a:xfrm>
            <a:off x="2202233"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报纸、书本、纸箱等未受污染的纸制品。</a:t>
            </a:r>
          </a:p>
        </p:txBody>
      </p:sp>
      <p:sp>
        <p:nvSpPr>
          <p:cNvPr id="60" name="TextBox 60"/>
          <p:cNvSpPr txBox="1"/>
          <p:nvPr/>
        </p:nvSpPr>
        <p:spPr>
          <a:xfrm>
            <a:off x="5362530" y="4850347"/>
            <a:ext cx="1483930" cy="929437"/>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玻璃瓶、玻璃杯、玻璃碎片等。</a:t>
            </a:r>
          </a:p>
        </p:txBody>
      </p:sp>
      <p:sp>
        <p:nvSpPr>
          <p:cNvPr id="61" name="TextBox 61"/>
          <p:cNvSpPr txBox="1"/>
          <p:nvPr/>
        </p:nvSpPr>
        <p:spPr>
          <a:xfrm>
            <a:off x="8546309" y="4850347"/>
            <a:ext cx="1483930" cy="946140"/>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200">
                <a:solidFill>
                  <a:schemeClr val="dk1">
                    <a:alpha val="100000"/>
                  </a:schemeClr>
                </a:solidFill>
                <a:latin typeface="Microsoft Yahei"/>
                <a:ea typeface="Microsoft Yahei"/>
                <a:cs typeface="Microsoft Yahei"/>
              </a:rPr>
              <a:t>旧衣物、床上用品、窗帘等。</a:t>
            </a:r>
          </a:p>
        </p:txBody>
      </p:sp>
      <p:sp>
        <p:nvSpPr>
          <p:cNvPr id="62" name="Freeform 62"/>
          <p:cNvSpPr/>
          <p:nvPr/>
        </p:nvSpPr>
        <p:spPr>
          <a:xfrm>
            <a:off x="2710345" y="4111847"/>
            <a:ext cx="386763" cy="38676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Freeform 63"/>
          <p:cNvSpPr/>
          <p:nvPr/>
        </p:nvSpPr>
        <p:spPr>
          <a:xfrm>
            <a:off x="5932036" y="4134410"/>
            <a:ext cx="344918" cy="344918"/>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Freeform 64"/>
          <p:cNvSpPr/>
          <p:nvPr/>
        </p:nvSpPr>
        <p:spPr>
          <a:xfrm>
            <a:off x="9085634" y="4181761"/>
            <a:ext cx="405279" cy="405279"/>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剩余的饭菜、果皮、果核等。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剩菜剩饭</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5125" r="151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废弃食品</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4125" r="41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废弃食用油脂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过期食品、腐烂水果、变质奶制品等。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废弃的食用油、动物油等。</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厨余垃圾</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各种一次性电池、充电电池等。</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电池类</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荧光灯管、节能灯管等。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灯管类</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废油漆桶、过期药品、杀虫剂等。</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家用化学品</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有害垃圾</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579263"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242745" y="4378452"/>
            <a:ext cx="753523" cy="75561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255413" y="4571047"/>
            <a:ext cx="50768"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016240" y="4120229"/>
            <a:ext cx="541877" cy="84877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536537" y="5126260"/>
            <a:ext cx="67723" cy="205359"/>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877342" y="457104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29692" y="4168902"/>
            <a:ext cx="546068" cy="846677"/>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375660" y="4061555"/>
            <a:ext cx="391573" cy="1106996"/>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974913" y="4801457"/>
            <a:ext cx="67723" cy="68370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332672" y="4978336"/>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655350" y="4291394"/>
            <a:ext cx="694277" cy="6984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093500" y="4563428"/>
            <a:ext cx="546068"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576054" y="4826318"/>
            <a:ext cx="67723" cy="582073"/>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345359" y="4728877"/>
            <a:ext cx="541877" cy="54606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90188" y="5023771"/>
            <a:ext cx="50768" cy="461391"/>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5961" y="4604671"/>
            <a:ext cx="647700" cy="64560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710475"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367552" y="1613860"/>
            <a:ext cx="1113973" cy="1113971"/>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5173137" y="2190165"/>
            <a:ext cx="1845725" cy="3371817"/>
          </a:xfrm>
          <a:custGeom>
            <a:rect l="l" t="t" r="r" b="b"/>
            <a:pathLst>
              <a:path w="496" h="906">
                <a:moveTo>
                  <a:pt x="173" y="908"/>
                </a:moveTo>
                <a:cubicBezTo>
                  <a:pt x="173" y="908"/>
                  <a:pt x="208" y="680"/>
                  <a:pt x="187" y="613"/>
                </a:cubicBezTo>
                <a:cubicBezTo>
                  <a:pt x="0" y="357"/>
                  <a:pt x="0" y="357"/>
                  <a:pt x="0" y="357"/>
                </a:cubicBezTo>
                <a:cubicBezTo>
                  <a:pt x="0" y="357"/>
                  <a:pt x="0" y="357"/>
                  <a:pt x="0" y="357"/>
                </a:cubicBezTo>
                <a:cubicBezTo>
                  <a:pt x="203" y="547"/>
                  <a:pt x="203" y="547"/>
                  <a:pt x="203" y="547"/>
                </a:cubicBezTo>
                <a:cubicBezTo>
                  <a:pt x="230" y="0"/>
                  <a:pt x="230" y="0"/>
                  <a:pt x="230" y="0"/>
                </a:cubicBezTo>
                <a:cubicBezTo>
                  <a:pt x="255" y="237"/>
                  <a:pt x="255" y="237"/>
                  <a:pt x="255" y="237"/>
                </a:cubicBezTo>
                <a:cubicBezTo>
                  <a:pt x="271" y="439"/>
                  <a:pt x="271" y="439"/>
                  <a:pt x="271" y="439"/>
                </a:cubicBezTo>
                <a:cubicBezTo>
                  <a:pt x="496" y="295"/>
                  <a:pt x="496" y="295"/>
                  <a:pt x="496" y="295"/>
                </a:cubicBezTo>
                <a:cubicBezTo>
                  <a:pt x="496" y="295"/>
                  <a:pt x="496" y="295"/>
                  <a:pt x="496" y="295"/>
                </a:cubicBezTo>
                <a:cubicBezTo>
                  <a:pt x="291" y="500"/>
                  <a:pt x="291" y="500"/>
                  <a:pt x="291" y="500"/>
                </a:cubicBezTo>
                <a:cubicBezTo>
                  <a:pt x="291" y="500"/>
                  <a:pt x="268" y="500"/>
                  <a:pt x="282" y="660"/>
                </a:cubicBezTo>
                <a:cubicBezTo>
                  <a:pt x="295" y="819"/>
                  <a:pt x="307" y="905"/>
                  <a:pt x="307" y="905"/>
                </a:cubicBezTo>
                <a:lnTo>
                  <a:pt x="173" y="908"/>
                </a:lnTo>
                <a:close/>
              </a:path>
            </a:pathLst>
          </a:cu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0" y="5151966"/>
            <a:ext cx="12192000" cy="1706034"/>
          </a:xfrm>
          <a:custGeom>
            <a:rect l="l" t="t" r="r" b="b"/>
            <a:pathLst>
              <a:path w="7680" h="1506">
                <a:moveTo>
                  <a:pt x="0" y="1489"/>
                </a:moveTo>
                <a:cubicBezTo>
                  <a:pt x="0" y="700"/>
                  <a:pt x="0" y="700"/>
                  <a:pt x="0" y="700"/>
                </a:cubicBezTo>
                <a:cubicBezTo>
                  <a:pt x="199" y="561"/>
                  <a:pt x="512" y="434"/>
                  <a:pt x="940" y="320"/>
                </a:cubicBezTo>
                <a:cubicBezTo>
                  <a:pt x="1741" y="107"/>
                  <a:pt x="2709" y="0"/>
                  <a:pt x="3842" y="0"/>
                </a:cubicBezTo>
                <a:cubicBezTo>
                  <a:pt x="4976" y="0"/>
                  <a:pt x="5943" y="107"/>
                  <a:pt x="6745" y="320"/>
                </a:cubicBezTo>
                <a:cubicBezTo>
                  <a:pt x="7168" y="433"/>
                  <a:pt x="7480" y="559"/>
                  <a:pt x="7680" y="696"/>
                </a:cubicBezTo>
                <a:cubicBezTo>
                  <a:pt x="7680" y="1492"/>
                  <a:pt x="7680" y="1492"/>
                  <a:pt x="7680" y="1492"/>
                </a:cubicBezTo>
                <a:cubicBezTo>
                  <a:pt x="7673" y="1497"/>
                  <a:pt x="7666" y="1501"/>
                  <a:pt x="7659" y="1506"/>
                </a:cubicBezTo>
                <a:cubicBezTo>
                  <a:pt x="25" y="1506"/>
                  <a:pt x="25" y="1506"/>
                  <a:pt x="25" y="1506"/>
                </a:cubicBezTo>
                <a:cubicBezTo>
                  <a:pt x="16" y="1500"/>
                  <a:pt x="8" y="1494"/>
                  <a:pt x="0" y="1489"/>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173137" y="1048536"/>
            <a:ext cx="1788893" cy="178889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33902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379102" y="2482025"/>
            <a:ext cx="1459644" cy="14596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318965" y="1702027"/>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砖瓦陶瓷：破损的陶瓷制品、砖瓦碎片等。</a:t>
            </a:r>
            <a:endParaRPr lang="en-US" sz="1100"/>
          </a:p>
        </p:txBody>
      </p:sp>
      <p:sp>
        <p:nvSpPr>
          <p:cNvPr id="26" name="AutoShape 26"/>
          <p:cNvSpPr/>
          <p:nvPr/>
        </p:nvSpPr>
        <p:spPr>
          <a:xfrm>
            <a:off x="1318965" y="3024253"/>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defRPr/>
            </a:pPr>
            <a:r>
              <a:rPr lang="en-US" sz="1200">
                <a:solidFill>
                  <a:schemeClr val="dk1">
                    <a:alpha val="100000"/>
                  </a:schemeClr>
                </a:solidFill>
                <a:latin typeface="Microsoft Yahei"/>
                <a:ea typeface="Microsoft Yahei"/>
                <a:cs typeface="Microsoft Yahei"/>
              </a:rPr>
              <a:t>卫生间废纸：厕纸、卫生巾等。</a:t>
            </a:r>
            <a:endParaRPr lang="en-US" sz="1100"/>
          </a:p>
        </p:txBody>
      </p:sp>
      <p:sp>
        <p:nvSpPr>
          <p:cNvPr id="27" name="AutoShape 27"/>
          <p:cNvSpPr/>
          <p:nvPr/>
        </p:nvSpPr>
        <p:spPr>
          <a:xfrm>
            <a:off x="8016240" y="1702027"/>
            <a:ext cx="2919889" cy="64964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渣土类：建筑垃圾、装修垃圾等。</a:t>
            </a:r>
            <a:endParaRPr lang="en-US" sz="1100"/>
          </a:p>
        </p:txBody>
      </p:sp>
      <p:sp>
        <p:nvSpPr>
          <p:cNvPr id="28" name="AutoShape 28"/>
          <p:cNvSpPr/>
          <p:nvPr/>
        </p:nvSpPr>
        <p:spPr>
          <a:xfrm>
            <a:off x="8016240" y="3064629"/>
            <a:ext cx="2919889" cy="62108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200">
                <a:solidFill>
                  <a:schemeClr val="dk1">
                    <a:alpha val="100000"/>
                  </a:schemeClr>
                </a:solidFill>
                <a:latin typeface="Microsoft Yahei"/>
                <a:ea typeface="Microsoft Yahei"/>
                <a:cs typeface="Microsoft Yahei"/>
              </a:rPr>
              <a:t>难以回收的废弃物：大骨头、硬果壳等。</a:t>
            </a:r>
            <a:endParaRPr lang="en-US" sz="1100"/>
          </a:p>
        </p:txBody>
      </p:sp>
      <p:grpSp>
        <p:nvGrpSpPr>
          <p:cNvPr id="29" name="Group 29"/>
          <p:cNvGrpSpPr/>
          <p:nvPr/>
        </p:nvGrpSpPr>
        <p:grpSpPr>
          <a:xfrm>
            <a:off x="454963" y="93878"/>
            <a:ext cx="10641129" cy="914400"/>
            <a:chOff x="454963" y="93878"/>
            <a:chExt cx="10641129" cy="914400"/>
          </a:xfrm>
        </p:grpSpPr>
        <p:sp>
          <p:nvSpPr>
            <p:cNvPr id="30" name="AutoShape 3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TextBox 5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其他垃圾</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各类垃圾特点及处理方式</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特点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可回收物指具有再利用价值的废弃物，如废纸、废塑料、废玻璃、废金属等。这些废弃物可以通过回收、加工、再利用等方式，转化为新的资源。</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处理方式</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可回收物应当投放至指定的可回收物收集容器或交售给有资质的再生资源回收企业。回收企业会对这些废弃物进行分类、清洗、破碎、熔炼等处理，将其转化为可再利用的原料。</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1658" r="1165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可回收物特点及处理方式</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厨余垃圾指居民日常生活及食品加工、饮食服务、单位供餐等活动中产生的垃圾，包括丢弃不用的菜叶、剩菜、剩饭、果皮、蛋壳、茶渣、骨头等。厨余垃圾含有较高的水分和有机物，易腐坏，产生恶臭。</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特点</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厨余垃圾应当投放至指定的厨余垃圾收集容器，并由专业的处理企业进行收运和处理。处理方式主要包括厌氧发酵、好氧堆肥、饲料化利用等，可以将其转化为肥料、沼气等资源。</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处理方式</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厨余垃圾特点及处理方式</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特点</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有害垃圾指对人体健康或者自然环境造成直接或者潜在危害的废弃物，如废电池、废灯管、废药品、废油漆及其容器等。这些废弃物如果处理不当，会对环境和人体健康造成严重危害。</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处理方式</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有害垃圾应当投放至指定的有害垃圾收集容器，并由专业的处理企业进行收运和处理。处理方式主要包括安全填埋、焚烧等，确保这些废弃物不会对环境和人体健康造成危害。</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有害垃圾特点及处理方式</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其他垃圾特点及处理方式</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特点</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其他垃圾指除可回收物、厨余垃圾和有害垃圾以外的其他生活废弃物。这些废弃物一般难以回收或利用，需要采取适当的方式进行处理。</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处理方式</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其他垃圾应当投放至指定的其他垃圾收集容器，并由专业的处理企业进行收运和处理。处理方式主要包括填埋、焚烧等，以减少对环境的污染和危害。</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https://d.book118.com/367102106034006044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2024-09-18T11:19:54.841</cp:lastPrinted>
  <dcterms:created xsi:type="dcterms:W3CDTF">2024-09-18T03:19:54Z</dcterms:created>
  <dcterms:modified xsi:type="dcterms:W3CDTF">2024-09-18T03:19:57Z</dcterms:modified>
</cp:coreProperties>
</file>