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docx" ContentType="application/vnd.openxmlformats-officedocument.wordprocessingml.document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9144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e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e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3.e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C40823-A0CB-4B21-ADFF-8542C7C48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5EFC2B-F193-4251-B87D-20C1643EE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EEFB56-E367-4850-8DED-0D023547E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2EAE76-C6DD-4142-B232-921D23513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399717-128E-4FE3-8BE2-A429CB528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A31F86-71AE-4D4B-8FD7-7E372DBD8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E5B2B6-BF83-4861-8024-497513F61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2F0EDC-B6D0-4361-AC31-5F7B2D0F2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D6FB58-16D4-430D-82CD-3405E08BD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93CA6D-315B-4E61-AE08-8C77589B9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6F93AD-C832-46DD-B992-71C8B9DBE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bg>
      <p:bgPr>
        <a:blipFill dpi="0" rotWithShape="1">
          <a:blip r:embed="rId1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982055" y="4509120"/>
            <a:ext cx="5179890" cy="956905"/>
          </a:xfrm>
          <a:prstGeom prst="rect">
            <a:avLst/>
          </a:prstGeom>
        </p:spPr>
        <p:txBody>
          <a:bodyPr>
            <a:normAutofit/>
          </a:bodyPr>
          <a:lstStyle>
            <a:lvl1pPr algn="ctr">
              <a:defRPr sz="3600" b="1">
                <a:solidFill>
                  <a:schemeClr val="tx1"/>
                </a:solidFill>
                <a:latin typeface="黑体" panose="02010600030101010101" pitchFamily="2" charset="-122"/>
                <a:ea typeface="黑体" panose="02010600030101010101" pitchFamily="2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43794174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rgbClr val="F5F5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8092" y="510495"/>
            <a:ext cx="7487816" cy="990540"/>
          </a:xfrm>
          <a:prstGeom prst="rect">
            <a:avLst/>
          </a:prstGeom>
        </p:spPr>
      </p:pic>
      <p:sp>
        <p:nvSpPr>
          <p:cNvPr id="8" name="TextBox 7"/>
          <p:cNvSpPr txBox="1"/>
          <p:nvPr userDrawn="1"/>
        </p:nvSpPr>
        <p:spPr>
          <a:xfrm>
            <a:off x="2991453" y="741631"/>
            <a:ext cx="135165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 kern="1500" spc="200" baseline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目录</a:t>
            </a:r>
          </a:p>
        </p:txBody>
      </p:sp>
      <p:sp>
        <p:nvSpPr>
          <p:cNvPr id="9" name="TextBox 8"/>
          <p:cNvSpPr txBox="1"/>
          <p:nvPr userDrawn="1"/>
        </p:nvSpPr>
        <p:spPr>
          <a:xfrm>
            <a:off x="4390590" y="987852"/>
            <a:ext cx="17619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chemeClr val="bg1"/>
                </a:solidFill>
              </a:rPr>
              <a:t>CONTENTS</a:t>
            </a:r>
            <a:endParaRPr lang="zh-CN" altLang="en-US" sz="2800">
              <a:solidFill>
                <a:schemeClr val="bg1"/>
              </a:solidFill>
            </a:endParaRPr>
          </a:p>
        </p:txBody>
      </p:sp>
      <p:sp>
        <p:nvSpPr>
          <p:cNvPr id="12" name="标题占位符 1"/>
          <p:cNvSpPr>
            <a:spLocks noGrp="1"/>
          </p:cNvSpPr>
          <p:nvPr userDrawn="1">
            <p:ph type="title"/>
          </p:nvPr>
        </p:nvSpPr>
        <p:spPr>
          <a:xfrm>
            <a:off x="467544" y="1642536"/>
            <a:ext cx="2624145" cy="302433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2800">
                <a:latin typeface="黑体" panose="02010600030101010101" pitchFamily="2" charset="-122"/>
                <a:ea typeface="黑体" panose="02010600030101010101" pitchFamily="2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cxnSp>
        <p:nvCxnSpPr>
          <p:cNvPr id="14" name="直接连接符 13"/>
          <p:cNvCxnSpPr/>
          <p:nvPr userDrawn="1"/>
        </p:nvCxnSpPr>
        <p:spPr>
          <a:xfrm flipH="1">
            <a:off x="3131840" y="1628800"/>
            <a:ext cx="0" cy="4824536"/>
          </a:xfrm>
          <a:prstGeom prst="line">
            <a:avLst/>
          </a:prstGeom>
          <a:ln w="28575">
            <a:solidFill>
              <a:srgbClr val="00B0F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内容占位符 2"/>
          <p:cNvSpPr>
            <a:spLocks noGrp="1"/>
          </p:cNvSpPr>
          <p:nvPr userDrawn="1">
            <p:ph sz="half" idx="1"/>
          </p:nvPr>
        </p:nvSpPr>
        <p:spPr>
          <a:xfrm>
            <a:off x="3419872" y="1628801"/>
            <a:ext cx="5211004" cy="482453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FontTx/>
              <a:buNone/>
              <a:defRPr sz="1800"/>
            </a:lvl1pPr>
            <a:lvl2pPr marL="457200" indent="0">
              <a:lnSpc>
                <a:spcPct val="150000"/>
              </a:lnSpc>
              <a:buFontTx/>
              <a:buNone/>
              <a:defRPr sz="1800"/>
            </a:lvl2pPr>
            <a:lvl3pPr marL="914400" indent="0">
              <a:lnSpc>
                <a:spcPct val="150000"/>
              </a:lnSpc>
              <a:buFontTx/>
              <a:buNone/>
              <a:defRPr sz="1800"/>
            </a:lvl3pPr>
            <a:lvl4pPr marL="1371600" indent="0">
              <a:lnSpc>
                <a:spcPct val="150000"/>
              </a:lnSpc>
              <a:buFontTx/>
              <a:buNone/>
              <a:defRPr sz="1800"/>
            </a:lvl4pPr>
            <a:lvl5pPr marL="1828800" indent="0">
              <a:lnSpc>
                <a:spcPct val="150000"/>
              </a:lnSpc>
              <a:buFontTx/>
              <a:buNone/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06864510"/>
      </p:ext>
    </p:extLst>
  </p:cSld>
  <p:clrMapOvr>
    <a:masterClrMapping/>
  </p:clrMapOvr>
  <p:transition spd="slow"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dur="25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250"/>
                            </p:stCondLst>
                            <p:childTnLst>
                              <p:par>
                                <p:cTn id="17" presetID="10" presetClass="entr" presetSubtype="0" dur="25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1" presetID="10" presetClass="entr" presetSubtype="0" dur="25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5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1750"/>
                            </p:stCondLst>
                            <p:childTnLst>
                              <p:par>
                                <p:cTn id="25" presetID="10" presetClass="entr" presetSubtype="0" dur="25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5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0" presetClass="entr" presetSubtype="0" dur="25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5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5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50"/>
                        <p:tgtEl>
                          <p:spTgt spid="15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50"/>
                        <p:tgtEl>
                          <p:spTgt spid="15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50"/>
                        <p:tgtEl>
                          <p:spTgt spid="15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50"/>
                        <p:tgtEl>
                          <p:spTgt spid="15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50"/>
                        <p:tgtEl>
                          <p:spTgt spid="15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1_仅标题">
    <p:bg>
      <p:bgPr>
        <a:solidFill>
          <a:srgbClr val="F7F7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圆角矩形 6"/>
          <p:cNvSpPr/>
          <p:nvPr userDrawn="1"/>
        </p:nvSpPr>
        <p:spPr>
          <a:xfrm>
            <a:off x="971600" y="2708920"/>
            <a:ext cx="7338738" cy="1008112"/>
          </a:xfrm>
          <a:prstGeom prst="roundRect">
            <a:avLst/>
          </a:prstGeom>
          <a:solidFill>
            <a:srgbClr val="017DC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475656" y="2708920"/>
            <a:ext cx="6696744" cy="1008112"/>
          </a:xfrm>
          <a:prstGeom prst="rect">
            <a:avLst/>
          </a:prstGeom>
        </p:spPr>
        <p:txBody>
          <a:bodyPr anchor="ctr"/>
          <a:lstStyle>
            <a:lvl1pPr algn="l">
              <a:defRPr sz="28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pic>
        <p:nvPicPr>
          <p:cNvPr id="8" name="图片 7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1723" y="3140968"/>
            <a:ext cx="161925" cy="161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2607797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443414539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同侧圆角矩形 2"/>
          <p:cNvSpPr/>
          <p:nvPr userDrawn="1"/>
        </p:nvSpPr>
        <p:spPr>
          <a:xfrm>
            <a:off x="4564207" y="358080"/>
            <a:ext cx="1250217" cy="318612"/>
          </a:xfrm>
          <a:prstGeom prst="round2Same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4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4">
                  <a:lumMod val="60000"/>
                  <a:lumOff val="40000"/>
                  <a:shade val="100000"/>
                  <a:satMod val="11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latin typeface="微软雅黑" panose="020b0503020204020204" pitchFamily="34" charset="-122"/>
                <a:ea typeface="微软雅黑" panose="020b0503020204020204" pitchFamily="34" charset="-122"/>
              </a:rPr>
              <a:t>考试目标锁定</a:t>
            </a:r>
          </a:p>
        </p:txBody>
      </p:sp>
    </p:spTree>
    <p:extLst>
      <p:ext uri="{BB962C8B-B14F-4D97-AF65-F5344CB8AC3E}">
        <p14:creationId xmlns:p14="http://schemas.microsoft.com/office/powerpoint/2010/main" val="4147834431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同侧圆角矩形 1"/>
          <p:cNvSpPr/>
          <p:nvPr userDrawn="1"/>
        </p:nvSpPr>
        <p:spPr>
          <a:xfrm>
            <a:off x="5886639" y="358080"/>
            <a:ext cx="1250217" cy="318612"/>
          </a:xfrm>
          <a:prstGeom prst="round2Same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4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4">
                  <a:lumMod val="60000"/>
                  <a:lumOff val="40000"/>
                  <a:shade val="100000"/>
                  <a:satMod val="11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latin typeface="微软雅黑" panose="020b0503020204020204" pitchFamily="34" charset="-122"/>
                <a:ea typeface="微软雅黑" panose="020b0503020204020204" pitchFamily="34" charset="-122"/>
              </a:rPr>
              <a:t>规律方法探究</a:t>
            </a:r>
          </a:p>
        </p:txBody>
      </p:sp>
    </p:spTree>
    <p:extLst>
      <p:ext uri="{BB962C8B-B14F-4D97-AF65-F5344CB8AC3E}">
        <p14:creationId xmlns:p14="http://schemas.microsoft.com/office/powerpoint/2010/main" val="251818088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102449961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6BBF117-8A62-484E-B1A1-19B301F9787F}" type="datetimeFigureOut">
              <a:rPr lang="zh-CN" altLang="en-US" smtClean="0"/>
              <a:t>2020/2/5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2D1088F-7570-48BA-BC40-D11F25FB6C2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91866566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482053434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173171027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3646101203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3938030592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hyperlink" Target="http://www.zhyh.org/" TargetMode="External" /><Relationship Id="rId14" Type="http://schemas.openxmlformats.org/officeDocument/2006/relationships/slide" Target="../slides/slide2.xml" TargetMode="Internal" /><Relationship Id="rId15" Type="http://schemas.openxmlformats.org/officeDocument/2006/relationships/slide" Target="../slides/slide4.xml" TargetMode="Internal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0" y="288356"/>
            <a:ext cx="9144000" cy="391264"/>
          </a:xfrm>
          <a:prstGeom prst="rect">
            <a:avLst/>
          </a:prstGeom>
          <a:solidFill>
            <a:srgbClr val="017DC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0" y="6746488"/>
            <a:ext cx="9144000" cy="138896"/>
          </a:xfrm>
          <a:prstGeom prst="rect">
            <a:avLst/>
          </a:prstGeom>
          <a:solidFill>
            <a:srgbClr val="017DC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矩形 6">
            <a:hlinkClick r:id="rId13" tooltip="点击访问志鸿优化网"/>
          </p:cNvPr>
          <p:cNvSpPr/>
          <p:nvPr/>
        </p:nvSpPr>
        <p:spPr>
          <a:xfrm>
            <a:off x="7380312" y="476672"/>
            <a:ext cx="1296144" cy="288032"/>
          </a:xfrm>
          <a:prstGeom prst="rect">
            <a:avLst/>
          </a:prstGeom>
          <a:solidFill>
            <a:srgbClr val="4F81BD">
              <a:alpha val="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矩形 7"/>
          <p:cNvSpPr/>
          <p:nvPr/>
        </p:nvSpPr>
        <p:spPr>
          <a:xfrm>
            <a:off x="8379280" y="6567025"/>
            <a:ext cx="504056" cy="304159"/>
          </a:xfrm>
          <a:prstGeom prst="rect">
            <a:avLst/>
          </a:prstGeom>
          <a:solidFill>
            <a:srgbClr val="017DC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C2D1088F-7570-48BA-BC40-D11F25FB6C22}" type="slidenum">
              <a:rPr lang="zh-CN" altLang="en-US" sz="1400" b="0" smtClean="0">
                <a:solidFill>
                  <a:schemeClr val="bg1"/>
                </a:solidFill>
              </a:rPr>
              <a:pPr marL="0" marR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‹#›</a:t>
            </a:fld>
            <a:endParaRPr lang="zh-CN" altLang="en-US" sz="1400" b="0">
              <a:solidFill>
                <a:schemeClr val="bg1"/>
              </a:solidFill>
            </a:endParaRPr>
          </a:p>
        </p:txBody>
      </p:sp>
      <p:sp>
        <p:nvSpPr>
          <p:cNvPr id="12" name="同侧圆角矩形 11">
            <a:hlinkClick r:id="rId14" action="ppaction://hlinksldjump"/>
          </p:cNvPr>
          <p:cNvSpPr/>
          <p:nvPr/>
        </p:nvSpPr>
        <p:spPr>
          <a:xfrm>
            <a:off x="4563590" y="373440"/>
            <a:ext cx="1250217" cy="306180"/>
          </a:xfrm>
          <a:prstGeom prst="round2SameRect">
            <a:avLst/>
          </a:prstGeom>
          <a:gradFill flip="none" rotWithShape="1">
            <a:gsLst>
              <a:gs pos="0">
                <a:srgbClr val="00B0F0">
                  <a:shade val="30000"/>
                  <a:satMod val="115000"/>
                </a:srgbClr>
              </a:gs>
              <a:gs pos="50000">
                <a:srgbClr val="017DC7"/>
              </a:gs>
              <a:gs pos="100000">
                <a:srgbClr val="00B0F0">
                  <a:shade val="100000"/>
                  <a:satMod val="115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latin typeface="微软雅黑" panose="020b0503020204020204" pitchFamily="34" charset="-122"/>
                <a:ea typeface="微软雅黑" panose="020b0503020204020204" pitchFamily="34" charset="-122"/>
              </a:rPr>
              <a:t>考试目标锁定</a:t>
            </a:r>
          </a:p>
        </p:txBody>
      </p:sp>
      <p:sp>
        <p:nvSpPr>
          <p:cNvPr id="13" name="同侧圆角矩形 12">
            <a:hlinkClick r:id="rId15" action="ppaction://hlinksldjump"/>
          </p:cNvPr>
          <p:cNvSpPr/>
          <p:nvPr/>
        </p:nvSpPr>
        <p:spPr>
          <a:xfrm>
            <a:off x="5886902" y="373440"/>
            <a:ext cx="1250217" cy="306180"/>
          </a:xfrm>
          <a:prstGeom prst="round2SameRect">
            <a:avLst/>
          </a:prstGeom>
          <a:gradFill flip="none" rotWithShape="1">
            <a:gsLst>
              <a:gs pos="0">
                <a:srgbClr val="00B0F0">
                  <a:shade val="30000"/>
                  <a:satMod val="115000"/>
                </a:srgbClr>
              </a:gs>
              <a:gs pos="50000">
                <a:srgbClr val="017DC7"/>
              </a:gs>
              <a:gs pos="100000">
                <a:srgbClr val="00B0F0">
                  <a:shade val="100000"/>
                  <a:satMod val="115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latin typeface="微软雅黑" panose="020b0503020204020204" pitchFamily="34" charset="-122"/>
                <a:ea typeface="微软雅黑" panose="020b0503020204020204" pitchFamily="34" charset="-122"/>
              </a:rPr>
              <a:t>规律方法探究</a:t>
            </a:r>
          </a:p>
        </p:txBody>
      </p:sp>
    </p:spTree>
    <p:extLst>
      <p:ext uri="{BB962C8B-B14F-4D97-AF65-F5344CB8AC3E}">
        <p14:creationId xmlns:p14="http://schemas.microsoft.com/office/powerpoint/2010/main" val="11754980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package" Target="../embeddings/Microsoft_Word_Document.docx" TargetMode="Internal" /><Relationship Id="rId3" Type="http://schemas.openxmlformats.org/officeDocument/2006/relationships/image" Target="../media/image4.emf" /><Relationship Id="rId4" Type="http://schemas.openxmlformats.org/officeDocument/2006/relationships/vmlDrawing" Target="../drawings/vmlDrawing1.v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4.xml" TargetMode="Interna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4.xml" TargetMode="Internal" /><Relationship Id="rId3" Type="http://schemas.openxmlformats.org/officeDocument/2006/relationships/package" Target="../embeddings/Microsoft_Word_Document1.docx" TargetMode="Internal" /><Relationship Id="rId4" Type="http://schemas.openxmlformats.org/officeDocument/2006/relationships/image" Target="../media/image5.emf" /><Relationship Id="rId5" Type="http://schemas.openxmlformats.org/officeDocument/2006/relationships/vmlDrawing" Target="../drawings/vmlDrawing2.v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4.xml" TargetMode="Interna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4.xml" TargetMode="Internal" /><Relationship Id="rId3" Type="http://schemas.openxmlformats.org/officeDocument/2006/relationships/package" Target="../embeddings/Microsoft_Word_Document2.docx" TargetMode="Internal" /><Relationship Id="rId4" Type="http://schemas.openxmlformats.org/officeDocument/2006/relationships/image" Target="../media/image6.emf" /><Relationship Id="rId5" Type="http://schemas.openxmlformats.org/officeDocument/2006/relationships/vmlDrawing" Target="../drawings/vmlDrawing3.v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4.xml" TargetMode="Internal" /><Relationship Id="rId3" Type="http://schemas.openxmlformats.org/officeDocument/2006/relationships/package" Target="../embeddings/Microsoft_Word_Document3.docx" TargetMode="Internal" /><Relationship Id="rId4" Type="http://schemas.openxmlformats.org/officeDocument/2006/relationships/image" Target="../media/image7.emf" /><Relationship Id="rId5" Type="http://schemas.openxmlformats.org/officeDocument/2006/relationships/vmlDrawing" Target="../drawings/vmlDrawing4.v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4.xml" TargetMode="Interna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4.xml" TargetMode="Internal" /><Relationship Id="rId3" Type="http://schemas.openxmlformats.org/officeDocument/2006/relationships/image" Target="../media/image8.png" /><Relationship Id="rId4" Type="http://schemas.openxmlformats.org/officeDocument/2006/relationships/image" Target="../media/image9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4.xml" TargetMode="Internal" /><Relationship Id="rId3" Type="http://schemas.openxmlformats.org/officeDocument/2006/relationships/image" Target="../media/image10.png" /><Relationship Id="rId4" Type="http://schemas.openxmlformats.org/officeDocument/2006/relationships/image" Target="../media/image9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4.xml" TargetMode="Internal" /><Relationship Id="rId3" Type="http://schemas.openxmlformats.org/officeDocument/2006/relationships/image" Target="../media/image11.png" /><Relationship Id="rId4" Type="http://schemas.openxmlformats.org/officeDocument/2006/relationships/image" Target="../media/image9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4.xml" TargetMode="Internal" /><Relationship Id="rId3" Type="http://schemas.openxmlformats.org/officeDocument/2006/relationships/image" Target="../media/image12.png" /><Relationship Id="rId4" Type="http://schemas.openxmlformats.org/officeDocument/2006/relationships/image" Target="../media/image9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14.xml" TargetMode="Internal" /><Relationship Id="rId3" Type="http://schemas.openxmlformats.org/officeDocument/2006/relationships/slide" Target="slide4.xml" TargetMode="Internal" /><Relationship Id="rId4" Type="http://schemas.openxmlformats.org/officeDocument/2006/relationships/package" Target="../embeddings/Microsoft_Word_Document4.docx" TargetMode="Internal" /><Relationship Id="rId5" Type="http://schemas.openxmlformats.org/officeDocument/2006/relationships/image" Target="../media/image13.emf" /><Relationship Id="rId6" Type="http://schemas.openxmlformats.org/officeDocument/2006/relationships/vmlDrawing" Target="../drawings/vmlDrawing5.v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10212010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zh-CN" b="1"/>
              <a:t>第二讲</a:t>
            </a:r>
            <a:r>
              <a:rPr lang="zh-CN" altLang="zh-CN"/>
              <a:t>　</a:t>
            </a:r>
            <a:r>
              <a:rPr lang="zh-CN" altLang="zh-CN" b="1"/>
              <a:t>冠词</a:t>
            </a:r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405288773"/>
      </p:ext>
    </p:extLst>
  </p:cSld>
  <p:clrMapOvr>
    <a:masterClrMapping/>
  </p:clrMapOvr>
  <p:transition spd="slow">
    <p:push dir="u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对象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60949638"/>
              </p:ext>
            </p:extLst>
          </p:nvPr>
        </p:nvGraphicFramePr>
        <p:xfrm>
          <a:off x="101600" y="2019009"/>
          <a:ext cx="8940800" cy="307398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文档" r:id="rId2" imgW="3837245" imgH="1319259" progId="Word.Document.12">
                  <p:embed/>
                </p:oleObj>
              </mc:Choice>
              <mc:Fallback>
                <p:oleObj name="文档" r:id="rId2" imgW="3837245" imgH="1319259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01600" y="2019009"/>
                        <a:ext cx="8940800" cy="307398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102413994"/>
      </p:ext>
    </p:extLst>
  </p:cSld>
  <p:clrMapOvr>
    <a:masterClrMapping/>
  </p:clrMapOvr>
  <mc:AlternateContent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圆角矩形 5"/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</a:p>
        </p:txBody>
      </p:sp>
      <p:sp>
        <p:nvSpPr>
          <p:cNvPr id="11" name="圆角矩形 10"/>
          <p:cNvSpPr/>
          <p:nvPr/>
        </p:nvSpPr>
        <p:spPr>
          <a:xfrm>
            <a:off x="2083834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考点三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508000" y="2927398"/>
            <a:ext cx="8128000" cy="1257204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冠词是一种位于名词前用来说明或限定名词含义的虚词。它不能离开名词而单独存在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在句中一般不重读。冠词可分为三类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不定冠词、定冠词和零冠词。</a:t>
            </a:r>
            <a:endParaRPr lang="zh-CN" altLang="zh-CN" sz="22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8100962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圆角矩形 5">
            <a:hlinkClick r:id="rId2" action="ppaction://hlinksldjump?num=4"/>
          </p:cNvPr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59B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sp>
        <p:nvSpPr>
          <p:cNvPr id="11" name="圆角矩形 10"/>
          <p:cNvSpPr/>
          <p:nvPr/>
        </p:nvSpPr>
        <p:spPr>
          <a:xfrm>
            <a:off x="2083834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考点三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508000" y="2697304"/>
            <a:ext cx="8128000" cy="171739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微软雅黑" panose="020b0503020204020204" pitchFamily="34" charset="-122"/>
                <a:cs typeface="Times New Roman" panose="02020603050405020304" pitchFamily="18" charset="0"/>
              </a:rPr>
              <a:t>不定冠词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不定冠词用于泛指某人或某物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常用于第一次出现的人或事物前。不定冠词有两种形式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a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和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。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用在以辅音音素开头的单词和字母前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 an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用在以元音音素开头的单词和字母前。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1900748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圆角矩形 5">
            <a:hlinkClick r:id="rId2" action="ppaction://hlinksldjump?num=4"/>
          </p:cNvPr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59B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sp>
        <p:nvSpPr>
          <p:cNvPr id="11" name="圆角矩形 10"/>
          <p:cNvSpPr/>
          <p:nvPr/>
        </p:nvSpPr>
        <p:spPr>
          <a:xfrm>
            <a:off x="2083834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考点三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508000" y="1268760"/>
            <a:ext cx="8128000" cy="459741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1.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不定冠词</a:t>
            </a:r>
            <a:r>
              <a:rPr lang="en-US" altLang="zh-CN" sz="22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与</a:t>
            </a:r>
            <a:r>
              <a:rPr lang="en-US" altLang="zh-CN" sz="22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的不同用法</a:t>
            </a:r>
            <a:endParaRPr lang="zh-CN" altLang="zh-CN" sz="22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3" name="对象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26959498"/>
              </p:ext>
            </p:extLst>
          </p:nvPr>
        </p:nvGraphicFramePr>
        <p:xfrm>
          <a:off x="508000" y="1793598"/>
          <a:ext cx="8128000" cy="438515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文档" r:id="rId3" imgW="3837245" imgH="2069419" progId="Word.Document.12">
                  <p:embed/>
                </p:oleObj>
              </mc:Choice>
              <mc:Fallback>
                <p:oleObj name="文档" r:id="rId3" imgW="3837245" imgH="2069419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08000" y="1793598"/>
                        <a:ext cx="8128000" cy="438515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960627129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圆角矩形 5">
            <a:hlinkClick r:id="rId2" action="ppaction://hlinksldjump?num=4"/>
          </p:cNvPr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59B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sp>
        <p:nvSpPr>
          <p:cNvPr id="11" name="圆角矩形 10"/>
          <p:cNvSpPr/>
          <p:nvPr/>
        </p:nvSpPr>
        <p:spPr>
          <a:xfrm>
            <a:off x="2083834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考点三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508000" y="1497936"/>
            <a:ext cx="8128000" cy="4116127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规律总结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(1)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名词被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what,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such,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half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等词修饰时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不定冠词用于这些词后。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interesting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movie!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US" altLang="zh-CN" sz="22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’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ve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never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seen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such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good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one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before.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多有趣的一部电影啊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!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我以前从没看过这么好的一部电影。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(2)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名词前的形容词被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quite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修饰时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用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quite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a/an+</a:t>
            </a:r>
            <a:r>
              <a:rPr lang="en-US" altLang="zh-CN" sz="2200" i="1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adj.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+n.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;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若形容词被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how,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so,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等修饰时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a/an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用于形容词后。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Jack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has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quite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few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friends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China,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because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is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kind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boy.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杰克在中国朋友很多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因为他是如此善良的一个男孩。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(3)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在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26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个字母中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前面用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的字母有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a,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e,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f,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h,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i,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l,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m,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n,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o,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r,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s,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x,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其他字母前用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。</a:t>
            </a:r>
            <a:endParaRPr lang="zh-CN" altLang="zh-CN" sz="22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1401327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圆角矩形 5">
            <a:hlinkClick r:id="rId2" action="ppaction://hlinksldjump?num=4"/>
          </p:cNvPr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59B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sp>
        <p:nvSpPr>
          <p:cNvPr id="11" name="圆角矩形 10"/>
          <p:cNvSpPr/>
          <p:nvPr/>
        </p:nvSpPr>
        <p:spPr>
          <a:xfrm>
            <a:off x="2083834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考点三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508000" y="1484784"/>
            <a:ext cx="2720296" cy="4985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2.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不定冠词的用法</a:t>
            </a:r>
            <a:r>
              <a:rPr lang="en-US" altLang="zh-CN" sz="22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 </a:t>
            </a:r>
            <a:endParaRPr lang="zh-CN" altLang="zh-CN" sz="22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3" name="对象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76922596"/>
              </p:ext>
            </p:extLst>
          </p:nvPr>
        </p:nvGraphicFramePr>
        <p:xfrm>
          <a:off x="508000" y="1983382"/>
          <a:ext cx="8128000" cy="365205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文档" r:id="rId3" imgW="3837245" imgH="1723496" progId="Word.Document.12">
                  <p:embed/>
                </p:oleObj>
              </mc:Choice>
              <mc:Fallback>
                <p:oleObj name="文档" r:id="rId3" imgW="3837245" imgH="1723496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08000" y="1983382"/>
                        <a:ext cx="8128000" cy="365205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272830884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圆角矩形 5">
            <a:hlinkClick r:id="rId2" action="ppaction://hlinksldjump?num=4"/>
          </p:cNvPr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59B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sp>
        <p:nvSpPr>
          <p:cNvPr id="11" name="圆角矩形 10"/>
          <p:cNvSpPr/>
          <p:nvPr/>
        </p:nvSpPr>
        <p:spPr>
          <a:xfrm>
            <a:off x="2083834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考点三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graphicFrame>
        <p:nvGraphicFramePr>
          <p:cNvPr id="2" name="对象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63900652"/>
              </p:ext>
            </p:extLst>
          </p:nvPr>
        </p:nvGraphicFramePr>
        <p:xfrm>
          <a:off x="508000" y="1405459"/>
          <a:ext cx="8128000" cy="430108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文档" r:id="rId3" imgW="3837245" imgH="2030184" progId="Word.Document.12">
                  <p:embed/>
                </p:oleObj>
              </mc:Choice>
              <mc:Fallback>
                <p:oleObj name="文档" r:id="rId3" imgW="3837245" imgH="2030184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08000" y="1405459"/>
                        <a:ext cx="8128000" cy="430108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609202724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圆角矩形 5">
            <a:hlinkClick r:id="rId2" action="ppaction://hlinksldjump?num=4"/>
          </p:cNvPr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59B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sp>
        <p:nvSpPr>
          <p:cNvPr id="11" name="圆角矩形 10"/>
          <p:cNvSpPr/>
          <p:nvPr/>
        </p:nvSpPr>
        <p:spPr>
          <a:xfrm>
            <a:off x="2083834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考点三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508000" y="2310467"/>
            <a:ext cx="8128000" cy="252992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540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典例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1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Mary wants to be </a:t>
            </a:r>
            <a:r>
              <a:rPr lang="zh-CN" altLang="zh-CN" sz="2200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good doctor when she grows up. </a:t>
            </a:r>
            <a:r>
              <a:rPr lang="en-US" altLang="zh-CN" sz="22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A.a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B.an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C.the		D./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解析</a:t>
            </a:r>
            <a:r>
              <a:rPr lang="en-US" altLang="zh-CN" sz="2200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: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句意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长大以后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玛丽想成为一名优秀的医生。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good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以辅音音素开头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其前应用不定冠词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。故选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项。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答案</a:t>
            </a:r>
            <a:r>
              <a:rPr lang="en-US" altLang="zh-CN" sz="2200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: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endParaRPr lang="zh-CN" altLang="zh-CN" sz="22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3162172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圆角矩形 5">
            <a:hlinkClick r:id="rId2" action="ppaction://hlinksldjump?num=4"/>
          </p:cNvPr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59B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sp>
        <p:nvSpPr>
          <p:cNvPr id="11" name="圆角矩形 10"/>
          <p:cNvSpPr/>
          <p:nvPr/>
        </p:nvSpPr>
        <p:spPr>
          <a:xfrm>
            <a:off x="2083834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考点三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508000" y="1073518"/>
            <a:ext cx="8128000" cy="5406028"/>
            <a:chOff x="508000" y="1029615"/>
            <a:chExt cx="8128000" cy="5406028"/>
          </a:xfrm>
        </p:grpSpPr>
        <p:pic>
          <p:nvPicPr>
            <p:cNvPr id="2" name="图片 1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08000" y="1029615"/>
              <a:ext cx="8128000" cy="5362104"/>
            </a:xfrm>
            <a:prstGeom prst="rect">
              <a:avLst/>
            </a:prstGeom>
          </p:spPr>
        </p:pic>
        <p:pic>
          <p:nvPicPr>
            <p:cNvPr id="8" name="图片 7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61033" y="6327012"/>
              <a:ext cx="8021934" cy="108631"/>
            </a:xfrm>
            <a:prstGeom prst="rect">
              <a:avLst/>
            </a:prstGeom>
          </p:spPr>
        </p:pic>
      </p:grpSp>
      <p:sp>
        <p:nvSpPr>
          <p:cNvPr id="9" name="矩形 8"/>
          <p:cNvSpPr/>
          <p:nvPr/>
        </p:nvSpPr>
        <p:spPr>
          <a:xfrm>
            <a:off x="671017" y="3440452"/>
            <a:ext cx="7828168" cy="54925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/>
        </p:nvSpPr>
        <p:spPr>
          <a:xfrm>
            <a:off x="671017" y="4000098"/>
            <a:ext cx="7828168" cy="238120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10898909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圆角矩形 5">
            <a:hlinkClick r:id="rId2" action="ppaction://hlinksldjump?num=4"/>
          </p:cNvPr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59B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sp>
        <p:nvSpPr>
          <p:cNvPr id="11" name="圆角矩形 10"/>
          <p:cNvSpPr/>
          <p:nvPr/>
        </p:nvSpPr>
        <p:spPr>
          <a:xfrm>
            <a:off x="2083834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考点三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508000" y="2289764"/>
            <a:ext cx="8128000" cy="2532471"/>
            <a:chOff x="508000" y="2289764"/>
            <a:chExt cx="8128000" cy="2532471"/>
          </a:xfrm>
        </p:grpSpPr>
        <p:pic>
          <p:nvPicPr>
            <p:cNvPr id="4" name="图片 3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08000" y="2344080"/>
              <a:ext cx="8128000" cy="2423840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61033" y="4713604"/>
              <a:ext cx="8021934" cy="108631"/>
            </a:xfrm>
            <a:prstGeom prst="rect">
              <a:avLst/>
            </a:prstGeom>
          </p:spPr>
        </p:pic>
        <p:pic>
          <p:nvPicPr>
            <p:cNvPr id="10" name="图片 9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61033" y="2289764"/>
              <a:ext cx="8021934" cy="10863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330247700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圆角矩形 5">
            <a:hlinkClick r:id="rId2" action="ppaction://hlinksldjump?num=4"/>
          </p:cNvPr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59B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sp>
        <p:nvSpPr>
          <p:cNvPr id="11" name="圆角矩形 10"/>
          <p:cNvSpPr/>
          <p:nvPr/>
        </p:nvSpPr>
        <p:spPr>
          <a:xfrm>
            <a:off x="2083834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考点三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508000" y="1735581"/>
            <a:ext cx="8128000" cy="3586522"/>
            <a:chOff x="508000" y="1735581"/>
            <a:chExt cx="8128000" cy="3586522"/>
          </a:xfrm>
        </p:grpSpPr>
        <p:pic>
          <p:nvPicPr>
            <p:cNvPr id="2" name="图片 1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08000" y="1833821"/>
              <a:ext cx="8128000" cy="3444358"/>
            </a:xfrm>
            <a:prstGeom prst="rect">
              <a:avLst/>
            </a:prstGeom>
          </p:spPr>
        </p:pic>
        <p:pic>
          <p:nvPicPr>
            <p:cNvPr id="8" name="图片 7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61033" y="1735581"/>
              <a:ext cx="8021934" cy="10863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61033" y="5213472"/>
              <a:ext cx="8021934" cy="108631"/>
            </a:xfrm>
            <a:prstGeom prst="rect">
              <a:avLst/>
            </a:prstGeom>
          </p:spPr>
        </p:pic>
      </p:grpSp>
      <p:sp>
        <p:nvSpPr>
          <p:cNvPr id="10" name="矩形 9"/>
          <p:cNvSpPr/>
          <p:nvPr/>
        </p:nvSpPr>
        <p:spPr>
          <a:xfrm>
            <a:off x="671017" y="2344763"/>
            <a:ext cx="7828168" cy="287909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74489015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圆角矩形 5">
            <a:hlinkClick r:id="rId2" action="ppaction://hlinksldjump?num=4"/>
          </p:cNvPr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59B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sp>
        <p:nvSpPr>
          <p:cNvPr id="11" name="圆角矩形 10"/>
          <p:cNvSpPr/>
          <p:nvPr/>
        </p:nvSpPr>
        <p:spPr>
          <a:xfrm>
            <a:off x="2083834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考点三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508000" y="1403724"/>
            <a:ext cx="8128000" cy="4250236"/>
            <a:chOff x="508000" y="1403724"/>
            <a:chExt cx="8128000" cy="4250236"/>
          </a:xfrm>
        </p:grpSpPr>
        <p:pic>
          <p:nvPicPr>
            <p:cNvPr id="2" name="图片 1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08000" y="1458040"/>
              <a:ext cx="8128000" cy="4195920"/>
            </a:xfrm>
            <a:prstGeom prst="rect">
              <a:avLst/>
            </a:prstGeom>
          </p:spPr>
        </p:pic>
        <p:pic>
          <p:nvPicPr>
            <p:cNvPr id="8" name="图片 7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61033" y="1403724"/>
              <a:ext cx="8021934" cy="108631"/>
            </a:xfrm>
            <a:prstGeom prst="rect">
              <a:avLst/>
            </a:prstGeom>
          </p:spPr>
        </p:pic>
      </p:grpSp>
      <p:sp>
        <p:nvSpPr>
          <p:cNvPr id="9" name="矩形 8"/>
          <p:cNvSpPr/>
          <p:nvPr/>
        </p:nvSpPr>
        <p:spPr>
          <a:xfrm>
            <a:off x="671017" y="3371944"/>
            <a:ext cx="7828168" cy="54925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/>
        </p:nvSpPr>
        <p:spPr>
          <a:xfrm>
            <a:off x="671017" y="3923846"/>
            <a:ext cx="7828168" cy="152137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75952067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圆角矩形 16">
            <a:hlinkClick r:id="rId2" action="ppaction://hlinksldjump?num=14"/>
          </p:cNvPr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59B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</a:p>
        </p:txBody>
      </p:sp>
      <p:sp>
        <p:nvSpPr>
          <p:cNvPr id="18" name="圆角矩形 17"/>
          <p:cNvSpPr/>
          <p:nvPr/>
        </p:nvSpPr>
        <p:spPr>
          <a:xfrm>
            <a:off x="2083834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考点三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sp>
        <p:nvSpPr>
          <p:cNvPr id="11" name="圆角矩形 10">
            <a:hlinkClick r:id="rId3" action="ppaction://hlinksldjump?num=4"/>
          </p:cNvPr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508000" y="1328073"/>
            <a:ext cx="8128000" cy="2123658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4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微软雅黑" panose="020b0503020204020204" pitchFamily="34" charset="-122"/>
                <a:cs typeface="Times New Roman" panose="02020603050405020304" pitchFamily="18" charset="0"/>
              </a:rPr>
              <a:t>定冠词</a:t>
            </a:r>
            <a:endParaRPr lang="en-US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4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定冠词特指某人或某事物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常与带有各种修饰语的名词连用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(the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在以辅音音素开头的单词前读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/</a:t>
            </a:r>
            <a:r>
              <a:rPr lang="en-US" altLang="zh-CN" sz="2200" err="1">
                <a:solidFill>
                  <a:srgbClr val="000000"/>
                </a:solidFill>
                <a:latin typeface="NEU-BZ-S92"/>
                <a:ea typeface="NEU-BZ-S92"/>
                <a:cs typeface="Times New Roman" panose="02020603050405020304" pitchFamily="18" charset="0"/>
              </a:rPr>
              <a:t>ðə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/;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在以元音音素开头的单词前读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/</a:t>
            </a:r>
            <a:r>
              <a:rPr lang="en-US" altLang="zh-CN" sz="2200" err="1">
                <a:solidFill>
                  <a:srgbClr val="000000"/>
                </a:solidFill>
                <a:latin typeface="NEU-BZ-S92"/>
                <a:ea typeface="NEU-BZ-S92"/>
                <a:cs typeface="Times New Roman" panose="02020603050405020304" pitchFamily="18" charset="0"/>
              </a:rPr>
              <a:t>ð</a:t>
            </a:r>
            <a:r>
              <a:rPr lang="en-US" altLang="zh-CN" sz="220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I/,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重读时读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/</a:t>
            </a:r>
            <a:r>
              <a:rPr lang="en-US" altLang="zh-CN" sz="2200" err="1">
                <a:solidFill>
                  <a:srgbClr val="000000"/>
                </a:solidFill>
                <a:latin typeface="NEU-BZ-S92"/>
                <a:ea typeface="NEU-BZ-S92"/>
                <a:cs typeface="Times New Roman" panose="02020603050405020304" pitchFamily="18" charset="0"/>
              </a:rPr>
              <a:t>ð</a:t>
            </a:r>
            <a:r>
              <a:rPr lang="en-US" altLang="zh-CN" sz="220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US" altLang="zh-CN" sz="2200">
                <a:solidFill>
                  <a:srgbClr val="000000"/>
                </a:solidFill>
                <a:latin typeface="NEU-BZ-S92"/>
                <a:ea typeface="NEU-BZ-S92"/>
                <a:cs typeface="Times New Roman" panose="02020603050405020304" pitchFamily="18" charset="0"/>
              </a:rPr>
              <a:t>ː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/)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。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定冠词的用法</a:t>
            </a:r>
            <a:endParaRPr lang="zh-CN" altLang="zh-CN" sz="22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3" name="对象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09258459"/>
              </p:ext>
            </p:extLst>
          </p:nvPr>
        </p:nvGraphicFramePr>
        <p:xfrm>
          <a:off x="508000" y="3429902"/>
          <a:ext cx="8128000" cy="2498596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文档" r:id="rId4" imgW="3837245" imgH="1179594" progId="Word.Document.12">
                  <p:embed/>
                </p:oleObj>
              </mc:Choice>
              <mc:Fallback>
                <p:oleObj name="文档" r:id="rId4" imgW="3837245" imgH="1179594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08000" y="3429902"/>
                        <a:ext cx="8128000" cy="249859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227579225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https://d.book118.com/367102120106006030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初中总复习模板">
  <a:themeElements>
    <a:clrScheme name="图钉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6">
      <vt:lpstr>Arial</vt:lpstr>
      <vt:lpstr>Calibri</vt:lpstr>
      <vt:lpstr>宋体</vt:lpstr>
      <vt:lpstr>微软雅黑</vt:lpstr>
      <vt:lpstr>黑体</vt:lpstr>
      <vt:lpstr>Times New Roman</vt:lpstr>
      <vt:lpstr>NEU-BZ-S92</vt:lpstr>
      <vt:lpstr>方正书宋_GBK</vt:lpstr>
      <vt:lpstr>仿宋</vt:lpstr>
      <vt:lpstr>楷体</vt:lpstr>
      <vt:lpstr>Office Theme</vt:lpstr>
      <vt:lpstr>第二讲　冠词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2024-09-02T05:36:09.362</cp:lastPrinted>
  <dcterms:created xsi:type="dcterms:W3CDTF">2024-09-01T21:36:09Z</dcterms:created>
  <dcterms:modified xsi:type="dcterms:W3CDTF">2024-09-01T21:36:11Z</dcterms:modified>
</cp:coreProperties>
</file>