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A5294F-25CB-4130-AE79-4E9EE27C85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764E3E-BA4B-4554-8EF8-1FD3C8EF2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9809C6-A16E-4C3B-961A-A4186067C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0AD6C6-330E-40B5-A3AF-F9908210B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6E1028-849B-4606-A84D-66C1CC5C3D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C47B27-BB65-4767-ACD9-453144CE9E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69F6CD-3D3A-4EB0-A5F1-D533FBC982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F41D40-271A-48D3-ABA3-483F912FE3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CCFC38-D70D-4C08-8C0B-B671579CBA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672055-FDD8-4B68-BCF1-6BC4FFD695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910DE3-6B94-469A-8908-2D80C94352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0301002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护理研究课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护理研究概述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护理研究方法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护理研究课题分类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护理研究课题实例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护理研究的未来展望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护理学发展迅速，对护理研究的需求日益增加</a:t>
            </a:r>
          </a:p>
        </p:txBody>
      </p:sp>
      <p:pic>
        <p:nvPicPr>
          <p:cNvPr id="5" name="Picture 5"/>
          <p:cNvPicPr>
            <a:picLocks noChangeAspect="1"/>
          </p:cNvPicPr>
          <p:nvPr/>
        </p:nvPicPr>
        <p:blipFill>
          <a:blip r:embed="rId4"/>
          <a:srcRect l="16542" r="16542"/>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护理实践中的挑战和问题需要科学方法进行解决</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国际护理学术交流的增多，促进了护理研究的国际化发展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19868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sp>
        <p:nvSpPr>
          <p:cNvPr id="10" name="AutoShape 10"/>
          <p:cNvSpPr/>
          <p:nvPr/>
        </p:nvSpPr>
        <p:spPr>
          <a:xfrm rot="2700000">
            <a:off x="9106425" y="2908122"/>
            <a:ext cx="695864" cy="69586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2" name="Connector 12"/>
          <p:cNvCxnSpPr/>
          <p:nvPr/>
        </p:nvCxnSpPr>
        <p:spPr>
          <a:xfrm>
            <a:off x="936625" y="5559425"/>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a:off x="2873375" y="44132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a:off x="4702175" y="33718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a:off x="6148388" y="2249488"/>
            <a:ext cx="2614612"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5437188" y="1185863"/>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11638" y="2351088"/>
            <a:ext cx="1255712"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578100" y="3321050"/>
            <a:ext cx="1254125"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2813" y="4514850"/>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6064251" y="1465262"/>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提高护理实践的科学性和有效性</a:t>
            </a:r>
          </a:p>
        </p:txBody>
      </p:sp>
      <p:sp>
        <p:nvSpPr>
          <p:cNvPr id="21" name="TextBox 21"/>
          <p:cNvSpPr txBox="1"/>
          <p:nvPr/>
        </p:nvSpPr>
        <p:spPr>
          <a:xfrm>
            <a:off x="4617039" y="2645728"/>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促进护理学科的发展和进步</a:t>
            </a:r>
          </a:p>
        </p:txBody>
      </p:sp>
      <p:sp>
        <p:nvSpPr>
          <p:cNvPr id="22" name="TextBox 22"/>
          <p:cNvSpPr txBox="1"/>
          <p:nvPr/>
        </p:nvSpPr>
        <p:spPr>
          <a:xfrm>
            <a:off x="2830882" y="3652203"/>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提高护理服务质量，改善患者健康状况</a:t>
            </a:r>
          </a:p>
        </p:txBody>
      </p:sp>
      <p:sp>
        <p:nvSpPr>
          <p:cNvPr id="23" name="TextBox 23"/>
          <p:cNvSpPr txBox="1"/>
          <p:nvPr/>
        </p:nvSpPr>
        <p:spPr>
          <a:xfrm>
            <a:off x="868842" y="4836890"/>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培养具备科研能力的护理人才，推动护理事业的可持续发展</a:t>
            </a:r>
          </a:p>
        </p:txBody>
      </p:sp>
      <p:sp>
        <p:nvSpPr>
          <p:cNvPr id="24" name="TextBox 24"/>
          <p:cNvSpPr txBox="1"/>
          <p:nvPr/>
        </p:nvSpPr>
        <p:spPr>
          <a:xfrm>
            <a:off x="5819234" y="1157288"/>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01</a:t>
            </a:r>
          </a:p>
        </p:txBody>
      </p:sp>
      <p:sp>
        <p:nvSpPr>
          <p:cNvPr id="25" name="TextBox 25"/>
          <p:cNvSpPr txBox="1"/>
          <p:nvPr/>
        </p:nvSpPr>
        <p:spPr>
          <a:xfrm>
            <a:off x="4563428" y="233172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02</a:t>
            </a:r>
          </a:p>
        </p:txBody>
      </p:sp>
      <p:sp>
        <p:nvSpPr>
          <p:cNvPr id="26" name="TextBox 26"/>
          <p:cNvSpPr txBox="1"/>
          <p:nvPr/>
        </p:nvSpPr>
        <p:spPr>
          <a:xfrm>
            <a:off x="2968229" y="3292793"/>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03</a:t>
            </a:r>
          </a:p>
        </p:txBody>
      </p:sp>
      <p:sp>
        <p:nvSpPr>
          <p:cNvPr id="27" name="TextBox 27"/>
          <p:cNvSpPr txBox="1"/>
          <p:nvPr/>
        </p:nvSpPr>
        <p:spPr>
          <a:xfrm>
            <a:off x="1295356" y="4486275"/>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04</a:t>
            </a:r>
          </a:p>
        </p:txBody>
      </p:sp>
      <p:grpSp>
        <p:nvGrpSpPr>
          <p:cNvPr id="28" name="Group 28"/>
          <p:cNvGrpSpPr/>
          <p:nvPr/>
        </p:nvGrpSpPr>
        <p:grpSpPr>
          <a:xfrm>
            <a:off x="9295617" y="3063151"/>
            <a:ext cx="302098" cy="447705"/>
            <a:chOff x="9295617" y="3063151"/>
            <a:chExt cx="302098" cy="447705"/>
          </a:xfrm>
        </p:grpSpPr>
        <p:sp>
          <p:nvSpPr>
            <p:cNvPr id="29" name="Freeform 29"/>
            <p:cNvSpPr/>
            <p:nvPr/>
          </p:nvSpPr>
          <p:spPr>
            <a:xfrm>
              <a:off x="9295617" y="3063151"/>
              <a:ext cx="302098" cy="331451"/>
            </a:xfrm>
            <a:custGeom>
              <a:rect l="l" t="t" r="r" b="b"/>
              <a:pathLst>
                <a:path w="149" h="163">
                  <a:moveTo>
                    <a:pt x="108" y="163"/>
                  </a:moveTo>
                  <a:cubicBezTo>
                    <a:pt x="35" y="163"/>
                    <a:pt x="35" y="163"/>
                    <a:pt x="35" y="163"/>
                  </a:cubicBezTo>
                  <a:cubicBezTo>
                    <a:pt x="35" y="158"/>
                    <a:pt x="35" y="158"/>
                    <a:pt x="35" y="158"/>
                  </a:cubicBezTo>
                  <a:cubicBezTo>
                    <a:pt x="34" y="153"/>
                    <a:pt x="32" y="144"/>
                    <a:pt x="30" y="142"/>
                  </a:cubicBezTo>
                  <a:cubicBezTo>
                    <a:pt x="28" y="137"/>
                    <a:pt x="24" y="132"/>
                    <a:pt x="21" y="127"/>
                  </a:cubicBezTo>
                  <a:cubicBezTo>
                    <a:pt x="11" y="112"/>
                    <a:pt x="0" y="95"/>
                    <a:pt x="0" y="74"/>
                  </a:cubicBezTo>
                  <a:cubicBezTo>
                    <a:pt x="0" y="33"/>
                    <a:pt x="33" y="0"/>
                    <a:pt x="74" y="0"/>
                  </a:cubicBezTo>
                  <a:cubicBezTo>
                    <a:pt x="115" y="0"/>
                    <a:pt x="149" y="33"/>
                    <a:pt x="149" y="74"/>
                  </a:cubicBezTo>
                  <a:cubicBezTo>
                    <a:pt x="149" y="95"/>
                    <a:pt x="138" y="112"/>
                    <a:pt x="127" y="127"/>
                  </a:cubicBezTo>
                  <a:cubicBezTo>
                    <a:pt x="124" y="132"/>
                    <a:pt x="121" y="137"/>
                    <a:pt x="118" y="142"/>
                  </a:cubicBezTo>
                  <a:cubicBezTo>
                    <a:pt x="117" y="144"/>
                    <a:pt x="115" y="153"/>
                    <a:pt x="114" y="158"/>
                  </a:cubicBezTo>
                  <a:cubicBezTo>
                    <a:pt x="113" y="163"/>
                    <a:pt x="113" y="163"/>
                    <a:pt x="113" y="163"/>
                  </a:cubicBezTo>
                  <a:lnTo>
                    <a:pt x="108" y="163"/>
                  </a:lnTo>
                  <a:close/>
                  <a:moveTo>
                    <a:pt x="46" y="151"/>
                  </a:moveTo>
                  <a:cubicBezTo>
                    <a:pt x="103" y="151"/>
                    <a:pt x="103" y="151"/>
                    <a:pt x="103" y="151"/>
                  </a:cubicBezTo>
                  <a:cubicBezTo>
                    <a:pt x="104" y="146"/>
                    <a:pt x="105" y="139"/>
                    <a:pt x="108" y="136"/>
                  </a:cubicBezTo>
                  <a:cubicBezTo>
                    <a:pt x="111" y="130"/>
                    <a:pt x="114" y="125"/>
                    <a:pt x="117" y="120"/>
                  </a:cubicBezTo>
                  <a:cubicBezTo>
                    <a:pt x="127" y="106"/>
                    <a:pt x="136" y="92"/>
                    <a:pt x="136" y="74"/>
                  </a:cubicBezTo>
                  <a:cubicBezTo>
                    <a:pt x="136" y="40"/>
                    <a:pt x="109" y="12"/>
                    <a:pt x="74" y="12"/>
                  </a:cubicBezTo>
                  <a:cubicBezTo>
                    <a:pt x="40" y="12"/>
                    <a:pt x="12" y="40"/>
                    <a:pt x="12" y="74"/>
                  </a:cubicBezTo>
                  <a:cubicBezTo>
                    <a:pt x="12" y="92"/>
                    <a:pt x="21" y="106"/>
                    <a:pt x="31" y="120"/>
                  </a:cubicBezTo>
                  <a:cubicBezTo>
                    <a:pt x="35" y="125"/>
                    <a:pt x="38" y="130"/>
                    <a:pt x="41" y="136"/>
                  </a:cubicBezTo>
                  <a:cubicBezTo>
                    <a:pt x="43" y="139"/>
                    <a:pt x="45" y="146"/>
                    <a:pt x="46" y="15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9369028" y="3411797"/>
              <a:ext cx="150470" cy="99059"/>
            </a:xfrm>
            <a:custGeom>
              <a:rect l="l" t="t" r="r" b="b"/>
              <a:pathLst>
                <a:path w="74" h="49">
                  <a:moveTo>
                    <a:pt x="0" y="0"/>
                  </a:moveTo>
                  <a:cubicBezTo>
                    <a:pt x="0" y="20"/>
                    <a:pt x="0" y="20"/>
                    <a:pt x="0" y="20"/>
                  </a:cubicBezTo>
                  <a:cubicBezTo>
                    <a:pt x="0" y="36"/>
                    <a:pt x="17" y="49"/>
                    <a:pt x="37" y="49"/>
                  </a:cubicBezTo>
                  <a:cubicBezTo>
                    <a:pt x="41" y="49"/>
                    <a:pt x="41" y="49"/>
                    <a:pt x="41" y="49"/>
                  </a:cubicBezTo>
                  <a:cubicBezTo>
                    <a:pt x="61" y="49"/>
                    <a:pt x="74" y="36"/>
                    <a:pt x="74" y="20"/>
                  </a:cubicBezTo>
                  <a:cubicBezTo>
                    <a:pt x="74" y="0"/>
                    <a:pt x="74" y="0"/>
                    <a:pt x="74" y="0"/>
                  </a:cubicBezTo>
                  <a:lnTo>
                    <a:pt x="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360459" y="3203836"/>
              <a:ext cx="172471" cy="138196"/>
            </a:xfrm>
            <a:custGeom>
              <a:rect l="l" t="t" r="r" b="b"/>
              <a:pathLst>
                <a:path w="85" h="68">
                  <a:moveTo>
                    <a:pt x="83" y="9"/>
                  </a:moveTo>
                  <a:cubicBezTo>
                    <a:pt x="71" y="25"/>
                    <a:pt x="64" y="44"/>
                    <a:pt x="62" y="66"/>
                  </a:cubicBezTo>
                  <a:cubicBezTo>
                    <a:pt x="62" y="68"/>
                    <a:pt x="62" y="68"/>
                    <a:pt x="62" y="68"/>
                  </a:cubicBezTo>
                  <a:cubicBezTo>
                    <a:pt x="52" y="68"/>
                    <a:pt x="52" y="68"/>
                    <a:pt x="52" y="68"/>
                  </a:cubicBezTo>
                  <a:cubicBezTo>
                    <a:pt x="53" y="66"/>
                    <a:pt x="53" y="66"/>
                    <a:pt x="53" y="66"/>
                  </a:cubicBezTo>
                  <a:cubicBezTo>
                    <a:pt x="55" y="48"/>
                    <a:pt x="59" y="32"/>
                    <a:pt x="67" y="17"/>
                  </a:cubicBezTo>
                  <a:cubicBezTo>
                    <a:pt x="67" y="17"/>
                    <a:pt x="67" y="17"/>
                    <a:pt x="67" y="17"/>
                  </a:cubicBezTo>
                  <a:cubicBezTo>
                    <a:pt x="66" y="17"/>
                    <a:pt x="66" y="17"/>
                    <a:pt x="66" y="17"/>
                  </a:cubicBezTo>
                  <a:cubicBezTo>
                    <a:pt x="63" y="17"/>
                    <a:pt x="59" y="16"/>
                    <a:pt x="55" y="13"/>
                  </a:cubicBezTo>
                  <a:cubicBezTo>
                    <a:pt x="52" y="16"/>
                    <a:pt x="48" y="17"/>
                    <a:pt x="44" y="17"/>
                  </a:cubicBezTo>
                  <a:cubicBezTo>
                    <a:pt x="39" y="17"/>
                    <a:pt x="34" y="16"/>
                    <a:pt x="30" y="12"/>
                  </a:cubicBezTo>
                  <a:cubicBezTo>
                    <a:pt x="26" y="15"/>
                    <a:pt x="21" y="17"/>
                    <a:pt x="17" y="16"/>
                  </a:cubicBezTo>
                  <a:cubicBezTo>
                    <a:pt x="28" y="38"/>
                    <a:pt x="30" y="59"/>
                    <a:pt x="30" y="66"/>
                  </a:cubicBezTo>
                  <a:cubicBezTo>
                    <a:pt x="31" y="68"/>
                    <a:pt x="31" y="68"/>
                    <a:pt x="31" y="68"/>
                  </a:cubicBezTo>
                  <a:cubicBezTo>
                    <a:pt x="21" y="68"/>
                    <a:pt x="21" y="68"/>
                    <a:pt x="21" y="68"/>
                  </a:cubicBezTo>
                  <a:cubicBezTo>
                    <a:pt x="21" y="66"/>
                    <a:pt x="21" y="66"/>
                    <a:pt x="21" y="66"/>
                  </a:cubicBezTo>
                  <a:cubicBezTo>
                    <a:pt x="21" y="58"/>
                    <a:pt x="17" y="31"/>
                    <a:pt x="2" y="9"/>
                  </a:cubicBezTo>
                  <a:cubicBezTo>
                    <a:pt x="2" y="9"/>
                    <a:pt x="2" y="9"/>
                    <a:pt x="2" y="9"/>
                  </a:cubicBezTo>
                  <a:cubicBezTo>
                    <a:pt x="1" y="8"/>
                    <a:pt x="1" y="8"/>
                    <a:pt x="1" y="8"/>
                  </a:cubicBezTo>
                  <a:cubicBezTo>
                    <a:pt x="1" y="8"/>
                    <a:pt x="1" y="8"/>
                    <a:pt x="1" y="8"/>
                  </a:cubicBezTo>
                  <a:cubicBezTo>
                    <a:pt x="1" y="7"/>
                    <a:pt x="1" y="7"/>
                    <a:pt x="1" y="7"/>
                  </a:cubicBezTo>
                  <a:cubicBezTo>
                    <a:pt x="0" y="5"/>
                    <a:pt x="0" y="3"/>
                    <a:pt x="2" y="1"/>
                  </a:cubicBezTo>
                  <a:cubicBezTo>
                    <a:pt x="5" y="0"/>
                    <a:pt x="7" y="1"/>
                    <a:pt x="9" y="3"/>
                  </a:cubicBezTo>
                  <a:cubicBezTo>
                    <a:pt x="9" y="3"/>
                    <a:pt x="9" y="3"/>
                    <a:pt x="9" y="3"/>
                  </a:cubicBezTo>
                  <a:cubicBezTo>
                    <a:pt x="11" y="5"/>
                    <a:pt x="14" y="7"/>
                    <a:pt x="16" y="7"/>
                  </a:cubicBezTo>
                  <a:cubicBezTo>
                    <a:pt x="20" y="7"/>
                    <a:pt x="23" y="6"/>
                    <a:pt x="27" y="2"/>
                  </a:cubicBezTo>
                  <a:cubicBezTo>
                    <a:pt x="28" y="1"/>
                    <a:pt x="29" y="1"/>
                    <a:pt x="31" y="1"/>
                  </a:cubicBezTo>
                  <a:cubicBezTo>
                    <a:pt x="32" y="1"/>
                    <a:pt x="33" y="2"/>
                    <a:pt x="34" y="3"/>
                  </a:cubicBezTo>
                  <a:cubicBezTo>
                    <a:pt x="37" y="6"/>
                    <a:pt x="40" y="8"/>
                    <a:pt x="43" y="8"/>
                  </a:cubicBezTo>
                  <a:cubicBezTo>
                    <a:pt x="47" y="8"/>
                    <a:pt x="50" y="5"/>
                    <a:pt x="52" y="3"/>
                  </a:cubicBezTo>
                  <a:cubicBezTo>
                    <a:pt x="53" y="2"/>
                    <a:pt x="54" y="1"/>
                    <a:pt x="55" y="1"/>
                  </a:cubicBezTo>
                  <a:cubicBezTo>
                    <a:pt x="57" y="1"/>
                    <a:pt x="58" y="2"/>
                    <a:pt x="59" y="3"/>
                  </a:cubicBezTo>
                  <a:cubicBezTo>
                    <a:pt x="61" y="6"/>
                    <a:pt x="63" y="8"/>
                    <a:pt x="66" y="8"/>
                  </a:cubicBezTo>
                  <a:cubicBezTo>
                    <a:pt x="66" y="8"/>
                    <a:pt x="66" y="8"/>
                    <a:pt x="66" y="8"/>
                  </a:cubicBezTo>
                  <a:cubicBezTo>
                    <a:pt x="70" y="8"/>
                    <a:pt x="73" y="6"/>
                    <a:pt x="76" y="3"/>
                  </a:cubicBezTo>
                  <a:cubicBezTo>
                    <a:pt x="78" y="1"/>
                    <a:pt x="81" y="1"/>
                    <a:pt x="82" y="2"/>
                  </a:cubicBezTo>
                  <a:cubicBezTo>
                    <a:pt x="84" y="4"/>
                    <a:pt x="85" y="7"/>
                    <a:pt x="83" y="9"/>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7651236" y="3928628"/>
            <a:ext cx="344403" cy="328462"/>
            <a:chOff x="7651236" y="3928628"/>
            <a:chExt cx="344403" cy="328462"/>
          </a:xfrm>
        </p:grpSpPr>
        <p:sp>
          <p:nvSpPr>
            <p:cNvPr id="33" name="AutoShape 33"/>
            <p:cNvSpPr/>
            <p:nvPr/>
          </p:nvSpPr>
          <p:spPr>
            <a:xfrm>
              <a:off x="7745966" y="3928628"/>
              <a:ext cx="154998" cy="155673"/>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7651236" y="4108554"/>
              <a:ext cx="344403" cy="14853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Freeform 35"/>
          <p:cNvSpPr/>
          <p:nvPr/>
        </p:nvSpPr>
        <p:spPr>
          <a:xfrm>
            <a:off x="6062881" y="4755632"/>
            <a:ext cx="214971" cy="357102"/>
          </a:xfrm>
          <a:custGeom>
            <a:rect l="l" t="t" r="r" b="b"/>
            <a:pathLst>
              <a:path w="130" h="221">
                <a:moveTo>
                  <a:pt x="73" y="98"/>
                </a:moveTo>
                <a:cubicBezTo>
                  <a:pt x="95" y="103"/>
                  <a:pt x="110" y="109"/>
                  <a:pt x="118" y="116"/>
                </a:cubicBezTo>
                <a:cubicBezTo>
                  <a:pt x="126" y="124"/>
                  <a:pt x="130" y="135"/>
                  <a:pt x="130" y="149"/>
                </a:cubicBezTo>
                <a:cubicBezTo>
                  <a:pt x="130" y="163"/>
                  <a:pt x="125" y="175"/>
                  <a:pt x="115" y="186"/>
                </a:cubicBezTo>
                <a:cubicBezTo>
                  <a:pt x="105" y="196"/>
                  <a:pt x="91" y="202"/>
                  <a:pt x="73" y="203"/>
                </a:cubicBezTo>
                <a:cubicBezTo>
                  <a:pt x="73" y="222"/>
                  <a:pt x="73" y="222"/>
                  <a:pt x="73" y="222"/>
                </a:cubicBezTo>
                <a:cubicBezTo>
                  <a:pt x="58" y="222"/>
                  <a:pt x="58" y="222"/>
                  <a:pt x="58" y="222"/>
                </a:cubicBezTo>
                <a:cubicBezTo>
                  <a:pt x="58" y="203"/>
                  <a:pt x="58" y="203"/>
                  <a:pt x="58" y="203"/>
                </a:cubicBezTo>
                <a:cubicBezTo>
                  <a:pt x="22" y="200"/>
                  <a:pt x="2" y="182"/>
                  <a:pt x="0" y="150"/>
                </a:cubicBezTo>
                <a:cubicBezTo>
                  <a:pt x="26" y="150"/>
                  <a:pt x="26" y="150"/>
                  <a:pt x="26" y="150"/>
                </a:cubicBezTo>
                <a:cubicBezTo>
                  <a:pt x="28" y="170"/>
                  <a:pt x="39" y="182"/>
                  <a:pt x="58" y="185"/>
                </a:cubicBezTo>
                <a:cubicBezTo>
                  <a:pt x="58" y="117"/>
                  <a:pt x="58" y="117"/>
                  <a:pt x="58" y="117"/>
                </a:cubicBezTo>
                <a:cubicBezTo>
                  <a:pt x="22" y="110"/>
                  <a:pt x="4" y="94"/>
                  <a:pt x="4" y="69"/>
                </a:cubicBezTo>
                <a:cubicBezTo>
                  <a:pt x="4" y="54"/>
                  <a:pt x="9" y="43"/>
                  <a:pt x="19" y="34"/>
                </a:cubicBezTo>
                <a:cubicBezTo>
                  <a:pt x="28" y="25"/>
                  <a:pt x="42" y="20"/>
                  <a:pt x="58" y="19"/>
                </a:cubicBezTo>
                <a:cubicBezTo>
                  <a:pt x="58" y="0"/>
                  <a:pt x="58" y="0"/>
                  <a:pt x="58" y="0"/>
                </a:cubicBezTo>
                <a:cubicBezTo>
                  <a:pt x="73" y="0"/>
                  <a:pt x="73" y="0"/>
                  <a:pt x="73" y="0"/>
                </a:cubicBezTo>
                <a:cubicBezTo>
                  <a:pt x="73" y="19"/>
                  <a:pt x="73" y="19"/>
                  <a:pt x="73" y="19"/>
                </a:cubicBezTo>
                <a:cubicBezTo>
                  <a:pt x="105" y="21"/>
                  <a:pt x="122" y="35"/>
                  <a:pt x="125" y="63"/>
                </a:cubicBezTo>
                <a:cubicBezTo>
                  <a:pt x="99" y="63"/>
                  <a:pt x="99" y="63"/>
                  <a:pt x="99" y="63"/>
                </a:cubicBezTo>
                <a:cubicBezTo>
                  <a:pt x="98" y="48"/>
                  <a:pt x="89" y="39"/>
                  <a:pt x="73" y="37"/>
                </a:cubicBezTo>
                <a:lnTo>
                  <a:pt x="73" y="98"/>
                </a:lnTo>
                <a:close/>
                <a:moveTo>
                  <a:pt x="58" y="96"/>
                </a:moveTo>
                <a:cubicBezTo>
                  <a:pt x="58" y="37"/>
                  <a:pt x="58" y="37"/>
                  <a:pt x="58" y="37"/>
                </a:cubicBezTo>
                <a:cubicBezTo>
                  <a:pt x="39" y="40"/>
                  <a:pt x="30" y="50"/>
                  <a:pt x="30" y="67"/>
                </a:cubicBezTo>
                <a:cubicBezTo>
                  <a:pt x="30" y="76"/>
                  <a:pt x="33" y="82"/>
                  <a:pt x="38" y="86"/>
                </a:cubicBezTo>
                <a:cubicBezTo>
                  <a:pt x="43" y="91"/>
                  <a:pt x="50" y="94"/>
                  <a:pt x="58" y="96"/>
                </a:cubicBezTo>
                <a:close/>
                <a:moveTo>
                  <a:pt x="73" y="185"/>
                </a:moveTo>
                <a:cubicBezTo>
                  <a:pt x="93" y="182"/>
                  <a:pt x="104" y="171"/>
                  <a:pt x="104" y="150"/>
                </a:cubicBezTo>
                <a:cubicBezTo>
                  <a:pt x="104" y="142"/>
                  <a:pt x="102" y="135"/>
                  <a:pt x="97" y="131"/>
                </a:cubicBezTo>
                <a:cubicBezTo>
                  <a:pt x="93" y="126"/>
                  <a:pt x="85" y="122"/>
                  <a:pt x="73" y="120"/>
                </a:cubicBezTo>
                <a:lnTo>
                  <a:pt x="73" y="185"/>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263213" y="5550384"/>
            <a:ext cx="379450" cy="380033"/>
          </a:xfrm>
          <a:custGeom>
            <a:rect l="l" t="t" r="r" b="b"/>
            <a:pathLst>
              <a:path w="311" h="312">
                <a:moveTo>
                  <a:pt x="281" y="130"/>
                </a:moveTo>
                <a:cubicBezTo>
                  <a:pt x="311" y="116"/>
                  <a:pt x="311" y="116"/>
                  <a:pt x="311" y="116"/>
                </a:cubicBezTo>
                <a:cubicBezTo>
                  <a:pt x="294" y="75"/>
                  <a:pt x="294" y="75"/>
                  <a:pt x="294" y="75"/>
                </a:cubicBezTo>
                <a:cubicBezTo>
                  <a:pt x="263" y="86"/>
                  <a:pt x="263" y="86"/>
                  <a:pt x="263" y="86"/>
                </a:cubicBezTo>
                <a:cubicBezTo>
                  <a:pt x="253" y="71"/>
                  <a:pt x="240" y="58"/>
                  <a:pt x="226" y="48"/>
                </a:cubicBezTo>
                <a:cubicBezTo>
                  <a:pt x="237" y="17"/>
                  <a:pt x="237" y="17"/>
                  <a:pt x="237" y="17"/>
                </a:cubicBezTo>
                <a:cubicBezTo>
                  <a:pt x="197" y="0"/>
                  <a:pt x="197" y="0"/>
                  <a:pt x="197" y="0"/>
                </a:cubicBezTo>
                <a:cubicBezTo>
                  <a:pt x="183" y="30"/>
                  <a:pt x="183" y="30"/>
                  <a:pt x="183" y="30"/>
                </a:cubicBezTo>
                <a:cubicBezTo>
                  <a:pt x="165" y="27"/>
                  <a:pt x="147" y="26"/>
                  <a:pt x="129" y="30"/>
                </a:cubicBezTo>
                <a:cubicBezTo>
                  <a:pt x="115" y="0"/>
                  <a:pt x="115" y="0"/>
                  <a:pt x="115" y="0"/>
                </a:cubicBezTo>
                <a:cubicBezTo>
                  <a:pt x="75" y="17"/>
                  <a:pt x="75" y="17"/>
                  <a:pt x="75" y="17"/>
                </a:cubicBezTo>
                <a:cubicBezTo>
                  <a:pt x="86" y="48"/>
                  <a:pt x="86" y="48"/>
                  <a:pt x="86" y="48"/>
                </a:cubicBezTo>
                <a:cubicBezTo>
                  <a:pt x="70" y="58"/>
                  <a:pt x="58" y="71"/>
                  <a:pt x="48" y="85"/>
                </a:cubicBezTo>
                <a:cubicBezTo>
                  <a:pt x="17" y="74"/>
                  <a:pt x="17" y="74"/>
                  <a:pt x="17" y="74"/>
                </a:cubicBezTo>
                <a:cubicBezTo>
                  <a:pt x="0" y="114"/>
                  <a:pt x="0" y="114"/>
                  <a:pt x="0" y="114"/>
                </a:cubicBezTo>
                <a:cubicBezTo>
                  <a:pt x="30" y="129"/>
                  <a:pt x="30" y="129"/>
                  <a:pt x="30" y="129"/>
                </a:cubicBezTo>
                <a:cubicBezTo>
                  <a:pt x="26" y="146"/>
                  <a:pt x="26" y="164"/>
                  <a:pt x="30" y="182"/>
                </a:cubicBezTo>
                <a:cubicBezTo>
                  <a:pt x="0" y="196"/>
                  <a:pt x="0" y="196"/>
                  <a:pt x="0" y="196"/>
                </a:cubicBezTo>
                <a:cubicBezTo>
                  <a:pt x="16" y="236"/>
                  <a:pt x="16" y="236"/>
                  <a:pt x="16" y="236"/>
                </a:cubicBezTo>
                <a:cubicBezTo>
                  <a:pt x="47" y="225"/>
                  <a:pt x="47" y="225"/>
                  <a:pt x="47" y="225"/>
                </a:cubicBezTo>
                <a:cubicBezTo>
                  <a:pt x="57" y="241"/>
                  <a:pt x="70" y="253"/>
                  <a:pt x="85" y="263"/>
                </a:cubicBezTo>
                <a:cubicBezTo>
                  <a:pt x="73" y="294"/>
                  <a:pt x="73" y="294"/>
                  <a:pt x="73" y="294"/>
                </a:cubicBezTo>
                <a:cubicBezTo>
                  <a:pt x="114" y="311"/>
                  <a:pt x="114" y="311"/>
                  <a:pt x="114" y="311"/>
                </a:cubicBezTo>
                <a:cubicBezTo>
                  <a:pt x="128" y="281"/>
                  <a:pt x="128" y="281"/>
                  <a:pt x="128" y="281"/>
                </a:cubicBezTo>
                <a:cubicBezTo>
                  <a:pt x="145" y="285"/>
                  <a:pt x="163" y="285"/>
                  <a:pt x="181" y="282"/>
                </a:cubicBezTo>
                <a:cubicBezTo>
                  <a:pt x="195" y="312"/>
                  <a:pt x="195" y="312"/>
                  <a:pt x="195" y="312"/>
                </a:cubicBezTo>
                <a:cubicBezTo>
                  <a:pt x="236" y="295"/>
                  <a:pt x="236" y="295"/>
                  <a:pt x="236" y="295"/>
                </a:cubicBezTo>
                <a:cubicBezTo>
                  <a:pt x="225" y="264"/>
                  <a:pt x="225" y="264"/>
                  <a:pt x="225" y="264"/>
                </a:cubicBezTo>
                <a:cubicBezTo>
                  <a:pt x="240" y="254"/>
                  <a:pt x="253" y="241"/>
                  <a:pt x="263" y="226"/>
                </a:cubicBezTo>
                <a:cubicBezTo>
                  <a:pt x="294" y="238"/>
                  <a:pt x="294" y="238"/>
                  <a:pt x="294" y="238"/>
                </a:cubicBezTo>
                <a:cubicBezTo>
                  <a:pt x="311" y="197"/>
                  <a:pt x="311" y="197"/>
                  <a:pt x="311" y="197"/>
                </a:cubicBezTo>
                <a:cubicBezTo>
                  <a:pt x="281" y="183"/>
                  <a:pt x="281" y="183"/>
                  <a:pt x="281" y="183"/>
                </a:cubicBezTo>
                <a:cubicBezTo>
                  <a:pt x="285" y="166"/>
                  <a:pt x="285" y="148"/>
                  <a:pt x="281" y="130"/>
                </a:cubicBezTo>
                <a:close/>
                <a:moveTo>
                  <a:pt x="155" y="254"/>
                </a:moveTo>
                <a:cubicBezTo>
                  <a:pt x="101" y="254"/>
                  <a:pt x="57" y="210"/>
                  <a:pt x="57" y="156"/>
                </a:cubicBezTo>
                <a:cubicBezTo>
                  <a:pt x="57" y="101"/>
                  <a:pt x="101" y="57"/>
                  <a:pt x="155" y="57"/>
                </a:cubicBezTo>
                <a:cubicBezTo>
                  <a:pt x="210" y="57"/>
                  <a:pt x="254" y="101"/>
                  <a:pt x="254" y="156"/>
                </a:cubicBezTo>
                <a:cubicBezTo>
                  <a:pt x="254" y="210"/>
                  <a:pt x="210" y="254"/>
                  <a:pt x="155" y="254"/>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护理研究概述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965" r="3396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护理研究定义</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护理研究是系统地探究护理领域的现象，以发现、描述和解释护理实践中的知识，并确定护理效果的过程。</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护理研究的范围</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涵盖了从基础理论到实践应用，以及为提高护理质量、安全和效率而进行的系统研究。</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护理研究的类型</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包括基础研究、应用研究和行动研究等，旨在解决护理实践中的问题，推动护理学科的发展。</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护理研究定义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737" b="373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护理研究的重要性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推动护理学科发展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通过不断的研究和实践，推动护理理论和实践的发展，提高护理学科的地位和影响力。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通过研究和实践，不断优化护理实践，提高护理质量和安全，保障患者的权益。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促进护理人才培养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通过护理研究课程的学习和实践，培养具备创新思维和实践能力的护理人才，为护理事业的发展提供人才保障。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护理研究的历史与发展</a:t>
              </a:r>
            </a:p>
          </p:txBody>
        </p:sp>
      </p:grpSp>
      <p:grpSp>
        <p:nvGrpSpPr>
          <p:cNvPr id="33" name="Group 33"/>
          <p:cNvGrpSpPr/>
          <p:nvPr/>
        </p:nvGrpSpPr>
        <p:grpSpPr>
          <a:xfrm>
            <a:off x="4306100" y="3180423"/>
            <a:ext cx="3394996" cy="490334"/>
            <a:chOff x="4306100" y="3180423"/>
            <a:chExt cx="3394996" cy="490334"/>
          </a:xfrm>
        </p:grpSpPr>
        <p:sp>
          <p:nvSpPr>
            <p:cNvPr id="34" name="TextBox 34"/>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现代护理研究</a:t>
              </a:r>
            </a:p>
          </p:txBody>
        </p:sp>
      </p:grpSp>
      <p:grpSp>
        <p:nvGrpSpPr>
          <p:cNvPr id="35" name="Group 35"/>
          <p:cNvGrpSpPr/>
          <p:nvPr/>
        </p:nvGrpSpPr>
        <p:grpSpPr>
          <a:xfrm>
            <a:off x="4537930" y="3670757"/>
            <a:ext cx="2931336" cy="2374592"/>
            <a:chOff x="4537930" y="3670757"/>
            <a:chExt cx="2931336" cy="2374592"/>
          </a:xfrm>
        </p:grpSpPr>
        <p:sp>
          <p:nvSpPr>
            <p:cNvPr id="36" name="TextBox 36"/>
            <p:cNvSpPr txBox="1"/>
            <p:nvPr/>
          </p:nvSpPr>
          <p:spPr>
            <a:xfrm>
              <a:off x="4537930"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现代的护理研究更加注重跨学科合作和理论与实践的结合，强调以证据为基础的实践和研究。</a:t>
              </a:r>
            </a:p>
          </p:txBody>
        </p:sp>
      </p:grpSp>
      <p:grpSp>
        <p:nvGrpSpPr>
          <p:cNvPr id="37" name="Group 37"/>
          <p:cNvGrpSpPr/>
          <p:nvPr/>
        </p:nvGrpSpPr>
        <p:grpSpPr>
          <a:xfrm>
            <a:off x="1009307" y="3180423"/>
            <a:ext cx="3394996" cy="490334"/>
            <a:chOff x="1009307" y="3180423"/>
            <a:chExt cx="3394996" cy="490334"/>
          </a:xfrm>
        </p:grpSpPr>
        <p:sp>
          <p:nvSpPr>
            <p:cNvPr id="38" name="TextBox 38"/>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早期护理研究</a:t>
              </a:r>
            </a:p>
          </p:txBody>
        </p:sp>
      </p:grpSp>
      <p:grpSp>
        <p:nvGrpSpPr>
          <p:cNvPr id="39" name="Group 39"/>
          <p:cNvGrpSpPr/>
          <p:nvPr/>
        </p:nvGrpSpPr>
        <p:grpSpPr>
          <a:xfrm>
            <a:off x="1241137" y="3670757"/>
            <a:ext cx="2931336" cy="2374592"/>
            <a:chOff x="1241137" y="3670757"/>
            <a:chExt cx="2931336" cy="2374592"/>
          </a:xfrm>
        </p:grpSpPr>
        <p:sp>
          <p:nvSpPr>
            <p:cNvPr id="40" name="TextBox 40"/>
            <p:cNvSpPr txBox="1"/>
            <p:nvPr/>
          </p:nvSpPr>
          <p:spPr>
            <a:xfrm>
              <a:off x="1241137"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早期的护理研究主要关注疾病护理和临床实践，随着学科的发展，开始出现专门的护理研究方法和理论。</a:t>
              </a:r>
            </a:p>
          </p:txBody>
        </p:sp>
      </p:grpSp>
      <p:grpSp>
        <p:nvGrpSpPr>
          <p:cNvPr id="41" name="Group 41"/>
          <p:cNvGrpSpPr/>
          <p:nvPr/>
        </p:nvGrpSpPr>
        <p:grpSpPr>
          <a:xfrm>
            <a:off x="7701096" y="3180423"/>
            <a:ext cx="3394996" cy="490334"/>
            <a:chOff x="7701096" y="3180423"/>
            <a:chExt cx="3394996" cy="490334"/>
          </a:xfrm>
        </p:grpSpPr>
        <p:sp>
          <p:nvSpPr>
            <p:cNvPr id="42" name="TextBox 42"/>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未来发展趋势</a:t>
              </a:r>
            </a:p>
          </p:txBody>
        </p:sp>
      </p:grpSp>
      <p:grpSp>
        <p:nvGrpSpPr>
          <p:cNvPr id="43" name="Group 43"/>
          <p:cNvGrpSpPr/>
          <p:nvPr/>
        </p:nvGrpSpPr>
        <p:grpSpPr>
          <a:xfrm>
            <a:off x="7932926" y="3670757"/>
            <a:ext cx="2931336" cy="2374592"/>
            <a:chOff x="7932926" y="3670757"/>
            <a:chExt cx="2931336" cy="2374592"/>
          </a:xfrm>
        </p:grpSpPr>
        <p:sp>
          <p:nvSpPr>
            <p:cNvPr id="44" name="TextBox 44"/>
            <p:cNvSpPr txBox="1"/>
            <p:nvPr/>
          </p:nvSpPr>
          <p:spPr>
            <a:xfrm>
              <a:off x="7932926"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未来的护理研究将更加注重创新和跨学科合作，利用先进的技术和方法推动护理实践的发展。同时，随着全球化和信息化的发展，国际间的合作和交流也将更加频繁和深入。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护理研究方法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观察法是一种直接收集数据的方法，通过观察研究对象的行为、表现和环境来了解其特征和规律。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观察法在护理研究中常用于观察患者的行为、护理效果和护理过程等方面。研究者通过观察患者的表现、语言、表情和反应等，了解患者的需求、症状和病情状况，从而为制定更加精准的护理方案提供依据。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调查法是一种通过问卷、访谈等方式收集数据的方法，通常用于了解研究对象的态度、行为和认知等方面。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调查法在护理研究中常用于了解患者和护理人员的满意度、认知情况和行为习惯等方面。通过设计问卷或访谈提纲，研究者可以收集大量数据，并对结果进行统计分析，从而为改进护理服务提供依据。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实验法是一种通过控制实验条件来观察结果的方法，通常用于研究因果关系和效果评估。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实验法在护理研究中常用于评估不同护理措施的效果和比较不同干预方案的优劣。研究者通过设立对照组和实验组，控制实验条件，观察不同干预方案对患者的生理指标、心理状况和生活质量等方面的影响，从而为制定更加有效的护理方案提供依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文献研究法是一种通过查阅和分析文献来了解研究领域现状和发展趋势的方法。</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文献研究法在护理研究中常用于了解历史研究、现状分析和发展趋势等方面。研究者通过查阅和分析文献，了解国内外护理领域的研究现状、研究成果和研究方向，从而为制定更加科学的研究计划提供依据。同时，文献研究法还可以为研究者提供参考和借鉴，避免重复研究和提高研究的科学性和有效性。</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文献研究法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https://d.book118.com/367103010021006050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2024-09-22T13:57:42.921</cp:lastPrinted>
  <dcterms:created xsi:type="dcterms:W3CDTF">2024-09-22T05:57:42Z</dcterms:created>
  <dcterms:modified xsi:type="dcterms:W3CDTF">2024-09-22T05:57:45Z</dcterms:modified>
</cp:coreProperties>
</file>