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80108D0-B933-4615-B932-10C189168C5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8C061E-4F52-4F13-80E9-CEB383A05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CFEEA1-3D7D-4179-BC32-DBC07950A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970E02-80DA-43F4-93F1-F6F391E72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3F8996-4C33-4E51-B280-9D68D7DE9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8D1E52-D3EF-41BF-9B92-49546E365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586AFA-3B5E-415D-87F8-69307EC8D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1EC903-52C8-4B8A-8F4D-3981DFCCD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5FBCB5-9FC7-4455-986F-2E360FD22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25E9CC-EFEB-406A-B8BA-A4B128CE1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C25DBA-B829-4C95-B4E3-575327195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B0FFDE-D53F-48EF-A0E1-082E6371E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8567E1C-B7B1-457D-AEAC-8658F831BCC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294093C-D651-4053-A86C-B78103FD520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6.pn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115061034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794880"/>
            <a:ext cx="10156320" cy="155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儿童急性心肌炎查房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76480"/>
            <a:ext cx="7678800" cy="39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             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75" name="Connector 7"/>
          <p:cNvCxnSpPr/>
          <p:nvPr/>
        </p:nvCxnSpPr>
        <p:spPr>
          <a:xfrm>
            <a:off x="1310400" y="5256360"/>
            <a:ext cx="4785480" cy="360"/>
          </a:xfrm>
          <a:prstGeom prst="straightConnector1">
            <a:avLst/>
          </a:prstGeom>
          <a:ln w="9525">
            <a:solidFill>
              <a:srgbClr val="000000"/>
            </a:solidFill>
            <a:round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AutoShape 2"/>
          <p:cNvSpPr/>
          <p:nvPr/>
        </p:nvSpPr>
        <p:spPr>
          <a:xfrm>
            <a:off x="1140840" y="0"/>
            <a:ext cx="2808720" cy="34207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75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AutoShape 3"/>
          <p:cNvSpPr/>
          <p:nvPr/>
        </p:nvSpPr>
        <p:spPr>
          <a:xfrm>
            <a:off x="1140840" y="1983240"/>
            <a:ext cx="2808720" cy="28087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8" name="AutoShape 15"/>
          <p:cNvSpPr/>
          <p:nvPr/>
        </p:nvSpPr>
        <p:spPr>
          <a:xfrm>
            <a:off x="10235520" y="79920"/>
            <a:ext cx="1888920" cy="175536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8CDAC">
                  <a:alpha val="2700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57284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儿童急性心肌炎概述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儿童急性心肌炎的危险因素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儿童急性心肌炎的并发症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儿童急性心肌炎的预防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儿童急性心肌炎的护理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儿童急性心肌炎的康复与预后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TextBox 5"/>
          <p:cNvSpPr/>
          <p:nvPr/>
        </p:nvSpPr>
        <p:spPr>
          <a:xfrm>
            <a:off x="1000440" y="21484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611640" y="2481840"/>
            <a:ext cx="259200" cy="14083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5100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611640" y="2352240"/>
            <a:ext cx="259200" cy="2592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527760" y="5812200"/>
            <a:ext cx="937440" cy="93744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8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4298400" y="0"/>
            <a:ext cx="668520" cy="191484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62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4298400" y="1581120"/>
            <a:ext cx="668520" cy="6685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0066680" y="5912640"/>
            <a:ext cx="531000" cy="53100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第一章 儿童急性心肌炎概述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8"/>
          <p:cNvSpPr/>
          <p:nvPr/>
        </p:nvSpPr>
        <p:spPr>
          <a:xfrm>
            <a:off x="787320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8046720" y="1557720"/>
            <a:ext cx="3318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发病率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罕见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严重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3992400" y="4109040"/>
            <a:ext cx="3337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典型症状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疲劳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心悸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呼吸困难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胸痛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4.title"/>
          <p:cNvSpPr/>
          <p:nvPr/>
        </p:nvSpPr>
        <p:spPr>
          <a:xfrm>
            <a:off x="8046720" y="4109040"/>
            <a:ext cx="3371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诊断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临床表现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心电图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血液检查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超声心动图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什么是儿童急性心肌炎？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3991680" y="155772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病因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感染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病毒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1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1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33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儿童急性心肌炎的症状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儿童急性心肌炎的症状包括疲劳、心悸、呼吸困难、胸痛等。这些症状需要引起家长和医生的重视，及时就诊和治疗是关键。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46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47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5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6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7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8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9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0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1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2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3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4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5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6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67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抗病毒药物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抑制病毒复制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减轻症状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免疫抑制剂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调节免疫系统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减少炎症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儿童急性心肌炎的治疗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休息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保持休息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避免剧烈运动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9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9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儿童急性心肌炎概述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3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儿童急性心肌炎是一种罕见但严重的心脏疾病，通常由感染或病毒引起。疲劳、心悸、呼吸困难和胸痛是常见症状。诊断需要综合临床表现、心电图、血液检查和超声心动图。治疗包括休息、抗病毒药物、免疫抑制剂和心衰治疗。及时诊治对患儿的康复至关重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1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1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35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3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44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儿童急性心肌炎的危险因素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6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7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8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9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0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1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2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3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5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病毒感染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6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病毒性心肌炎是最常见的引起急性心肌炎的原因之一。当儿童感染病毒时，可能会导致心肌受损，引发心脏炎症，进而出现急性心肌炎的症状。医生在查房时需要注意病毒感染这一危险因素，及时诊断和治疗。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58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59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3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4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5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6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7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8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9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0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1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2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3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4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5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6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7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8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79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6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0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1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2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3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EB554D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4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5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突变基因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6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一些特定基因的突变可能使儿童更容易患上急性心肌炎。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家族调查和基因检测可以帮助及早发现遗传因素。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7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8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心脏结构异常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9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遗传因素可能导致心脏结构异常，增加心脏病发病风险。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儿童在家庭中有遗传因素时需要加强心脏健康监护。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0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1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2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3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遗传因素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4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5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家族史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6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有心脏病史的家族成员增加了儿童患急性心肌炎的风险。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遗传心脏病基因可能传承给下一代，导致心肌问题。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97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98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9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0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1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2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3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4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5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6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7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8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9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0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1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2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3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4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5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6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7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318" name="Picture 5" descr="C:/Users/Administrator/Desktop/ppt模板/图片素材/插画/巴扎嘿素材 (2).jpg巴扎嘿素材 (2)"/>
          <p:cNvPicPr/>
          <p:nvPr/>
        </p:nvPicPr>
        <p:blipFill>
          <a:blip r:embed="rId2"/>
          <a:srcRect t="25611" b="25611"/>
          <a:stretch>
            <a:fillRect/>
          </a:stretch>
        </p:blipFill>
        <p:spPr>
          <a:xfrm>
            <a:off x="681840" y="4838760"/>
            <a:ext cx="2495160" cy="1217520"/>
          </a:xfrm>
          <a:prstGeom prst="rect">
            <a:avLst/>
          </a:prstGeom>
          <a:ln w="0">
            <a:noFill/>
          </a:ln>
        </p:spPr>
      </p:pic>
      <p:pic>
        <p:nvPicPr>
          <p:cNvPr id="319" name="Picture 5" descr="C:/Users/Administrator/Desktop/ppt模板/图片素材/插画/巴扎嘿素材 (3).jpg巴扎嘿素材 (3)"/>
          <p:cNvPicPr/>
          <p:nvPr/>
        </p:nvPicPr>
        <p:blipFill>
          <a:blip r:embed="rId3"/>
          <a:srcRect t="25278" b="25278"/>
          <a:stretch>
            <a:fillRect/>
          </a:stretch>
        </p:blipFill>
        <p:spPr>
          <a:xfrm>
            <a:off x="3541320" y="4838760"/>
            <a:ext cx="2461680" cy="1217520"/>
          </a:xfrm>
          <a:prstGeom prst="rect">
            <a:avLst/>
          </a:prstGeom>
          <a:ln w="0">
            <a:noFill/>
          </a:ln>
        </p:spPr>
      </p:pic>
      <p:pic>
        <p:nvPicPr>
          <p:cNvPr id="320" name="Picture 5" descr="C:/Users/Administrator/Desktop/ppt模板/图片素材/插画/巴扎嘿素材 (4).jpg巴扎嘿素材 (4)"/>
          <p:cNvPicPr/>
          <p:nvPr/>
        </p:nvPicPr>
        <p:blipFill>
          <a:blip r:embed="rId4"/>
          <a:srcRect t="24548" b="24548"/>
          <a:stretch>
            <a:fillRect/>
          </a:stretch>
        </p:blipFill>
        <p:spPr>
          <a:xfrm>
            <a:off x="6305400" y="4838760"/>
            <a:ext cx="2391120" cy="1217520"/>
          </a:xfrm>
          <a:prstGeom prst="rect">
            <a:avLst/>
          </a:prstGeom>
          <a:ln w="0">
            <a:noFill/>
          </a:ln>
        </p:spPr>
      </p:pic>
      <p:pic>
        <p:nvPicPr>
          <p:cNvPr id="321" name="Picture 5" descr="C:/Users/Administrator/Desktop/ppt模板/图片素材/插画/巴扎嘿素材 (5).jpg巴扎嘿素材 (5)"/>
          <p:cNvPicPr/>
          <p:nvPr/>
        </p:nvPicPr>
        <p:blipFill>
          <a:blip r:embed="rId5"/>
          <a:srcRect t="24803" b="24803"/>
          <a:stretch>
            <a:fillRect/>
          </a:stretch>
        </p:blipFill>
        <p:spPr>
          <a:xfrm>
            <a:off x="9044280" y="4838760"/>
            <a:ext cx="24152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2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3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24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了解儿童急性心肌炎的危险因素对医务人员非常重要。在查房时，要重点关注病毒感染、免疫系统失调、遗传因素以及环境因素对心脏健康的影响。及时发现并处理这些危险因素，可以有效预防和治疗儿童心脏疾病，提高患者的生存率和生活质量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2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2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346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48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儿童急性心肌炎的并发症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4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1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2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3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4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5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6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7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9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心力衰竭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急性心肌炎可能导致心脏功能减弱，最终发展为心力衰竭。这种情况下，心脏无法有效泵血，导致全身器官缺氧，严重时可能危及生命。治疗心力衰竭需注意调整药物治疗和生活方式，提升心脏功能。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62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63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4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5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6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7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8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9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0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1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2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3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4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5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6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7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8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9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0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1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2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83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https://d.book118.com/367115061034006054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儿童急性心肌炎查房</vt:lpstr>
      <vt:lpstr>目录</vt:lpstr>
      <vt:lpstr>第一章 儿童急性心肌炎概述</vt:lpstr>
      <vt:lpstr>什么是儿童急性心肌炎？</vt:lpstr>
      <vt:lpstr> </vt:lpstr>
      <vt:lpstr>儿童急性心肌炎的治疗</vt:lpstr>
      <vt:lpstr>儿童急性心肌炎概述</vt:lpstr>
      <vt:lpstr>第2章 儿童急性心肌炎的危险因素</vt:lpstr>
      <vt:lpstr> </vt:lpstr>
      <vt:lpstr>遗传因素</vt:lpstr>
      <vt:lpstr>总结</vt:lpstr>
      <vt:lpstr>第3章 儿童急性心肌炎的并发症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2024-09-28T10:35:33.191</cp:lastPrinted>
  <dcterms:created xsi:type="dcterms:W3CDTF">2024-09-28T02:35:33Z</dcterms:created>
  <dcterms:modified xsi:type="dcterms:W3CDTF">2024-09-28T02:35:35Z</dcterms:modified>
</cp:coreProperties>
</file>