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A56433-FD34-4FDB-B648-B45F508AEC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E81F10-928C-45EB-BFA4-09E3C6F245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87E4C2-5B48-4F19-9864-F5DECB71A9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C53EF1-F562-4075-8E52-095BD8FC82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6B9C061-16EE-49F5-93C3-126B760607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3B4D005-5CFF-4770-8A98-4E74B28533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404FBFF-AD94-4843-93B3-DC509BA5CC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726893-1FB7-4C93-9F68-72252A3CE0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0A7D3F-F152-4071-BC31-BEF67633FF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C93CA3-F991-4542-A73D-BAEF037427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948FC2-2748-4EEE-91A8-3D8FDEA96E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7120112140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糖尿病患者的查房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患者基本信息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病情状况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治疗情况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查房记录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医嘱和建议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患者反馈和注意事项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患者基本信息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9396" b="29396"/>
          <a:stretch>
            <a:fillRect/>
          </a:stretch>
        </p:blipFill>
        <p:spPr>
          <a:xfrm>
            <a:off x="1521351" y="2618835"/>
            <a:ext cx="9149299" cy="3770179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633683" y="1148833"/>
            <a:ext cx="8924635" cy="133021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buFont typeface="Arial"/>
              <a:buChar char="•"/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52岁</a:t>
            </a:r>
            <a:endParaRPr lang="en-US" sz="1100"/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年龄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近半年内出现多饮、多尿、多食、体重下降等症状，血糖控制不佳。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患者自述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有高血压病史5年，长期服用降压药，控制良好。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既往史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母亲患有糖尿病。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家族史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病程：10年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长期吸烟、饮酒，饮食偏油腻，缺乏运动。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生活习惯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用药情况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血糖监测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目前服用二甲双胍和格列齐特，每日三次，每次一片。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空腹血糖波动在8-10mmol/L，餐后2小时血糖波动在12-14mmol/L。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病程：10年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其他检查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血脂偏高，尿酸偏高。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评估与建议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根据患者情况，建议加强饮食控制，增加运动量，调整用药方案，定期复查血糖、血脂和尿酸等指标。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病程：10年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病情状况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血糖水平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空腹血糖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反映患者基础胰岛素分泌情况，正常值范围为3.9-6.1mmol/L。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餐后2小时血糖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反映患者胰岛素分泌高峰延迟，正常值范围为4.4-7.8mmol/L。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糖化血红蛋白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反映患者近8-12周平均血糖水平，正常值范围为4.0%-6.0%。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10961" y="2341885"/>
            <a:ext cx="2777010" cy="508827"/>
          </a:xfrm>
          <a:prstGeom prst="parallelogram">
            <a:avLst>
              <a:gd name="adj" fmla="val 173829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10962" y="3323311"/>
            <a:ext cx="2777011" cy="508365"/>
          </a:xfrm>
          <a:prstGeom prst="parallelogram">
            <a:avLst>
              <a:gd name="adj" fmla="val 175043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710962" y="4305090"/>
            <a:ext cx="2777011" cy="512001"/>
          </a:xfrm>
          <a:prstGeom prst="parallelogram">
            <a:avLst>
              <a:gd name="adj" fmla="val 173641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504183" y="1872458"/>
            <a:ext cx="2983790" cy="469888"/>
          </a:xfrm>
          <a:custGeom>
            <a:rect l="l" t="t" r="r" b="b"/>
            <a:pathLst>
              <a:path w="3663132" h="576871">
                <a:moveTo>
                  <a:pt x="3374697" y="0"/>
                </a:moveTo>
                <a:lnTo>
                  <a:pt x="584833" y="0"/>
                </a:lnTo>
                <a:lnTo>
                  <a:pt x="0" y="576871"/>
                </a:lnTo>
                <a:lnTo>
                  <a:pt x="3374697" y="576871"/>
                </a:lnTo>
                <a:lnTo>
                  <a:pt x="3663132" y="2884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710962" y="2854349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10962" y="3835313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710962" y="4816276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11224" y="4511544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由于胰岛素分泌不足或组织对胰岛素抵抗，机体无法有效利用葡萄糖，只能消耗脂肪和蛋白质来供能，导致体重下降。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411224" y="2644137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高血糖刺激胰岛素分泌，导致饥饿感增强，表现为多食。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65938" y="1476145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由于高血糖导致渗透性利尿，使患者感到口渴多饮。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078669" y="3640986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高血糖引起渗透性利尿，导致尿量增多。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078274" y="2850712"/>
            <a:ext cx="2048256" cy="4389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多食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799914" y="1872460"/>
            <a:ext cx="2253828" cy="4389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多饮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070960" y="3831676"/>
            <a:ext cx="205008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多尿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070960" y="4817092"/>
            <a:ext cx="205008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体重下降</a:t>
            </a:r>
            <a:endParaRPr lang="en-US" sz="1100"/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症状表现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138835" y="1977064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816433" y="1969991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38835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816433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228892" y="4370070"/>
            <a:ext cx="1623706" cy="976801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73874" y="4336835"/>
            <a:ext cx="865272" cy="168353"/>
          </a:xfrm>
          <a:custGeom>
            <a:rect l="l" t="t" r="r" b="b"/>
            <a:pathLst>
              <a:path w="1819275" h="301625">
                <a:moveTo>
                  <a:pt x="1819275" y="301625"/>
                </a:moveTo>
                <a:lnTo>
                  <a:pt x="0" y="301625"/>
                </a:lnTo>
                <a:lnTo>
                  <a:pt x="0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189230" y="2014654"/>
            <a:ext cx="1667161" cy="416135"/>
          </a:xfrm>
          <a:custGeom>
            <a:rect l="l" t="t" r="r" b="b"/>
            <a:pathLst>
              <a:path w="1803400" h="673100">
                <a:moveTo>
                  <a:pt x="1803400" y="673100"/>
                </a:moveTo>
                <a:lnTo>
                  <a:pt x="1803400" y="0"/>
                </a:lnTo>
                <a:lnTo>
                  <a:pt x="0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79700" y="2014653"/>
            <a:ext cx="1172899" cy="1487049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629398" y="1949322"/>
            <a:ext cx="840064" cy="1073321"/>
          </a:xfrm>
          <a:custGeom>
            <a:rect l="l" t="t" r="r" b="b"/>
            <a:pathLst>
              <a:path w="1774574" h="1097009">
                <a:moveTo>
                  <a:pt x="887287" y="0"/>
                </a:moveTo>
                <a:lnTo>
                  <a:pt x="1774574" y="1097009"/>
                </a:lnTo>
                <a:lnTo>
                  <a:pt x="0" y="1097009"/>
                </a:lnTo>
                <a:lnTo>
                  <a:pt x="887287" y="0"/>
                </a:ln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281069" y="3155633"/>
            <a:ext cx="1536722" cy="757109"/>
          </a:xfrm>
          <a:custGeom>
            <a:rect l="l" t="t" r="r" b="b"/>
            <a:pathLst>
              <a:path w="3246216" h="773818">
                <a:moveTo>
                  <a:pt x="625883" y="0"/>
                </a:moveTo>
                <a:lnTo>
                  <a:pt x="2620333" y="0"/>
                </a:lnTo>
                <a:lnTo>
                  <a:pt x="3246216" y="773818"/>
                </a:lnTo>
                <a:lnTo>
                  <a:pt x="0" y="773818"/>
                </a:lnTo>
                <a:lnTo>
                  <a:pt x="625883" y="0"/>
                </a:lnTo>
                <a:close/>
              </a:path>
            </a:pathLst>
          </a:cu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32740" y="4045732"/>
            <a:ext cx="2233381" cy="757108"/>
          </a:xfrm>
          <a:custGeom>
            <a:rect l="l" t="t" r="r" b="b"/>
            <a:pathLst>
              <a:path w="4717856" h="773817">
                <a:moveTo>
                  <a:pt x="625882" y="0"/>
                </a:moveTo>
                <a:lnTo>
                  <a:pt x="4091974" y="0"/>
                </a:lnTo>
                <a:lnTo>
                  <a:pt x="4717856" y="773817"/>
                </a:lnTo>
                <a:lnTo>
                  <a:pt x="0" y="773817"/>
                </a:lnTo>
                <a:lnTo>
                  <a:pt x="625882" y="0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537832" y="4935828"/>
            <a:ext cx="3023197" cy="876135"/>
          </a:xfrm>
          <a:custGeom>
            <a:rect l="l" t="t" r="r" b="b"/>
            <a:pathLst>
              <a:path w="6386287" h="895470">
                <a:moveTo>
                  <a:pt x="724278" y="0"/>
                </a:moveTo>
                <a:lnTo>
                  <a:pt x="5662010" y="0"/>
                </a:lnTo>
                <a:lnTo>
                  <a:pt x="6386287" y="895470"/>
                </a:lnTo>
                <a:lnTo>
                  <a:pt x="0" y="895470"/>
                </a:lnTo>
                <a:lnTo>
                  <a:pt x="72427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629398" y="2448724"/>
            <a:ext cx="840064" cy="477774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445167" y="3298956"/>
            <a:ext cx="1208526" cy="477774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45167" y="4180884"/>
            <a:ext cx="1208526" cy="477774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5445167" y="5130220"/>
            <a:ext cx="1208526" cy="477774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D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18" name="Connector 18"/>
          <p:cNvCxnSpPr/>
          <p:nvPr/>
        </p:nvCxnSpPr>
        <p:spPr>
          <a:xfrm flipH="1">
            <a:off x="1171596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19" name="AutoShape 19"/>
          <p:cNvSpPr/>
          <p:nvPr/>
        </p:nvSpPr>
        <p:spPr>
          <a:xfrm>
            <a:off x="1109567" y="1496662"/>
            <a:ext cx="2877312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心血管疾病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109567" y="1890299"/>
            <a:ext cx="2877312" cy="14630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长期高血糖可导致血管内皮损伤，促进动脉粥样硬化的发生和发展，增加心血管疾病的风险。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1109567" y="4163029"/>
            <a:ext cx="2877312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肾脏疾病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1109567" y="4556666"/>
            <a:ext cx="2877312" cy="14630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长期高血糖可导致糖尿病肾病，表现为蛋白尿、水肿、肾功能不全等。</a:t>
            </a:r>
            <a:endParaRPr lang="en-US" sz="1100"/>
          </a:p>
        </p:txBody>
      </p:sp>
      <p:cxnSp>
        <p:nvCxnSpPr>
          <p:cNvPr id="23" name="Connector 23"/>
          <p:cNvCxnSpPr/>
          <p:nvPr/>
        </p:nvCxnSpPr>
        <p:spPr>
          <a:xfrm flipH="1">
            <a:off x="8267150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24" name="AutoShape 24"/>
          <p:cNvSpPr/>
          <p:nvPr/>
        </p:nvSpPr>
        <p:spPr>
          <a:xfrm>
            <a:off x="8205121" y="1496662"/>
            <a:ext cx="2877312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脑血管疾病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205121" y="1890299"/>
            <a:ext cx="2877312" cy="14630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高血糖可引起脑血管动脉粥样硬化，增加脑梗塞和脑出血的风险。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205121" y="4163029"/>
            <a:ext cx="2877312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视网膜病变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205121" y="4556666"/>
            <a:ext cx="2877312" cy="14630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长期高血糖可引起视网膜血管病变，导致视力下降甚至失明。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并发症情况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治疗情况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胰岛素是治疗糖尿病最有效的药物之一，适用于1型糖尿病和部分2型糖尿病患者。医生会根据患者的血糖水平、体重、饮食等情况制定个性化的胰岛素治疗方案，并在查房时对胰岛素注射剂量和使用方法进行评估和调整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口服降糖药是治疗2型糖尿病的常用药物，包括二甲双胍、阿卡波糖、格列美脲等。医生会根据患者的具体情况选择合适的口服降糖药，并在查房时对药物剂量和使用效果进行评估和调整。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胰岛素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口服降糖药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https://d.book118.com/367120112140006040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2024-09-13T06:28:01.676</cp:lastPrinted>
  <dcterms:created xsi:type="dcterms:W3CDTF">2024-09-12T22:28:01Z</dcterms:created>
  <dcterms:modified xsi:type="dcterms:W3CDTF">2024-09-12T22:28:03Z</dcterms:modified>
</cp:coreProperties>
</file>