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VVJBTI+GUUQCH+ArialMT"/>
      <p:regular r:id="rId16"/>
    </p:embeddedFont>
    <p:embeddedFont>
      <p:font typeface="EIFMEK+MS-UIGothic"/>
      <p:regular r:id="rId17"/>
    </p:embeddedFont>
    <p:embeddedFont>
      <p:font typeface="LDOSKA+JFLBJB+MicrosoftYaHei-Bold"/>
      <p:regular r:id="rId18"/>
    </p:embeddedFont>
    <p:embeddedFont>
      <p:font typeface="DPLQUF+MIPBMJ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78945-EEF1-46B1-986F-6261A6CC1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52148-F7A0-4081-BC44-B1AED1772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E124E-EBCA-4AA2-B506-F988F10F2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212DE-6153-4BFC-ACA7-4339CBE5C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1BF097-B7DB-40D5-8858-96ADF2A3C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918A78-0816-4588-8B3C-E920A7790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624EC7-2C26-4B68-AFF5-5CE286487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8CA46-06E6-4B58-A6CB-CA8D6ED65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EB03D-1C26-4004-A418-24F097FB7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A0024-71BB-44C3-B075-6D30DC2F4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15287-BFAF-4B09-90DE-567A30587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32121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38625" y="1128585"/>
            <a:ext cx="5491421" cy="30235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VJBTI+GUUQCH+ArialMT"/>
                <a:cs typeface="VVJBTI+GUUQCH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EIFMEK+MS-UIGothic"/>
                <a:cs typeface="EIFMEK+MS-UIGothic"/>
              </a:rPr>
              <a:t>血液透析患者心律失常概述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VJBTI+GUUQCH+ArialMT"/>
                <a:cs typeface="VVJBTI+GUUQCH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EIFMEK+MS-UIGothic"/>
                <a:cs typeface="EIFMEK+MS-UIGothic"/>
              </a:rPr>
              <a:t>血液透析患者心律失常的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FFFFFF"/>
                </a:solidFill>
                <a:latin typeface="EIFMEK+MS-UIGothic"/>
                <a:cs typeface="EIFMEK+MS-UIGothic"/>
              </a:rPr>
              <a:t>断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VJBTI+GUUQCH+ArialMT"/>
                <a:cs typeface="VVJBTI+GUUQCH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EIFMEK+MS-UIGothic"/>
                <a:cs typeface="EIFMEK+MS-UIGothic"/>
              </a:rPr>
              <a:t>血液透析患者心律失常的治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VJBTI+GUUQCH+ArialMT"/>
                <a:cs typeface="VVJBTI+GUUQCH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EIFMEK+MS-UIGothic"/>
                <a:cs typeface="EIFMEK+MS-UIGothic"/>
              </a:rPr>
              <a:t>血液透析患者心律失常的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FFFF"/>
                </a:solidFill>
                <a:latin typeface="EIFMEK+MS-UIGothic"/>
                <a:cs typeface="EIFMEK+MS-UIGothic"/>
              </a:rPr>
              <a:t>防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VJBTI+GUUQCH+ArialMT"/>
                <a:cs typeface="VVJBTI+GUUQCH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EIFMEK+MS-UIGothic"/>
                <a:cs typeface="EIFMEK+MS-UIGothic"/>
              </a:rPr>
              <a:t>血液透析患者心律失常的案例分析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LDOSKA+JFLBJB+MicrosoftYaHei-Bold"/>
                <a:cs typeface="LDOSKA+JFLBJB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EIFMEK+MS-UIGothic"/>
                <a:cs typeface="EIFMEK+MS-UIGothic"/>
              </a:rPr>
              <a:t>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EIFMEK+MS-UIGothic"/>
                <a:cs typeface="EIFMEK+MS-UIGothic"/>
              </a:rPr>
              <a:t>与分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EIFMEK+MS-UIGothic"/>
                <a:cs typeface="EIFMEK+MS-UIGothic"/>
              </a:rPr>
              <a:t>定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EIFMEK+MS-UIGothic"/>
                <a:cs typeface="EIFMEK+MS-UIGothic"/>
              </a:rPr>
              <a:t>分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609FFF"/>
                </a:solidFill>
                <a:latin typeface="EIFMEK+MS-UIGothic"/>
                <a:cs typeface="EIFMEK+MS-UIGothic"/>
              </a:rPr>
              <a:t>病机制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1225" y="46415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血液透析患者由于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功能不全，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体内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平衡紊乱，如低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钾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钾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、低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镁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等，可能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致心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脏电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信号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传导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异常，引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心律失常。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46415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心血管疾病、心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瓣膜病、心肌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病等心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疾病也可能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致心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律失常。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06790" y="46415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物副作用、感染、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贫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血等也是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血液透析患者心律失常的常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原</a:t>
            </a:r>
          </a:p>
          <a:p>
            <a:pPr marL="1143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609FFF"/>
                </a:solidFill>
                <a:latin typeface="EIFMEK+MS-UIGothic"/>
                <a:cs typeface="EIFMEK+MS-UIGothic"/>
              </a:rPr>
              <a:t>床表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83276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心律失常的症状包括心悸、胸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闷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、气短、乏力等，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可出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现晕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厥、抽搐甚至猝死。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8131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血液透析患者心律失常的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率和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重程度可能与透析治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有关，如透析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程中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的心律失常或透析后一段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内出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的心律失常。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8131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血液透析患者心律失常的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床表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与其他原因引起的心律失常相似，但也可能有一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些特殊表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，如透析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程中出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的心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绞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痛或心肌缺血症状。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LDOSKA+JFLBJB+MicrosoftYaHei-Bold"/>
                <a:cs typeface="LDOSKA+JFLBJB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609FFF"/>
                </a:solidFill>
                <a:latin typeface="EIFMEK+MS-UIGothic"/>
                <a:cs typeface="EIFMEK+MS-UIGothic"/>
              </a:rPr>
              <a:t>断方法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9800" y="21056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EIFMEK+MS-UIGothic"/>
                <a:cs typeface="EIFMEK+MS-UIGothic"/>
              </a:rPr>
              <a:t>心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电图监测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EIFMEK+MS-UIGothic"/>
                <a:cs typeface="EIFMEK+MS-UIGothic"/>
              </a:rPr>
              <a:t>心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脏</a:t>
            </a:r>
            <a:r>
              <a:rPr sz="1550" spc="25">
                <a:solidFill>
                  <a:srgbClr val="609FFF"/>
                </a:solidFill>
                <a:latin typeface="EIFMEK+MS-UIGothic"/>
                <a:cs typeface="EIFMEK+MS-UIGothic"/>
              </a:rPr>
              <a:t>超声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IFMEK+MS-UIGothic"/>
                <a:cs typeface="EIFMEK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EIFMEK+MS-UIGothic"/>
                <a:cs typeface="EIFMEK+MS-UIGothic"/>
              </a:rPr>
              <a:t>血液生物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标</a:t>
            </a:r>
            <a:r>
              <a:rPr sz="1550" spc="25">
                <a:solidFill>
                  <a:srgbClr val="609FFF"/>
                </a:solidFill>
                <a:latin typeface="EIFMEK+MS-UIGothic"/>
                <a:cs typeface="EIFMEK+MS-UIGothic"/>
              </a:rPr>
              <a:t>志物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EIFMEK+MS-UIGothic"/>
                <a:cs typeface="EIFMEK+MS-UIGothic"/>
              </a:rPr>
              <a:t>运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动负</a:t>
            </a:r>
            <a:r>
              <a:rPr sz="1550" spc="25">
                <a:solidFill>
                  <a:srgbClr val="609FFF"/>
                </a:solidFill>
                <a:latin typeface="EIFMEK+MS-UIGothic"/>
                <a:cs typeface="EIFMEK+MS-UIGothic"/>
              </a:rPr>
              <a:t>荷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试验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609FFF"/>
                </a:solidFill>
                <a:latin typeface="EIFMEK+MS-UIGothic"/>
                <a:cs typeface="EIFMEK+MS-UIGothic"/>
              </a:rPr>
              <a:t>断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609FFF"/>
                </a:solidFill>
                <a:latin typeface="EIFMEK+MS-UIGothic"/>
                <a:cs typeface="EIFMEK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PLQUF+MIPBMJ+MicrosoftYaHei"/>
                <a:cs typeface="DPLQUF+MIPBMJ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PLQUF+MIPBMJ+MicrosoftYaHei"/>
                <a:cs typeface="DPLQUF+MIPBMJ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PLQUF+MIPBMJ+MicrosoftYaHei"/>
                <a:cs typeface="DPLQUF+MIPBMJ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PLQUF+MIPBMJ+MicrosoftYaHei"/>
                <a:cs typeface="DPLQUF+MIPBMJ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鉴别诊</a:t>
            </a:r>
            <a:r>
              <a:rPr sz="3000">
                <a:solidFill>
                  <a:srgbClr val="609FFF"/>
                </a:solidFill>
                <a:latin typeface="EIFMEK+MS-UIGothic"/>
                <a:cs typeface="EIFMEK+MS-UIGothic"/>
              </a:rPr>
              <a:t> 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38437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其他原因引起的心律失常：如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心肌缺血、心肌炎、先天性心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病等。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3843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其他疾病引起的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似症状：如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心衰、高血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物不良反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：部分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物可能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致心律失常，如洋地黄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物、抗心律失常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EIFMEK+MS-UIGothic"/>
                <a:cs typeface="EIFMEK+MS-UIGothic"/>
              </a:rPr>
              <a:t>物等。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LDOSKA+JFLBJB+MicrosoftYaHei-Bold"/>
                <a:cs typeface="LDOSKA+JFLBJB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https://d.book118.com/367132121110006046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VVJBTI+GUUQCH+ArialMT</vt:lpstr>
      <vt:lpstr>Times New Roman</vt:lpstr>
      <vt:lpstr>EIFMEK+MS-UIGothic</vt:lpstr>
      <vt:lpstr>SimSun</vt:lpstr>
      <vt:lpstr>LDOSKA+JFLBJB+MicrosoftYaHei-Bold</vt:lpstr>
      <vt:lpstr>DPLQUF+MIPBMJ+MicrosoftYaHei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2024-09-21T16:39:07.277</cp:lastPrinted>
  <dcterms:created xsi:type="dcterms:W3CDTF">2024-09-21T08:39:07Z</dcterms:created>
  <dcterms:modified xsi:type="dcterms:W3CDTF">2024-09-21T08:39:08Z</dcterms:modified>
</cp:coreProperties>
</file>