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0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9B45D240-4FE1-4DB5-8908-AD0F4F0390F3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4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548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49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5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551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52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5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554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55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5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557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58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5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560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61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31CD6A-BBA8-4720-AA78-196FD21DB2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950DEB-3658-4A08-A95C-9F669447CD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B0CBC2-7303-4169-A005-314E71B783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B31978-A990-4DD1-940E-B8401CC008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6B07FEE-551F-4C8F-980A-4B201E957D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E7BB564-053E-4911-8E92-51E4445966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099CE8D-349C-4070-A81D-C5BC23ECAD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26B5E9-E1EB-4FA0-8A64-B352B9DF3A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A3795B-F132-4A29-884C-555B8D9DB2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3F34EB-2F46-45DF-8AD6-8399A4FB7F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46D418-08E5-4077-903E-0317447CDD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65ED29A1-24F2-4C59-9403-16BADCCFD1BB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E965A962-1788-4717-B5D7-000E2DF34D66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7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7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9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7132166011006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图片 17"/>
          <p:cNvSpPr/>
          <p:nvPr/>
        </p:nvSpPr>
        <p:spPr>
          <a:xfrm>
            <a:off x="7546680" y="-5400"/>
            <a:ext cx="4643280" cy="3200760"/>
          </a:xfrm>
          <a:custGeom>
            <a:gdLst>
              <a:gd name="textAreaLeft" fmla="*/ 0 w 4643280"/>
              <a:gd name="textAreaRight" fmla="*/ 4643640 w 4643280"/>
              <a:gd name="textAreaTop" fmla="*/ 0 h 3200760"/>
              <a:gd name="textAreaBottom" fmla="*/ 3201120 h 3200760"/>
            </a:gdLst>
            <a:rect l="textAreaLeft" t="textAreaTop" r="textAreaRight" b="textAreaBottom"/>
            <a:pathLst>
              <a:path w="4643760" h="3201124">
                <a:moveTo>
                  <a:pt x="4643760" y="0"/>
                </a:moveTo>
                <a:lnTo>
                  <a:pt x="4643760" y="3201124"/>
                </a:lnTo>
                <a:lnTo>
                  <a:pt x="0" y="2703413"/>
                </a:lnTo>
                <a:close/>
              </a:path>
            </a:pathLst>
          </a:cu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3" name="图片 14"/>
          <p:cNvSpPr/>
          <p:nvPr/>
        </p:nvSpPr>
        <p:spPr>
          <a:xfrm>
            <a:off x="1440" y="-5400"/>
            <a:ext cx="4643280" cy="3200760"/>
          </a:xfrm>
          <a:custGeom>
            <a:gdLst>
              <a:gd name="textAreaLeft" fmla="*/ 0 w 4643280"/>
              <a:gd name="textAreaRight" fmla="*/ 4643640 w 4643280"/>
              <a:gd name="textAreaTop" fmla="*/ 0 h 3200760"/>
              <a:gd name="textAreaBottom" fmla="*/ 3201120 h 3200760"/>
            </a:gdLst>
            <a:rect l="textAreaLeft" t="textAreaTop" r="textAreaRight" b="textAreaBottom"/>
            <a:pathLst>
              <a:path w="4643760" h="3201124">
                <a:moveTo>
                  <a:pt x="0" y="0"/>
                </a:moveTo>
                <a:lnTo>
                  <a:pt x="4643760" y="2722748"/>
                </a:lnTo>
                <a:lnTo>
                  <a:pt x="0" y="3201124"/>
                </a:lnTo>
                <a:close/>
              </a:path>
            </a:pathLst>
          </a:cu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图片 11"/>
          <p:cNvSpPr/>
          <p:nvPr/>
        </p:nvSpPr>
        <p:spPr>
          <a:xfrm>
            <a:off x="1440" y="0"/>
            <a:ext cx="12188520" cy="3428640"/>
          </a:xfrm>
          <a:custGeom>
            <a:gdLst>
              <a:gd name="textAreaLeft" fmla="*/ 0 w 12188520"/>
              <a:gd name="textAreaRight" fmla="*/ 12188880 w 12188520"/>
              <a:gd name="textAreaTop" fmla="*/ 0 h 3428640"/>
              <a:gd name="textAreaBottom" fmla="*/ 3429000 h 3428640"/>
            </a:gdLst>
            <a:rect l="textAreaLeft" t="textAreaTop" r="textAreaRight" b="textAreaBottom"/>
            <a:pathLst>
              <a:path w="12188908" h="3429002">
                <a:moveTo>
                  <a:pt x="0" y="0"/>
                </a:moveTo>
                <a:lnTo>
                  <a:pt x="12188908" y="0"/>
                </a:lnTo>
                <a:lnTo>
                  <a:pt x="6094454" y="3429002"/>
                </a:lnTo>
                <a:close/>
              </a:path>
            </a:pathLst>
          </a:custGeom>
          <a:blipFill rotWithShape="0">
            <a:blip r:embed="rId4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5" name="PlaceHolder 1"/>
          <p:cNvSpPr>
            <a:spLocks noGrp="1"/>
          </p:cNvSpPr>
          <p:nvPr>
            <p:ph type="title"/>
          </p:nvPr>
        </p:nvSpPr>
        <p:spPr>
          <a:xfrm>
            <a:off x="791280" y="2278440"/>
            <a:ext cx="9798840" cy="257976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54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情感调和促进沟通</a:t>
            </a:r>
            <a:endParaRPr lang="en-US" sz="54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7" name="文本框 3"/>
          <p:cNvSpPr/>
          <p:nvPr/>
        </p:nvSpPr>
        <p:spPr>
          <a:xfrm>
            <a:off x="2880360" y="5605200"/>
            <a:ext cx="71654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                                           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3" dur="5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4" dur="5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2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7" dur="5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8" dur="5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8" name="图片 11"/>
          <p:cNvSpPr/>
          <p:nvPr/>
        </p:nvSpPr>
        <p:spPr>
          <a:xfrm>
            <a:off x="1440" y="-162000"/>
            <a:ext cx="12188520" cy="3428640"/>
          </a:xfrm>
          <a:custGeom>
            <a:gdLst>
              <a:gd name="textAreaLeft" fmla="*/ 0 w 12188520"/>
              <a:gd name="textAreaRight" fmla="*/ 12188880 w 12188520"/>
              <a:gd name="textAreaTop" fmla="*/ 0 h 3428640"/>
              <a:gd name="textAreaBottom" fmla="*/ 3429000 h 3428640"/>
            </a:gdLst>
            <a:rect l="textAreaLeft" t="textAreaTop" r="textAreaRight" b="textAreaBottom"/>
            <a:pathLst>
              <a:path w="12188908" h="3429002">
                <a:moveTo>
                  <a:pt x="0" y="0"/>
                </a:moveTo>
                <a:lnTo>
                  <a:pt x="12188908" y="0"/>
                </a:lnTo>
                <a:lnTo>
                  <a:pt x="6094454" y="3429002"/>
                </a:lnTo>
                <a:close/>
              </a:path>
            </a:pathLst>
          </a:cu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9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0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情感调和促进沟通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情感与认知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情感调和的重要性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情感调和的影响因素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1" name="图片 20"/>
          <p:cNvSpPr/>
          <p:nvPr/>
        </p:nvSpPr>
        <p:spPr>
          <a:xfrm>
            <a:off x="8345160" y="416880"/>
            <a:ext cx="3850200" cy="3031920"/>
          </a:xfrm>
          <a:custGeom>
            <a:gdLst>
              <a:gd name="textAreaLeft" fmla="*/ 0 w 3850200"/>
              <a:gd name="textAreaRight" fmla="*/ 3850560 w 3850200"/>
              <a:gd name="textAreaTop" fmla="*/ 0 h 3031920"/>
              <a:gd name="textAreaBottom" fmla="*/ 3032280 h 3031920"/>
            </a:gdLst>
            <a:rect l="textAreaLeft" t="textAreaTop" r="textAreaRight" b="textAreaBottom"/>
            <a:pathLst>
              <a:path w="3850639" h="3032329">
                <a:moveTo>
                  <a:pt x="3850639" y="0"/>
                </a:moveTo>
                <a:lnTo>
                  <a:pt x="3850639" y="3032329"/>
                </a:lnTo>
                <a:lnTo>
                  <a:pt x="0" y="3032329"/>
                </a:lnTo>
                <a:close/>
              </a:path>
            </a:pathLst>
          </a:cu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图片 22"/>
          <p:cNvSpPr/>
          <p:nvPr/>
        </p:nvSpPr>
        <p:spPr>
          <a:xfrm>
            <a:off x="0" y="416520"/>
            <a:ext cx="3850200" cy="3031920"/>
          </a:xfrm>
          <a:custGeom>
            <a:gdLst>
              <a:gd name="textAreaLeft" fmla="*/ 0 w 3850200"/>
              <a:gd name="textAreaRight" fmla="*/ 3850560 w 3850200"/>
              <a:gd name="textAreaTop" fmla="*/ 0 h 3031920"/>
              <a:gd name="textAreaBottom" fmla="*/ 3032280 h 3031920"/>
            </a:gdLst>
            <a:rect l="textAreaLeft" t="textAreaTop" r="textAreaRight" b="textAreaBottom"/>
            <a:pathLst>
              <a:path w="3850640" h="3032329">
                <a:moveTo>
                  <a:pt x="0" y="0"/>
                </a:moveTo>
                <a:lnTo>
                  <a:pt x="3850640" y="3032329"/>
                </a:lnTo>
                <a:lnTo>
                  <a:pt x="0" y="3032329"/>
                </a:lnTo>
                <a:close/>
              </a:path>
            </a:pathLst>
          </a:custGeom>
          <a:blipFill rotWithShape="0">
            <a:blip r:embed="rId4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图片 5"/>
          <p:cNvSpPr/>
          <p:nvPr/>
        </p:nvSpPr>
        <p:spPr>
          <a:xfrm>
            <a:off x="0" y="0"/>
            <a:ext cx="12191760" cy="5015880"/>
          </a:xfrm>
          <a:custGeom>
            <a:gdLst>
              <a:gd name="textAreaLeft" fmla="*/ 0 w 12191760"/>
              <a:gd name="textAreaRight" fmla="*/ 12192120 w 12191760"/>
              <a:gd name="textAreaTop" fmla="*/ 0 h 5015880"/>
              <a:gd name="textAreaBottom" fmla="*/ 5016240 h 5015880"/>
            </a:gdLst>
            <a:rect l="textAreaLeft" t="textAreaTop" r="textAreaRight" b="textAreaBottom"/>
            <a:pathLst>
              <a:path w="12191997" h="5016416">
                <a:moveTo>
                  <a:pt x="0" y="0"/>
                </a:moveTo>
                <a:lnTo>
                  <a:pt x="12191997" y="0"/>
                </a:lnTo>
                <a:lnTo>
                  <a:pt x="6095997" y="5016416"/>
                </a:lnTo>
                <a:lnTo>
                  <a:pt x="0" y="2"/>
                </a:lnTo>
                <a:close/>
              </a:path>
            </a:pathLst>
          </a:custGeom>
          <a:blipFill rotWithShape="0">
            <a:blip r:embed="rId5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4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4874CB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1"/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85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1"/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accent1"/>
                </a:solidFill>
                <a:latin typeface="Arial"/>
                <a:ea typeface="微软雅黑"/>
              </a:rPr>
              <a:t>章 情感调和促进沟通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6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3" dur="5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4" dur="5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2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7" dur="5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8" dur="5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87" name="组合 5"/>
          <p:cNvGrpSpPr/>
          <p:nvPr/>
        </p:nvGrpSpPr>
        <p:grpSpPr>
          <a:xfrm>
            <a:off x="4655880" y="1123920"/>
            <a:ext cx="6864480" cy="4960080"/>
            <a:chOff x="4655880" y="1123920"/>
            <a:chExt cx="6864480" cy="4960080"/>
          </a:xfrm>
        </p:grpSpPr>
        <p:cxnSp>
          <p:nvCxnSpPr>
            <p:cNvPr id="88" name="直接连接符 6"/>
            <p:cNvCxnSpPr/>
            <p:nvPr/>
          </p:nvCxnSpPr>
          <p:spPr>
            <a:xfrm>
              <a:off x="4655880" y="1123920"/>
              <a:ext cx="360" cy="4960440"/>
            </a:xfrm>
            <a:prstGeom prst="straightConnector1">
              <a:avLst/>
            </a:prstGeom>
            <a:ln w="3175" cap="rnd">
              <a:solidFill>
                <a:srgbClr val="FFFFFF">
                  <a:lumMod val="75000"/>
                </a:srgbClr>
              </a:solidFill>
              <a:round/>
            </a:ln>
          </p:spPr>
        </p:cxnSp>
        <p:grpSp>
          <p:nvGrpSpPr>
            <p:cNvPr id="89" name="iSlide"/>
            <p:cNvGrpSpPr/>
            <p:nvPr/>
          </p:nvGrpSpPr>
          <p:grpSpPr>
            <a:xfrm>
              <a:off x="4835880" y="1432800"/>
              <a:ext cx="6684480" cy="604080"/>
              <a:chOff x="4835880" y="1432800"/>
              <a:chExt cx="6684480" cy="604080"/>
            </a:xfrm>
          </p:grpSpPr>
          <p:cxnSp>
            <p:nvCxnSpPr>
              <p:cNvPr id="90" name="直接连接符 28"/>
              <p:cNvCxnSpPr/>
              <p:nvPr/>
            </p:nvCxnSpPr>
            <p:spPr>
              <a:xfrm>
                <a:off x="6995880" y="201816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91" name="íS1ïdè"/>
              <p:cNvGrpSpPr/>
              <p:nvPr/>
            </p:nvGrpSpPr>
            <p:grpSpPr>
              <a:xfrm>
                <a:off x="4835880" y="1432800"/>
                <a:ext cx="2304360" cy="604080"/>
                <a:chOff x="4835880" y="1432800"/>
                <a:chExt cx="2304360" cy="604080"/>
              </a:xfrm>
            </p:grpSpPr>
            <p:sp>
              <p:nvSpPr>
                <p:cNvPr id="92" name="íŝḷiḑé"/>
                <p:cNvSpPr/>
                <p:nvPr/>
              </p:nvSpPr>
              <p:spPr>
                <a:xfrm>
                  <a:off x="5357160" y="143280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93" name="íṡľîḋe"/>
                <p:cNvSpPr/>
                <p:nvPr/>
              </p:nvSpPr>
              <p:spPr>
                <a:xfrm>
                  <a:off x="4835880" y="143280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1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grpSp>
          <p:nvGrpSpPr>
            <p:cNvPr id="94" name="îṡḻïḓè"/>
            <p:cNvGrpSpPr/>
            <p:nvPr/>
          </p:nvGrpSpPr>
          <p:grpSpPr>
            <a:xfrm>
              <a:off x="4835880" y="2562120"/>
              <a:ext cx="6684480" cy="604080"/>
              <a:chOff x="4835880" y="2562120"/>
              <a:chExt cx="6684480" cy="604080"/>
            </a:xfrm>
          </p:grpSpPr>
          <p:cxnSp>
            <p:nvCxnSpPr>
              <p:cNvPr id="95" name="直接连接符 10"/>
              <p:cNvCxnSpPr/>
              <p:nvPr/>
            </p:nvCxnSpPr>
            <p:spPr>
              <a:xfrm>
                <a:off x="6995880" y="314748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96" name="î$ḻïḓê"/>
              <p:cNvGrpSpPr/>
              <p:nvPr/>
            </p:nvGrpSpPr>
            <p:grpSpPr>
              <a:xfrm>
                <a:off x="4835880" y="2562120"/>
                <a:ext cx="2304360" cy="604080"/>
                <a:chOff x="4835880" y="2562120"/>
                <a:chExt cx="2304360" cy="604080"/>
              </a:xfrm>
            </p:grpSpPr>
            <p:sp>
              <p:nvSpPr>
                <p:cNvPr id="97" name="îŝľiḓê"/>
                <p:cNvSpPr/>
                <p:nvPr/>
              </p:nvSpPr>
              <p:spPr>
                <a:xfrm>
                  <a:off x="5357160" y="256212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98" name="íṥļïḋe"/>
                <p:cNvSpPr/>
                <p:nvPr/>
              </p:nvSpPr>
              <p:spPr>
                <a:xfrm>
                  <a:off x="4835880" y="256212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3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grpSp>
          <p:nvGrpSpPr>
            <p:cNvPr id="99" name="ïṥḻíḑé"/>
            <p:cNvGrpSpPr/>
            <p:nvPr/>
          </p:nvGrpSpPr>
          <p:grpSpPr>
            <a:xfrm>
              <a:off x="4835880" y="3691440"/>
              <a:ext cx="6684480" cy="604080"/>
              <a:chOff x="4835880" y="3691440"/>
              <a:chExt cx="6684480" cy="604080"/>
            </a:xfrm>
          </p:grpSpPr>
          <p:cxnSp>
            <p:nvCxnSpPr>
              <p:cNvPr id="100" name="直接连接符 14"/>
              <p:cNvCxnSpPr/>
              <p:nvPr/>
            </p:nvCxnSpPr>
            <p:spPr>
              <a:xfrm>
                <a:off x="6995880" y="427644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101" name="ïṡlíḋê"/>
              <p:cNvGrpSpPr/>
              <p:nvPr/>
            </p:nvGrpSpPr>
            <p:grpSpPr>
              <a:xfrm>
                <a:off x="4835880" y="3691440"/>
                <a:ext cx="2304360" cy="604080"/>
                <a:chOff x="4835880" y="3691440"/>
                <a:chExt cx="2304360" cy="604080"/>
              </a:xfrm>
            </p:grpSpPr>
            <p:sp>
              <p:nvSpPr>
                <p:cNvPr id="102" name="ï$liḓé"/>
                <p:cNvSpPr/>
                <p:nvPr/>
              </p:nvSpPr>
              <p:spPr>
                <a:xfrm>
                  <a:off x="5357160" y="369144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103" name="îš1íḍê"/>
                <p:cNvSpPr/>
                <p:nvPr/>
              </p:nvSpPr>
              <p:spPr>
                <a:xfrm>
                  <a:off x="4835880" y="369144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1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grpSp>
          <p:nvGrpSpPr>
            <p:cNvPr id="104" name="ïṩḻiḑè"/>
            <p:cNvGrpSpPr/>
            <p:nvPr/>
          </p:nvGrpSpPr>
          <p:grpSpPr>
            <a:xfrm>
              <a:off x="4835880" y="4820760"/>
              <a:ext cx="6684480" cy="604080"/>
              <a:chOff x="4835880" y="4820760"/>
              <a:chExt cx="6684480" cy="604080"/>
            </a:xfrm>
          </p:grpSpPr>
          <p:cxnSp>
            <p:nvCxnSpPr>
              <p:cNvPr id="105" name="直接连接符 35"/>
              <p:cNvCxnSpPr/>
              <p:nvPr/>
            </p:nvCxnSpPr>
            <p:spPr>
              <a:xfrm>
                <a:off x="6995880" y="540576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106" name="íŝľíḋê"/>
              <p:cNvGrpSpPr/>
              <p:nvPr/>
            </p:nvGrpSpPr>
            <p:grpSpPr>
              <a:xfrm>
                <a:off x="4835880" y="4820760"/>
                <a:ext cx="2304360" cy="604080"/>
                <a:chOff x="4835880" y="4820760"/>
                <a:chExt cx="2304360" cy="604080"/>
              </a:xfrm>
            </p:grpSpPr>
            <p:sp>
              <p:nvSpPr>
                <p:cNvPr id="107" name="iśḻiďe"/>
                <p:cNvSpPr/>
                <p:nvPr/>
              </p:nvSpPr>
              <p:spPr>
                <a:xfrm>
                  <a:off x="5357160" y="482076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108" name="îSliḋé"/>
                <p:cNvSpPr/>
                <p:nvPr/>
              </p:nvSpPr>
              <p:spPr>
                <a:xfrm>
                  <a:off x="4835880" y="482076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3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</p:grpSp>
      <p:sp>
        <p:nvSpPr>
          <p:cNvPr id="109" name="PlaceHolder 1"/>
          <p:cNvSpPr>
            <a:spLocks noGrp="1"/>
          </p:cNvSpPr>
          <p:nvPr>
            <p:ph type="title" idx="4294967295"/>
          </p:nvPr>
        </p:nvSpPr>
        <p:spPr>
          <a:xfrm>
            <a:off x="116280" y="2562120"/>
            <a:ext cx="4253040" cy="18867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介绍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0" name="content.1.subtitle"/>
          <p:cNvSpPr/>
          <p:nvPr/>
        </p:nvSpPr>
        <p:spPr>
          <a:xfrm>
            <a:off x="7140600" y="1345680"/>
            <a:ext cx="4379760" cy="735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理解和表达情感，消除冲突，增进信任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1.title"/>
          <p:cNvSpPr/>
          <p:nvPr/>
        </p:nvSpPr>
        <p:spPr>
          <a:xfrm>
            <a:off x="5537160" y="15487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情感调和是什么？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content.2.subtitle"/>
          <p:cNvSpPr/>
          <p:nvPr/>
        </p:nvSpPr>
        <p:spPr>
          <a:xfrm>
            <a:off x="7141320" y="4604400"/>
            <a:ext cx="4379400" cy="1036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促进有效的沟通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2.title"/>
          <p:cNvSpPr/>
          <p:nvPr/>
        </p:nvSpPr>
        <p:spPr>
          <a:xfrm>
            <a:off x="5537520" y="49309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目的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3.subtitle"/>
          <p:cNvSpPr/>
          <p:nvPr/>
        </p:nvSpPr>
        <p:spPr>
          <a:xfrm>
            <a:off x="7225200" y="2349360"/>
            <a:ext cx="4276440" cy="107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提高沟通效果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3.title"/>
          <p:cNvSpPr/>
          <p:nvPr/>
        </p:nvSpPr>
        <p:spPr>
          <a:xfrm>
            <a:off x="5537520" y="26719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重要性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6" name="content.4.subtitle"/>
          <p:cNvSpPr/>
          <p:nvPr/>
        </p:nvSpPr>
        <p:spPr>
          <a:xfrm>
            <a:off x="7244640" y="3423960"/>
            <a:ext cx="4275720" cy="967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如何应用情感调和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content.4.title"/>
          <p:cNvSpPr/>
          <p:nvPr/>
        </p:nvSpPr>
        <p:spPr>
          <a:xfrm>
            <a:off x="5537160" y="380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探讨内容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8" name="组合 12"/>
          <p:cNvGrpSpPr/>
          <p:nvPr/>
        </p:nvGrpSpPr>
        <p:grpSpPr>
          <a:xfrm>
            <a:off x="-720" y="396720"/>
            <a:ext cx="12191760" cy="1449720"/>
            <a:chOff x="-720" y="396720"/>
            <a:chExt cx="12191760" cy="1449720"/>
          </a:xfrm>
        </p:grpSpPr>
        <p:sp>
          <p:nvSpPr>
            <p:cNvPr id="119" name="图片 21"/>
            <p:cNvSpPr/>
            <p:nvPr/>
          </p:nvSpPr>
          <p:spPr>
            <a:xfrm>
              <a:off x="-720" y="397800"/>
              <a:ext cx="12191760" cy="1448640"/>
            </a:xfrm>
            <a:custGeom>
              <a:gdLst>
                <a:gd name="textAreaLeft" fmla="*/ 0 w 12191760"/>
                <a:gd name="textAreaRight" fmla="*/ 12192120 w 12191760"/>
                <a:gd name="textAreaTop" fmla="*/ 0 h 1448640"/>
                <a:gd name="textAreaBottom" fmla="*/ 1449000 h 1448640"/>
              </a:gdLst>
              <a:rect l="textAreaLeft" t="textAreaTop" r="textAreaRight" b="textAreaBottom"/>
              <a:pathLst>
                <a:path w="12192000" h="1449097">
                  <a:moveTo>
                    <a:pt x="0" y="0"/>
                  </a:moveTo>
                  <a:lnTo>
                    <a:pt x="12192000" y="0"/>
                  </a:lnTo>
                  <a:lnTo>
                    <a:pt x="12192000" y="1449097"/>
                  </a:lnTo>
                  <a:lnTo>
                    <a:pt x="0" y="1449097"/>
                  </a:lnTo>
                  <a:close/>
                </a:path>
              </a:pathLst>
            </a:custGeom>
            <a:blipFill rotWithShape="0">
              <a:blip r:embed="rId2"/>
              <a:stretch>
                <a:fillRect/>
              </a:stretch>
            </a:blip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20" name="iSlïḍè"/>
            <p:cNvSpPr/>
            <p:nvPr/>
          </p:nvSpPr>
          <p:spPr>
            <a:xfrm>
              <a:off x="669240" y="396720"/>
              <a:ext cx="10850040" cy="1449360"/>
            </a:xfrm>
            <a:prstGeom prst="rect">
              <a:avLst/>
            </a:prstGeom>
            <a:solidFill>
              <a:schemeClr val="tx1">
                <a:alpha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6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21" name="îśļîḍè"/>
            <p:cNvSpPr/>
            <p:nvPr/>
          </p:nvSpPr>
          <p:spPr>
            <a:xfrm>
              <a:off x="2900520" y="505080"/>
              <a:ext cx="6389640" cy="123300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6800" rIns="90000" bIns="46800" anchor="t">
              <a:normAutofit fontScale="96666" lnSpcReduction="20000"/>
            </a:bodyPr>
            <a:lstStyle/>
            <a:p>
              <a:pPr algn="ctr" defTabSz="914400">
                <a:lnSpc>
                  <a:spcPct val="150000"/>
                </a:lnSpc>
              </a:pPr>
              <a:r>
                <a:rPr lang="en-US" sz="14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Unified fon</a:t>
              </a:r>
              <a:r>
                <a:rPr lang="en-US" sz="1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 </a:t>
              </a:r>
              <a:r>
                <a:rPr lang="en-US" sz="14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ts make reading more fluent.</a:t>
              </a:r>
              <a:endParaRPr lang="en-US" sz="1400" b="0" strike="noStrike" spc="-1">
                <a:solidFill>
                  <a:srgbClr val="000000"/>
                </a:solidFill>
                <a:latin typeface="Arial"/>
              </a:endParaRPr>
            </a:p>
            <a:p>
              <a:pPr algn="ctr" defTabSz="914400">
                <a:lnSpc>
                  <a:spcPct val="150000"/>
                </a:lnSpc>
              </a:pPr>
              <a:r>
                <a:rPr lang="en-US" sz="1800" b="1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Theme color makes PPT more convenient to change.</a:t>
              </a:r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  <a:p>
              <a:pPr algn="ctr" defTabSz="914400">
                <a:lnSpc>
                  <a:spcPct val="150000"/>
                </a:lnSpc>
              </a:pPr>
              <a:r>
                <a:rPr lang="en-US" sz="14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Adjust the spacing to adapt to Chinese typesetting, use the reference line in PPT.</a:t>
              </a:r>
              <a:endParaRPr lang="en-US" sz="14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122" name="矩形 6"/>
          <p:cNvSpPr/>
          <p:nvPr/>
        </p:nvSpPr>
        <p:spPr>
          <a:xfrm>
            <a:off x="8392680" y="1364760"/>
            <a:ext cx="3102840" cy="48204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3" name="title"/>
          <p:cNvSpPr/>
          <p:nvPr/>
        </p:nvSpPr>
        <p:spPr>
          <a:xfrm>
            <a:off x="4469760" y="2013120"/>
            <a:ext cx="2280600" cy="11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情感与沟通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"/>
          <p:cNvSpPr/>
          <p:nvPr/>
        </p:nvSpPr>
        <p:spPr>
          <a:xfrm>
            <a:off x="3649320" y="3759120"/>
            <a:ext cx="3636360" cy="235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情感是人类基本的情绪体验，对沟通起着重要作用。了解情感对沟通的影响，有助于提高沟通的效果。情感的表达方式多种多样，包括语言、肢体语言等。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PlaceHolder 1"/>
          <p:cNvSpPr>
            <a:spLocks noGrp="1"/>
          </p:cNvSpPr>
          <p:nvPr>
            <p:ph type="title" idx="4294967295"/>
          </p:nvPr>
        </p:nvSpPr>
        <p:spPr>
          <a:xfrm>
            <a:off x="0" y="504720"/>
            <a:ext cx="10799640" cy="72540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500"/>
                                        <p:tgtEl>
                                          <p:spTgt spid="1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26" name="组合 5"/>
          <p:cNvGrpSpPr/>
          <p:nvPr/>
        </p:nvGrpSpPr>
        <p:grpSpPr>
          <a:xfrm>
            <a:off x="4655880" y="1123920"/>
            <a:ext cx="6864480" cy="4960080"/>
            <a:chOff x="4655880" y="1123920"/>
            <a:chExt cx="6864480" cy="4960080"/>
          </a:xfrm>
        </p:grpSpPr>
        <p:cxnSp>
          <p:nvCxnSpPr>
            <p:cNvPr id="127" name="直接连接符 6"/>
            <p:cNvCxnSpPr/>
            <p:nvPr/>
          </p:nvCxnSpPr>
          <p:spPr>
            <a:xfrm>
              <a:off x="4655880" y="1123920"/>
              <a:ext cx="360" cy="4960440"/>
            </a:xfrm>
            <a:prstGeom prst="straightConnector1">
              <a:avLst/>
            </a:prstGeom>
            <a:ln w="3175" cap="rnd">
              <a:solidFill>
                <a:srgbClr val="FFFFFF">
                  <a:lumMod val="75000"/>
                </a:srgbClr>
              </a:solidFill>
              <a:round/>
            </a:ln>
          </p:spPr>
        </p:cxnSp>
        <p:grpSp>
          <p:nvGrpSpPr>
            <p:cNvPr id="128" name="iSlide"/>
            <p:cNvGrpSpPr/>
            <p:nvPr/>
          </p:nvGrpSpPr>
          <p:grpSpPr>
            <a:xfrm>
              <a:off x="4835880" y="1432800"/>
              <a:ext cx="6684480" cy="604080"/>
              <a:chOff x="4835880" y="1432800"/>
              <a:chExt cx="6684480" cy="604080"/>
            </a:xfrm>
          </p:grpSpPr>
          <p:cxnSp>
            <p:nvCxnSpPr>
              <p:cNvPr id="129" name="直接连接符 28"/>
              <p:cNvCxnSpPr/>
              <p:nvPr/>
            </p:nvCxnSpPr>
            <p:spPr>
              <a:xfrm>
                <a:off x="6995880" y="201816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130" name="íS1ïdè"/>
              <p:cNvGrpSpPr/>
              <p:nvPr/>
            </p:nvGrpSpPr>
            <p:grpSpPr>
              <a:xfrm>
                <a:off x="4835880" y="1432800"/>
                <a:ext cx="2304360" cy="604080"/>
                <a:chOff x="4835880" y="1432800"/>
                <a:chExt cx="2304360" cy="604080"/>
              </a:xfrm>
            </p:grpSpPr>
            <p:sp>
              <p:nvSpPr>
                <p:cNvPr id="131" name="íŝḷiḑé"/>
                <p:cNvSpPr/>
                <p:nvPr/>
              </p:nvSpPr>
              <p:spPr>
                <a:xfrm>
                  <a:off x="5357160" y="143280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132" name="íṡľîḋe"/>
                <p:cNvSpPr/>
                <p:nvPr/>
              </p:nvSpPr>
              <p:spPr>
                <a:xfrm>
                  <a:off x="4835880" y="143280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1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grpSp>
          <p:nvGrpSpPr>
            <p:cNvPr id="133" name="îṡḻïḓè"/>
            <p:cNvGrpSpPr/>
            <p:nvPr/>
          </p:nvGrpSpPr>
          <p:grpSpPr>
            <a:xfrm>
              <a:off x="4835880" y="2562120"/>
              <a:ext cx="6684480" cy="604080"/>
              <a:chOff x="4835880" y="2562120"/>
              <a:chExt cx="6684480" cy="604080"/>
            </a:xfrm>
          </p:grpSpPr>
          <p:cxnSp>
            <p:nvCxnSpPr>
              <p:cNvPr id="134" name="直接连接符 10"/>
              <p:cNvCxnSpPr/>
              <p:nvPr/>
            </p:nvCxnSpPr>
            <p:spPr>
              <a:xfrm>
                <a:off x="6995880" y="314748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135" name="î$ḻïḓê"/>
              <p:cNvGrpSpPr/>
              <p:nvPr/>
            </p:nvGrpSpPr>
            <p:grpSpPr>
              <a:xfrm>
                <a:off x="4835880" y="2562120"/>
                <a:ext cx="2304360" cy="604080"/>
                <a:chOff x="4835880" y="2562120"/>
                <a:chExt cx="2304360" cy="604080"/>
              </a:xfrm>
            </p:grpSpPr>
            <p:sp>
              <p:nvSpPr>
                <p:cNvPr id="136" name="îŝľiḓê"/>
                <p:cNvSpPr/>
                <p:nvPr/>
              </p:nvSpPr>
              <p:spPr>
                <a:xfrm>
                  <a:off x="5357160" y="256212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137" name="íṥļïḋe"/>
                <p:cNvSpPr/>
                <p:nvPr/>
              </p:nvSpPr>
              <p:spPr>
                <a:xfrm>
                  <a:off x="4835880" y="256212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3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grpSp>
          <p:nvGrpSpPr>
            <p:cNvPr id="138" name="ïṥḻíḑé"/>
            <p:cNvGrpSpPr/>
            <p:nvPr/>
          </p:nvGrpSpPr>
          <p:grpSpPr>
            <a:xfrm>
              <a:off x="4835880" y="3691440"/>
              <a:ext cx="6684480" cy="604080"/>
              <a:chOff x="4835880" y="3691440"/>
              <a:chExt cx="6684480" cy="604080"/>
            </a:xfrm>
          </p:grpSpPr>
          <p:cxnSp>
            <p:nvCxnSpPr>
              <p:cNvPr id="139" name="直接连接符 14"/>
              <p:cNvCxnSpPr/>
              <p:nvPr/>
            </p:nvCxnSpPr>
            <p:spPr>
              <a:xfrm>
                <a:off x="6995880" y="427644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140" name="ïṡlíḋê"/>
              <p:cNvGrpSpPr/>
              <p:nvPr/>
            </p:nvGrpSpPr>
            <p:grpSpPr>
              <a:xfrm>
                <a:off x="4835880" y="3691440"/>
                <a:ext cx="2304360" cy="604080"/>
                <a:chOff x="4835880" y="3691440"/>
                <a:chExt cx="2304360" cy="604080"/>
              </a:xfrm>
            </p:grpSpPr>
            <p:sp>
              <p:nvSpPr>
                <p:cNvPr id="141" name="ï$liḓé"/>
                <p:cNvSpPr/>
                <p:nvPr/>
              </p:nvSpPr>
              <p:spPr>
                <a:xfrm>
                  <a:off x="5357160" y="369144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142" name="îš1íḍê"/>
                <p:cNvSpPr/>
                <p:nvPr/>
              </p:nvSpPr>
              <p:spPr>
                <a:xfrm>
                  <a:off x="4835880" y="369144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1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grpSp>
          <p:nvGrpSpPr>
            <p:cNvPr id="143" name="ïṩḻiḑè"/>
            <p:cNvGrpSpPr/>
            <p:nvPr/>
          </p:nvGrpSpPr>
          <p:grpSpPr>
            <a:xfrm>
              <a:off x="4835880" y="4820760"/>
              <a:ext cx="6684480" cy="604080"/>
              <a:chOff x="4835880" y="4820760"/>
              <a:chExt cx="6684480" cy="604080"/>
            </a:xfrm>
          </p:grpSpPr>
          <p:cxnSp>
            <p:nvCxnSpPr>
              <p:cNvPr id="144" name="直接连接符 35"/>
              <p:cNvCxnSpPr/>
              <p:nvPr/>
            </p:nvCxnSpPr>
            <p:spPr>
              <a:xfrm>
                <a:off x="6995880" y="540576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145" name="íŝľíḋê"/>
              <p:cNvGrpSpPr/>
              <p:nvPr/>
            </p:nvGrpSpPr>
            <p:grpSpPr>
              <a:xfrm>
                <a:off x="4835880" y="4820760"/>
                <a:ext cx="2304360" cy="604080"/>
                <a:chOff x="4835880" y="4820760"/>
                <a:chExt cx="2304360" cy="604080"/>
              </a:xfrm>
            </p:grpSpPr>
            <p:sp>
              <p:nvSpPr>
                <p:cNvPr id="146" name="iśḻiďe"/>
                <p:cNvSpPr/>
                <p:nvPr/>
              </p:nvSpPr>
              <p:spPr>
                <a:xfrm>
                  <a:off x="5357160" y="482076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147" name="îSliḋé"/>
                <p:cNvSpPr/>
                <p:nvPr/>
              </p:nvSpPr>
              <p:spPr>
                <a:xfrm>
                  <a:off x="4835880" y="482076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3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</p:grpSp>
      <p:sp>
        <p:nvSpPr>
          <p:cNvPr id="148" name="PlaceHolder 1"/>
          <p:cNvSpPr>
            <a:spLocks noGrp="1"/>
          </p:cNvSpPr>
          <p:nvPr>
            <p:ph type="title" idx="4294967295"/>
          </p:nvPr>
        </p:nvSpPr>
        <p:spPr>
          <a:xfrm>
            <a:off x="116280" y="2562120"/>
            <a:ext cx="4253040" cy="18867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情感表达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9" name="content.1.subtitle"/>
          <p:cNvSpPr/>
          <p:nvPr/>
        </p:nvSpPr>
        <p:spPr>
          <a:xfrm>
            <a:off x="7140600" y="1345680"/>
            <a:ext cx="4379760" cy="735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学会表达情感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1.title"/>
          <p:cNvSpPr/>
          <p:nvPr/>
        </p:nvSpPr>
        <p:spPr>
          <a:xfrm>
            <a:off x="5537160" y="15487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关键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2.subtitle"/>
          <p:cNvSpPr/>
          <p:nvPr/>
        </p:nvSpPr>
        <p:spPr>
          <a:xfrm>
            <a:off x="7141320" y="4604400"/>
            <a:ext cx="4379400" cy="1036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利用合适的方式和语言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2.title"/>
          <p:cNvSpPr/>
          <p:nvPr/>
        </p:nvSpPr>
        <p:spPr>
          <a:xfrm>
            <a:off x="5537520" y="49309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方式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3.subtitle"/>
          <p:cNvSpPr/>
          <p:nvPr/>
        </p:nvSpPr>
        <p:spPr>
          <a:xfrm>
            <a:off x="7225200" y="2349360"/>
            <a:ext cx="4276440" cy="107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增进沟通的亲和力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.3.title"/>
          <p:cNvSpPr/>
          <p:nvPr/>
        </p:nvSpPr>
        <p:spPr>
          <a:xfrm>
            <a:off x="5537520" y="26719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目的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4.subtitle"/>
          <p:cNvSpPr/>
          <p:nvPr/>
        </p:nvSpPr>
        <p:spPr>
          <a:xfrm>
            <a:off x="7244640" y="3423960"/>
            <a:ext cx="4275720" cy="967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4.title"/>
          <p:cNvSpPr/>
          <p:nvPr/>
        </p:nvSpPr>
        <p:spPr>
          <a:xfrm>
            <a:off x="5537160" y="380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1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1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7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8" name="content.2.title"/>
          <p:cNvSpPr/>
          <p:nvPr/>
        </p:nvSpPr>
        <p:spPr>
          <a:xfrm>
            <a:off x="8560080" y="18219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体察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2.content"/>
          <p:cNvSpPr/>
          <p:nvPr/>
        </p:nvSpPr>
        <p:spPr>
          <a:xfrm>
            <a:off x="7643520" y="2512080"/>
            <a:ext cx="3827520" cy="1740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观察对方的情绪变化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理解对方的内心感受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1" name="content.3.title"/>
          <p:cNvSpPr/>
          <p:nvPr/>
        </p:nvSpPr>
        <p:spPr>
          <a:xfrm>
            <a:off x="8731440" y="427680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重要性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3.content"/>
          <p:cNvSpPr/>
          <p:nvPr/>
        </p:nvSpPr>
        <p:spPr>
          <a:xfrm>
            <a:off x="7462440" y="4893480"/>
            <a:ext cx="4033080" cy="1092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建立更好的沟通关系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增进互相理解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4" name="content.4.title"/>
          <p:cNvSpPr/>
          <p:nvPr/>
        </p:nvSpPr>
        <p:spPr>
          <a:xfrm>
            <a:off x="1024200" y="43275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4.content"/>
          <p:cNvSpPr/>
          <p:nvPr/>
        </p:nvSpPr>
        <p:spPr>
          <a:xfrm>
            <a:off x="0" y="4819680"/>
            <a:ext cx="3898080" cy="1154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情感理解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7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8" name="content.1.title"/>
          <p:cNvSpPr/>
          <p:nvPr/>
        </p:nvSpPr>
        <p:spPr>
          <a:xfrm>
            <a:off x="1213560" y="20109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倾听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1.content"/>
          <p:cNvSpPr/>
          <p:nvPr/>
        </p:nvSpPr>
        <p:spPr>
          <a:xfrm>
            <a:off x="68040" y="2511360"/>
            <a:ext cx="3771720" cy="11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仔细倾听对方的说话内容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留意对方的表情和肢体语言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70" name="组合 4"/>
          <p:cNvGrpSpPr/>
          <p:nvPr/>
        </p:nvGrpSpPr>
        <p:grpSpPr>
          <a:xfrm>
            <a:off x="3839400" y="2049840"/>
            <a:ext cx="3803400" cy="3803400"/>
            <a:chOff x="3839400" y="2049840"/>
            <a:chExt cx="3803400" cy="3803400"/>
          </a:xfrm>
        </p:grpSpPr>
        <p:sp>
          <p:nvSpPr>
            <p:cNvPr id="171" name="íṧlîḋé"/>
            <p:cNvSpPr/>
            <p:nvPr/>
          </p:nvSpPr>
          <p:spPr>
            <a:xfrm>
              <a:off x="4236120" y="2049840"/>
              <a:ext cx="1800720" cy="1370520"/>
            </a:xfrm>
            <a:custGeom>
              <a:gdLst>
                <a:gd name="textAreaLeft" fmla="*/ 0 w 1800720"/>
                <a:gd name="textAreaRight" fmla="*/ 1801080 w 1800720"/>
                <a:gd name="textAreaTop" fmla="*/ 0 h 1370520"/>
                <a:gd name="textAreaBottom" fmla="*/ 1370880 h 1370520"/>
              </a:gdLst>
              <a:rect l="textAreaLeft" t="textAreaTop" r="textAreaRight" b="textAreaBottom"/>
              <a:pathLst>
                <a:path w="277" h="211">
                  <a:moveTo>
                    <a:pt x="71" y="211"/>
                  </a:moveTo>
                  <a:cubicBezTo>
                    <a:pt x="0" y="176"/>
                    <a:pt x="0" y="176"/>
                    <a:pt x="0" y="176"/>
                  </a:cubicBezTo>
                  <a:cubicBezTo>
                    <a:pt x="5" y="166"/>
                    <a:pt x="11" y="157"/>
                    <a:pt x="17" y="147"/>
                  </a:cubicBezTo>
                  <a:cubicBezTo>
                    <a:pt x="35" y="120"/>
                    <a:pt x="58" y="97"/>
                    <a:pt x="85" y="79"/>
                  </a:cubicBezTo>
                  <a:cubicBezTo>
                    <a:pt x="112" y="60"/>
                    <a:pt x="142" y="47"/>
                    <a:pt x="174" y="41"/>
                  </a:cubicBezTo>
                  <a:cubicBezTo>
                    <a:pt x="184" y="39"/>
                    <a:pt x="193" y="37"/>
                    <a:pt x="202" y="36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40" y="38"/>
                    <a:pt x="240" y="38"/>
                    <a:pt x="240" y="38"/>
                  </a:cubicBezTo>
                  <a:cubicBezTo>
                    <a:pt x="277" y="76"/>
                    <a:pt x="277" y="76"/>
                    <a:pt x="277" y="76"/>
                  </a:cubicBezTo>
                  <a:cubicBezTo>
                    <a:pt x="240" y="114"/>
                    <a:pt x="240" y="114"/>
                    <a:pt x="240" y="114"/>
                  </a:cubicBezTo>
                  <a:cubicBezTo>
                    <a:pt x="203" y="152"/>
                    <a:pt x="203" y="152"/>
                    <a:pt x="203" y="152"/>
                  </a:cubicBezTo>
                  <a:cubicBezTo>
                    <a:pt x="203" y="116"/>
                    <a:pt x="203" y="116"/>
                    <a:pt x="203" y="116"/>
                  </a:cubicBezTo>
                  <a:cubicBezTo>
                    <a:pt x="147" y="124"/>
                    <a:pt x="97" y="160"/>
                    <a:pt x="71" y="211"/>
                  </a:cubicBezTo>
                  <a:close/>
                </a:path>
              </a:pathLst>
            </a:custGeom>
            <a:solidFill>
              <a:schemeClr val="accent1"/>
            </a:solidFill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1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72" name="íšļîďè"/>
            <p:cNvSpPr/>
            <p:nvPr/>
          </p:nvSpPr>
          <p:spPr>
            <a:xfrm>
              <a:off x="6265440" y="2453040"/>
              <a:ext cx="1377360" cy="1800720"/>
            </a:xfrm>
            <a:custGeom>
              <a:gdLst>
                <a:gd name="textAreaLeft" fmla="*/ 0 w 1377360"/>
                <a:gd name="textAreaRight" fmla="*/ 1377720 w 1377360"/>
                <a:gd name="textAreaTop" fmla="*/ 0 h 1800720"/>
                <a:gd name="textAreaBottom" fmla="*/ 1801080 h 1800720"/>
              </a:gdLst>
              <a:rect l="textAreaLeft" t="textAreaTop" r="textAreaRight" b="textAreaBottom"/>
              <a:pathLst>
                <a:path w="211" h="277">
                  <a:moveTo>
                    <a:pt x="0" y="71"/>
                  </a:moveTo>
                  <a:cubicBezTo>
                    <a:pt x="35" y="0"/>
                    <a:pt x="35" y="0"/>
                    <a:pt x="35" y="0"/>
                  </a:cubicBezTo>
                  <a:cubicBezTo>
                    <a:pt x="45" y="5"/>
                    <a:pt x="55" y="10"/>
                    <a:pt x="64" y="16"/>
                  </a:cubicBezTo>
                  <a:cubicBezTo>
                    <a:pt x="91" y="35"/>
                    <a:pt x="114" y="58"/>
                    <a:pt x="133" y="85"/>
                  </a:cubicBezTo>
                  <a:cubicBezTo>
                    <a:pt x="151" y="112"/>
                    <a:pt x="164" y="142"/>
                    <a:pt x="170" y="174"/>
                  </a:cubicBezTo>
                  <a:cubicBezTo>
                    <a:pt x="172" y="183"/>
                    <a:pt x="174" y="193"/>
                    <a:pt x="175" y="202"/>
                  </a:cubicBezTo>
                  <a:cubicBezTo>
                    <a:pt x="211" y="202"/>
                    <a:pt x="211" y="202"/>
                    <a:pt x="211" y="202"/>
                  </a:cubicBezTo>
                  <a:cubicBezTo>
                    <a:pt x="173" y="239"/>
                    <a:pt x="173" y="239"/>
                    <a:pt x="173" y="239"/>
                  </a:cubicBezTo>
                  <a:cubicBezTo>
                    <a:pt x="136" y="277"/>
                    <a:pt x="136" y="277"/>
                    <a:pt x="136" y="277"/>
                  </a:cubicBezTo>
                  <a:cubicBezTo>
                    <a:pt x="97" y="240"/>
                    <a:pt x="97" y="240"/>
                    <a:pt x="97" y="240"/>
                  </a:cubicBezTo>
                  <a:cubicBezTo>
                    <a:pt x="59" y="203"/>
                    <a:pt x="59" y="203"/>
                    <a:pt x="59" y="203"/>
                  </a:cubicBezTo>
                  <a:cubicBezTo>
                    <a:pt x="95" y="203"/>
                    <a:pt x="95" y="203"/>
                    <a:pt x="95" y="203"/>
                  </a:cubicBezTo>
                  <a:cubicBezTo>
                    <a:pt x="87" y="146"/>
                    <a:pt x="51" y="96"/>
                    <a:pt x="0" y="71"/>
                  </a:cubicBezTo>
                  <a:close/>
                </a:path>
              </a:pathLst>
            </a:custGeom>
            <a:solidFill>
              <a:schemeClr val="bg1">
                <a:lumMod val="75000"/>
              </a:schemeClr>
            </a:solidFill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1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73" name="iṧliḓê"/>
            <p:cNvSpPr/>
            <p:nvPr/>
          </p:nvSpPr>
          <p:spPr>
            <a:xfrm>
              <a:off x="5432040" y="4475880"/>
              <a:ext cx="1807560" cy="1377360"/>
            </a:xfrm>
            <a:custGeom>
              <a:gdLst>
                <a:gd name="textAreaLeft" fmla="*/ 0 w 1807560"/>
                <a:gd name="textAreaRight" fmla="*/ 1807920 w 1807560"/>
                <a:gd name="textAreaTop" fmla="*/ 0 h 1377360"/>
                <a:gd name="textAreaBottom" fmla="*/ 1377720 h 1377360"/>
              </a:gdLst>
              <a:rect l="textAreaLeft" t="textAreaTop" r="textAreaRight" b="textAreaBottom"/>
              <a:pathLst>
                <a:path w="277" h="211">
                  <a:moveTo>
                    <a:pt x="206" y="0"/>
                  </a:moveTo>
                  <a:cubicBezTo>
                    <a:pt x="277" y="35"/>
                    <a:pt x="277" y="35"/>
                    <a:pt x="277" y="35"/>
                  </a:cubicBezTo>
                  <a:cubicBezTo>
                    <a:pt x="273" y="45"/>
                    <a:pt x="267" y="55"/>
                    <a:pt x="261" y="64"/>
                  </a:cubicBezTo>
                  <a:cubicBezTo>
                    <a:pt x="242" y="92"/>
                    <a:pt x="219" y="115"/>
                    <a:pt x="192" y="133"/>
                  </a:cubicBezTo>
                  <a:cubicBezTo>
                    <a:pt x="165" y="151"/>
                    <a:pt x="135" y="164"/>
                    <a:pt x="103" y="171"/>
                  </a:cubicBezTo>
                  <a:cubicBezTo>
                    <a:pt x="94" y="173"/>
                    <a:pt x="84" y="174"/>
                    <a:pt x="75" y="175"/>
                  </a:cubicBezTo>
                  <a:cubicBezTo>
                    <a:pt x="75" y="211"/>
                    <a:pt x="75" y="211"/>
                    <a:pt x="75" y="211"/>
                  </a:cubicBezTo>
                  <a:cubicBezTo>
                    <a:pt x="38" y="174"/>
                    <a:pt x="38" y="174"/>
                    <a:pt x="38" y="174"/>
                  </a:cubicBezTo>
                  <a:cubicBezTo>
                    <a:pt x="0" y="136"/>
                    <a:pt x="0" y="136"/>
                    <a:pt x="0" y="136"/>
                  </a:cubicBezTo>
                  <a:cubicBezTo>
                    <a:pt x="37" y="98"/>
                    <a:pt x="37" y="98"/>
                    <a:pt x="37" y="98"/>
                  </a:cubicBezTo>
                  <a:cubicBezTo>
                    <a:pt x="74" y="60"/>
                    <a:pt x="74" y="60"/>
                    <a:pt x="74" y="60"/>
                  </a:cubicBezTo>
                  <a:cubicBezTo>
                    <a:pt x="74" y="95"/>
                    <a:pt x="74" y="95"/>
                    <a:pt x="74" y="95"/>
                  </a:cubicBezTo>
                  <a:cubicBezTo>
                    <a:pt x="131" y="87"/>
                    <a:pt x="181" y="52"/>
                    <a:pt x="206" y="0"/>
                  </a:cubicBezTo>
                  <a:close/>
                </a:path>
              </a:pathLst>
            </a:custGeom>
            <a:solidFill>
              <a:schemeClr val="accent3"/>
            </a:solidFill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1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74" name="iṣ1iḋè"/>
            <p:cNvSpPr/>
            <p:nvPr/>
          </p:nvSpPr>
          <p:spPr>
            <a:xfrm>
              <a:off x="3839400" y="3649320"/>
              <a:ext cx="1370520" cy="1807560"/>
            </a:xfrm>
            <a:custGeom>
              <a:gdLst>
                <a:gd name="textAreaLeft" fmla="*/ 0 w 1370520"/>
                <a:gd name="textAreaRight" fmla="*/ 1370880 w 1370520"/>
                <a:gd name="textAreaTop" fmla="*/ 0 h 1807560"/>
                <a:gd name="textAreaBottom" fmla="*/ 1807920 h 1807560"/>
              </a:gdLst>
              <a:rect l="textAreaLeft" t="textAreaTop" r="textAreaRight" b="textAreaBottom"/>
              <a:pathLst>
                <a:path w="211" h="277">
                  <a:moveTo>
                    <a:pt x="211" y="206"/>
                  </a:moveTo>
                  <a:cubicBezTo>
                    <a:pt x="176" y="277"/>
                    <a:pt x="176" y="277"/>
                    <a:pt x="176" y="277"/>
                  </a:cubicBezTo>
                  <a:cubicBezTo>
                    <a:pt x="166" y="272"/>
                    <a:pt x="156" y="266"/>
                    <a:pt x="147" y="260"/>
                  </a:cubicBezTo>
                  <a:cubicBezTo>
                    <a:pt x="119" y="242"/>
                    <a:pt x="96" y="219"/>
                    <a:pt x="78" y="192"/>
                  </a:cubicBezTo>
                  <a:cubicBezTo>
                    <a:pt x="60" y="165"/>
                    <a:pt x="47" y="135"/>
                    <a:pt x="40" y="103"/>
                  </a:cubicBezTo>
                  <a:cubicBezTo>
                    <a:pt x="38" y="93"/>
                    <a:pt x="37" y="84"/>
                    <a:pt x="36" y="75"/>
                  </a:cubicBezTo>
                  <a:cubicBezTo>
                    <a:pt x="0" y="75"/>
                    <a:pt x="0" y="75"/>
                    <a:pt x="0" y="75"/>
                  </a:cubicBezTo>
                  <a:cubicBezTo>
                    <a:pt x="37" y="37"/>
                    <a:pt x="37" y="37"/>
                    <a:pt x="37" y="37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113" y="37"/>
                    <a:pt x="113" y="37"/>
                    <a:pt x="113" y="37"/>
                  </a:cubicBezTo>
                  <a:cubicBezTo>
                    <a:pt x="151" y="74"/>
                    <a:pt x="151" y="74"/>
                    <a:pt x="151" y="74"/>
                  </a:cubicBezTo>
                  <a:cubicBezTo>
                    <a:pt x="116" y="74"/>
                    <a:pt x="116" y="74"/>
                    <a:pt x="116" y="74"/>
                  </a:cubicBezTo>
                  <a:cubicBezTo>
                    <a:pt x="124" y="131"/>
                    <a:pt x="159" y="180"/>
                    <a:pt x="211" y="206"/>
                  </a:cubicBezTo>
                  <a:close/>
                </a:path>
              </a:pathLst>
            </a:custGeom>
            <a:solidFill>
              <a:schemeClr val="bg1">
                <a:lumMod val="75000"/>
              </a:schemeClr>
            </a:solidFill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1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75" name="îŝḻíḓé"/>
            <p:cNvSpPr/>
            <p:nvPr/>
          </p:nvSpPr>
          <p:spPr>
            <a:xfrm>
              <a:off x="4630680" y="2395800"/>
              <a:ext cx="701640" cy="701640"/>
            </a:xfrm>
            <a:prstGeom prst="ellipse">
              <a:avLst/>
            </a:prstGeom>
            <a:solidFill>
              <a:schemeClr val="accent1"/>
            </a:solidFill>
            <a:ln w="28575">
              <a:solidFill>
                <a:srgbClr val="FFFFFF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  <p:txBody>
            <a:bodyPr wrap="none" anchor="ctr" anchorCtr="1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0</a:t>
              </a:r>
              <a:r>
                <a:rPr lang="en-US" sz="1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 </a:t>
              </a:r>
              <a:r>
                <a:rPr lang="en-US" sz="18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1</a:t>
              </a:r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6" name="iṡ1îḓé"/>
            <p:cNvSpPr/>
            <p:nvPr/>
          </p:nvSpPr>
          <p:spPr>
            <a:xfrm>
              <a:off x="6586560" y="2853720"/>
              <a:ext cx="701640" cy="701640"/>
            </a:xfrm>
            <a:prstGeom prst="ellipse">
              <a:avLst/>
            </a:prstGeom>
            <a:solidFill>
              <a:schemeClr val="bg1">
                <a:lumMod val="75000"/>
              </a:schemeClr>
            </a:solidFill>
            <a:ln w="28575">
              <a:solidFill>
                <a:srgbClr val="FFFFFF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  <p:txBody>
            <a:bodyPr wrap="none" anchor="ctr" anchorCtr="1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0</a:t>
              </a:r>
              <a:r>
                <a:rPr lang="en-US" sz="1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 </a:t>
              </a:r>
              <a:r>
                <a:rPr lang="en-US" sz="18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2</a:t>
              </a:r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7" name="iś1îḓè"/>
            <p:cNvSpPr/>
            <p:nvPr/>
          </p:nvSpPr>
          <p:spPr>
            <a:xfrm>
              <a:off x="6097680" y="4819680"/>
              <a:ext cx="701640" cy="701640"/>
            </a:xfrm>
            <a:prstGeom prst="ellipse">
              <a:avLst/>
            </a:prstGeom>
            <a:solidFill>
              <a:schemeClr val="accent3"/>
            </a:solidFill>
            <a:ln w="28575">
              <a:solidFill>
                <a:srgbClr val="FFFFFF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  <p:txBody>
            <a:bodyPr wrap="none" anchor="ctr" anchorCtr="1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0</a:t>
              </a:r>
              <a:r>
                <a:rPr lang="en-US" sz="1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 </a:t>
              </a:r>
              <a:r>
                <a:rPr lang="en-US" sz="18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3</a:t>
              </a:r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8" name="işḷiḍé"/>
            <p:cNvSpPr/>
            <p:nvPr/>
          </p:nvSpPr>
          <p:spPr>
            <a:xfrm>
              <a:off x="4173120" y="4330800"/>
              <a:ext cx="701640" cy="701640"/>
            </a:xfrm>
            <a:prstGeom prst="ellipse">
              <a:avLst/>
            </a:prstGeom>
            <a:solidFill>
              <a:schemeClr val="bg1">
                <a:lumMod val="75000"/>
              </a:schemeClr>
            </a:solidFill>
            <a:ln w="28575">
              <a:solidFill>
                <a:srgbClr val="FFFFFF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  <p:txBody>
            <a:bodyPr wrap="none" anchor="ctr" anchorCtr="1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0</a:t>
              </a:r>
              <a:r>
                <a:rPr lang="en-US" sz="1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 </a:t>
              </a:r>
              <a:r>
                <a:rPr lang="en-US" sz="18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4</a:t>
              </a:r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cxnSp>
        <p:nvCxnSpPr>
          <p:cNvPr id="179" name="直接连接符 13"/>
          <p:cNvCxnSpPr/>
          <p:nvPr/>
        </p:nvCxnSpPr>
        <p:spPr>
          <a:xfrm flipH="1">
            <a:off x="68040" y="3665520"/>
            <a:ext cx="4254120" cy="27000"/>
          </a:xfrm>
          <a:prstGeom prst="straightConnector1">
            <a:avLst/>
          </a:prstGeom>
          <a:ln w="3175" cap="rnd">
            <a:solidFill>
              <a:srgbClr val="FFFFFF">
                <a:lumMod val="75000"/>
              </a:srgbClr>
            </a:solidFill>
            <a:round/>
          </a:ln>
        </p:spPr>
      </p:cxnSp>
      <p:cxnSp>
        <p:nvCxnSpPr>
          <p:cNvPr id="180" name="直接连接符 14"/>
          <p:cNvCxnSpPr/>
          <p:nvPr/>
        </p:nvCxnSpPr>
        <p:spPr>
          <a:xfrm flipH="1">
            <a:off x="7102800" y="4253760"/>
            <a:ext cx="4969440" cy="23400"/>
          </a:xfrm>
          <a:prstGeom prst="straightConnector1">
            <a:avLst/>
          </a:prstGeom>
          <a:ln w="3175" cap="rnd">
            <a:solidFill>
              <a:srgbClr val="FFFFFF">
                <a:lumMod val="75000"/>
              </a:srgbClr>
            </a:solidFill>
            <a:round/>
          </a:ln>
        </p:spPr>
      </p:cxn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 additive="repl">
                                        <p:cTn id="7" dur="2000"/>
                                        <p:tgtEl>
                                          <p:spTgt spid="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情感管理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2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处理情感的能力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控制能力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5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6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在各种场合中起作用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应用场景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9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避免冲突，促进合作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重要性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91" name="组合 1"/>
          <p:cNvGrpSpPr/>
          <p:nvPr/>
        </p:nvGrpSpPr>
        <p:grpSpPr>
          <a:xfrm>
            <a:off x="7400520" y="1547280"/>
            <a:ext cx="4089960" cy="3641760"/>
            <a:chOff x="7400520" y="1547280"/>
            <a:chExt cx="4089960" cy="3641760"/>
          </a:xfrm>
        </p:grpSpPr>
        <p:sp>
          <p:nvSpPr>
            <p:cNvPr id="192" name="îsḷïdê"/>
            <p:cNvSpPr/>
            <p:nvPr/>
          </p:nvSpPr>
          <p:spPr>
            <a:xfrm>
              <a:off x="7805520" y="1952280"/>
              <a:ext cx="3284640" cy="2831400"/>
            </a:xfrm>
            <a:prstGeom prst="triangle">
              <a:avLst>
                <a:gd name="adj" fmla="val 50000"/>
              </a:avLst>
            </a:prstGeom>
            <a:noFill/>
            <a:ln w="3175">
              <a:solidFill>
                <a:srgbClr val="FFFFFF">
                  <a:lumMod val="75000"/>
                </a:srgbClr>
              </a:solidFill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93" name="íSľídé"/>
            <p:cNvSpPr/>
            <p:nvPr/>
          </p:nvSpPr>
          <p:spPr>
            <a:xfrm>
              <a:off x="7400520" y="4379400"/>
              <a:ext cx="809640" cy="809640"/>
            </a:xfrm>
            <a:prstGeom prst="ellipse">
              <a:avLst/>
            </a:prstGeom>
            <a:solidFill>
              <a:schemeClr val="accent1"/>
            </a:solidFill>
            <a:ln w="38100">
              <a:noFill/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/>
          </p:style>
          <p:txBody>
            <a:bodyPr wrap="none" lIns="90000" tIns="45000" rIns="90000" bIns="45000"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 </a:t>
              </a:r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4" name="íşľîdé"/>
            <p:cNvSpPr/>
            <p:nvPr/>
          </p:nvSpPr>
          <p:spPr>
            <a:xfrm>
              <a:off x="10680840" y="4379400"/>
              <a:ext cx="809640" cy="809640"/>
            </a:xfrm>
            <a:prstGeom prst="ellipse">
              <a:avLst/>
            </a:prstGeom>
            <a:solidFill>
              <a:schemeClr val="accent1"/>
            </a:solidFill>
            <a:ln w="38100">
              <a:noFill/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/>
          </p:style>
          <p:txBody>
            <a:bodyPr wrap="none" lIns="90000" tIns="45000" rIns="90000" bIns="45000"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 </a:t>
              </a:r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5" name="iślïdè"/>
            <p:cNvSpPr/>
            <p:nvPr/>
          </p:nvSpPr>
          <p:spPr>
            <a:xfrm>
              <a:off x="9042840" y="1547280"/>
              <a:ext cx="809640" cy="809640"/>
            </a:xfrm>
            <a:prstGeom prst="ellipse">
              <a:avLst/>
            </a:prstGeom>
            <a:solidFill>
              <a:schemeClr val="accent3"/>
            </a:solidFill>
            <a:ln w="38100">
              <a:noFill/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/>
          </p:style>
          <p:txBody>
            <a:bodyPr wrap="none" lIns="90000" tIns="45000" rIns="90000" bIns="45000"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 </a:t>
              </a:r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grpSp>
          <p:nvGrpSpPr>
            <p:cNvPr id="196" name="íś1ïḍè"/>
            <p:cNvGrpSpPr/>
            <p:nvPr/>
          </p:nvGrpSpPr>
          <p:grpSpPr>
            <a:xfrm>
              <a:off x="8902800" y="3224880"/>
              <a:ext cx="1090080" cy="699120"/>
              <a:chOff x="8902800" y="3224880"/>
              <a:chExt cx="1090080" cy="699120"/>
            </a:xfrm>
          </p:grpSpPr>
          <p:sp>
            <p:nvSpPr>
              <p:cNvPr id="197" name="íṥļîḑê"/>
              <p:cNvSpPr/>
              <p:nvPr/>
            </p:nvSpPr>
            <p:spPr>
              <a:xfrm>
                <a:off x="8902800" y="3504960"/>
                <a:ext cx="1090080" cy="41904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wrap="none" lIns="90000" tIns="46800" rIns="90000" bIns="46800" anchor="ctr">
                <a:norm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r>
                  <a:rPr lang="en-US" sz="1400" b="1" strike="noStrike" spc="-1">
                    <a:solidFill>
                      <a:schemeClr val="dk1"/>
                    </a:solidFill>
                    <a:latin typeface="Arial"/>
                    <a:ea typeface="微软雅黑"/>
                  </a:rPr>
                  <a:t> </a:t>
                </a:r>
                <a:endParaRPr lang="en-US" sz="14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  <p:sp>
            <p:nvSpPr>
              <p:cNvPr id="198" name="íṥlïďé"/>
              <p:cNvSpPr txBox="1"/>
              <p:nvPr/>
            </p:nvSpPr>
            <p:spPr>
              <a:xfrm>
                <a:off x="9223200" y="3224880"/>
                <a:ext cx="448920" cy="272520"/>
              </a:xfrm>
              <a:prstGeom prst="rect">
                <a:avLst/>
              </a:prstGeom>
            </p:spPr>
            <p:txBody>
              <a:bodyPr wrap="none" lIns="90000" tIns="45000" rIns="90000" bIns="45000" anchor="ctr" anchorCtr="1">
                <a:prstTxWarp prst="textPlain">
                  <a:avLst>
                    <a:gd name="adj" fmla="val 50000"/>
                  </a:avLst>
                </a:prstTxWarp>
                <a:no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r>
                  <a:rPr lang="en-US" sz="1800" b="1" strike="noStrike" spc="-1">
                    <a:ln w="0">
                      <a:noFill/>
                    </a:ln>
                    <a:solidFill>
                      <a:schemeClr val="dk1">
                        <a:lumMod val="50000"/>
                        <a:lumOff val="50000"/>
                      </a:schemeClr>
                    </a:solidFill>
                    <a:latin typeface="Arial"/>
                    <a:ea typeface="微软雅黑"/>
                  </a:rPr>
                  <a:t>3</a:t>
                </a:r>
                <a:r>
                  <a:rPr lang="en-US" sz="100" b="1" strike="noStrike" spc="-1">
                    <a:ln w="0">
                      <a:noFill/>
                    </a:ln>
                    <a:solidFill>
                      <a:schemeClr val="dk1">
                        <a:lumMod val="50000"/>
                        <a:lumOff val="50000"/>
                      </a:schemeClr>
                    </a:solidFill>
                    <a:latin typeface="Arial"/>
                    <a:ea typeface="微软雅黑"/>
                  </a:rPr>
                  <a:t> </a:t>
                </a:r>
                <a:r>
                  <a:rPr lang="en-US" sz="1800" b="1" strike="noStrike" spc="-1">
                    <a:ln w="0">
                      <a:noFill/>
                    </a:ln>
                    <a:solidFill>
                      <a:schemeClr val="dk1">
                        <a:lumMod val="50000"/>
                        <a:lumOff val="50000"/>
                      </a:schemeClr>
                    </a:solidFill>
                    <a:latin typeface="Arial"/>
                    <a:ea typeface="微软雅黑"/>
                  </a:rPr>
                  <a:t>0K</a:t>
                </a:r>
                <a:endParaRPr lang="en-US" sz="1800" b="0" strike="noStrike" spc="-1">
                  <a:ln w="0">
                    <a:noFill/>
                  </a:ln>
                  <a:solidFill>
                    <a:schemeClr val="dk1">
                      <a:lumMod val="50000"/>
                      <a:lumOff val="50000"/>
                    </a:schemeClr>
                  </a:solidFill>
                  <a:latin typeface="Arial"/>
                </a:endParaRPr>
              </a:p>
            </p:txBody>
          </p:sp>
        </p:grp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 additive="repl">
                                        <p:cTn id="7" dur="500"/>
                                        <p:tgtEl>
                                          <p:spTgt spid="1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9" name="PlaceHolder 1"/>
          <p:cNvSpPr>
            <a:spLocks noGrp="1"/>
          </p:cNvSpPr>
          <p:nvPr>
            <p:ph type="title" idx="4294967295"/>
          </p:nvPr>
        </p:nvSpPr>
        <p:spPr>
          <a:xfrm>
            <a:off x="11016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情感调和的应用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0" name="content"/>
          <p:cNvSpPr/>
          <p:nvPr/>
        </p:nvSpPr>
        <p:spPr>
          <a:xfrm>
            <a:off x="867240" y="2447280"/>
            <a:ext cx="291420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情感调和不仅在个人生活中有帮助，也在职场、家庭等各种场合中起着重要作用。掌握情感调和的技巧，能够提升个人魅力和影响力。适当的情感表达和管理，能够建立更加稳固的人际关系，推动事业和人生的成功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01" name="组合 1"/>
          <p:cNvGrpSpPr/>
          <p:nvPr/>
        </p:nvGrpSpPr>
        <p:grpSpPr>
          <a:xfrm>
            <a:off x="3419640" y="1802880"/>
            <a:ext cx="8527320" cy="3303360"/>
            <a:chOff x="3419640" y="1802880"/>
            <a:chExt cx="8527320" cy="3303360"/>
          </a:xfrm>
        </p:grpSpPr>
        <p:grpSp>
          <p:nvGrpSpPr>
            <p:cNvPr id="202" name="íṩlïḑê"/>
            <p:cNvGrpSpPr/>
            <p:nvPr/>
          </p:nvGrpSpPr>
          <p:grpSpPr>
            <a:xfrm>
              <a:off x="3419640" y="3746160"/>
              <a:ext cx="2864880" cy="1360080"/>
              <a:chOff x="3419640" y="3746160"/>
              <a:chExt cx="2864880" cy="1360080"/>
            </a:xfrm>
          </p:grpSpPr>
          <p:sp>
            <p:nvSpPr>
              <p:cNvPr id="203" name="ïṡļíḑé"/>
              <p:cNvSpPr/>
              <p:nvPr/>
            </p:nvSpPr>
            <p:spPr>
              <a:xfrm>
                <a:off x="3419640" y="4153680"/>
                <a:ext cx="2864880" cy="95256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6800" rIns="90000" bIns="46800" anchor="t">
                <a:normAutofit/>
              </a:bodyPr>
              <a:lstStyle/>
              <a:p>
                <a:pPr algn="ctr" defTabSz="914400">
                  <a:lnSpc>
                    <a:spcPct val="150000"/>
                  </a:lnSpc>
                </a:pPr>
                <a:endParaRPr lang="en-US" sz="1100" b="0" strike="noStrike" spc="-1">
                  <a:solidFill>
                    <a:schemeClr val="dk1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204" name="íṩḻíḍé"/>
              <p:cNvSpPr/>
              <p:nvPr/>
            </p:nvSpPr>
            <p:spPr>
              <a:xfrm>
                <a:off x="3419640" y="3746160"/>
                <a:ext cx="2864880" cy="406800"/>
              </a:xfrm>
              <a:prstGeom prst="rect">
                <a:avLst/>
              </a:prstGeom>
              <a:noFill/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wrap="none" lIns="90000" tIns="46800" rIns="90000" bIns="46800" anchor="ctr">
                <a:norm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r>
                  <a:rPr lang="en-US" sz="1600" b="1" strike="noStrike" spc="-1">
                    <a:solidFill>
                      <a:schemeClr val="dk1"/>
                    </a:solidFill>
                    <a:latin typeface="Arial"/>
                    <a:ea typeface="微软雅黑"/>
                  </a:rPr>
                  <a:t> </a:t>
                </a:r>
                <a:endParaRPr lang="en-US" sz="16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  <p:sp>
          <p:nvSpPr>
            <p:cNvPr id="205" name="ïṧḻïḋê"/>
            <p:cNvSpPr/>
            <p:nvPr/>
          </p:nvSpPr>
          <p:spPr>
            <a:xfrm>
              <a:off x="9082080" y="3746160"/>
              <a:ext cx="2864880" cy="406800"/>
            </a:xfrm>
            <a:prstGeom prst="rect">
              <a:avLst/>
            </a:prstGeom>
            <a:noFill/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wrap="none" lIns="90000" tIns="46800" rIns="90000" bIns="46800"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600" b="1" strike="noStrike" spc="-1">
                  <a:solidFill>
                    <a:schemeClr val="dk1"/>
                  </a:solidFill>
                  <a:latin typeface="Arial"/>
                  <a:ea typeface="微软雅黑"/>
                </a:rPr>
                <a:t> </a:t>
              </a:r>
              <a:endParaRPr lang="en-US" sz="16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06" name="î$ļîḓé"/>
            <p:cNvSpPr/>
            <p:nvPr/>
          </p:nvSpPr>
          <p:spPr>
            <a:xfrm>
              <a:off x="6982920" y="3888360"/>
              <a:ext cx="1509120" cy="406800"/>
            </a:xfrm>
            <a:prstGeom prst="rect">
              <a:avLst/>
            </a:prstGeom>
            <a:noFill/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wrap="none" lIns="90000" tIns="46800" rIns="90000" bIns="46800"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600" b="1" strike="noStrike" spc="-1">
                  <a:solidFill>
                    <a:schemeClr val="dk1"/>
                  </a:solidFill>
                  <a:latin typeface="Arial"/>
                  <a:ea typeface="微软雅黑"/>
                </a:rPr>
                <a:t> </a:t>
              </a:r>
              <a:endParaRPr lang="en-US" sz="16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07" name="iS1ïḋè"/>
            <p:cNvSpPr/>
            <p:nvPr/>
          </p:nvSpPr>
          <p:spPr>
            <a:xfrm rot="10800000" flipH="1" flipV="1">
              <a:off x="6765120" y="1802520"/>
              <a:ext cx="1943640" cy="1942920"/>
            </a:xfrm>
            <a:prstGeom prst="teardrop">
              <a:avLst>
                <a:gd name="adj" fmla="val 100000"/>
              </a:avLst>
            </a:prstGeom>
            <a:solidFill>
              <a:schemeClr val="accent1"/>
            </a:solidFill>
            <a:ln w="76200">
              <a:solidFill>
                <a:srgbClr val="FFFFFF">
                  <a:lumMod val="95000"/>
                </a:srgbClr>
              </a:solidFill>
              <a:miter/>
            </a:ln>
          </p:spPr>
          <p:style>
            <a:lnRef idx="0"/>
            <a:fillRef idx="0"/>
            <a:effectRef idx="0"/>
            <a:fontRef idx="minor"/>
          </p:style>
          <p:txBody>
            <a:bodyPr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208" name="iS1îďé"/>
            <p:cNvSpPr/>
            <p:nvPr/>
          </p:nvSpPr>
          <p:spPr>
            <a:xfrm>
              <a:off x="4735800" y="2664000"/>
              <a:ext cx="222840" cy="207720"/>
            </a:xfrm>
            <a:custGeom>
              <a:gdLst>
                <a:gd name="textAreaLeft" fmla="*/ 0 w 222840"/>
                <a:gd name="textAreaRight" fmla="*/ 223200 w 222840"/>
                <a:gd name="textAreaTop" fmla="*/ 0 h 207720"/>
                <a:gd name="textAreaBottom" fmla="*/ 208080 h 207720"/>
              </a:gdLst>
              <a:rect l="textAreaLeft" t="textAreaTop" r="textAreaRight" b="textAreaBottom"/>
              <a:pathLst>
                <a:path w="4630" h="4324">
                  <a:moveTo>
                    <a:pt x="3958" y="1193"/>
                  </a:moveTo>
                  <a:cubicBezTo>
                    <a:pt x="3895" y="1193"/>
                    <a:pt x="3832" y="1203"/>
                    <a:pt x="3772" y="1223"/>
                  </a:cubicBezTo>
                  <a:cubicBezTo>
                    <a:pt x="3524" y="1304"/>
                    <a:pt x="3364" y="1531"/>
                    <a:pt x="3358" y="1778"/>
                  </a:cubicBezTo>
                  <a:lnTo>
                    <a:pt x="3055" y="1876"/>
                  </a:lnTo>
                  <a:cubicBezTo>
                    <a:pt x="2936" y="1682"/>
                    <a:pt x="2743" y="1538"/>
                    <a:pt x="2515" y="1484"/>
                  </a:cubicBezTo>
                  <a:lnTo>
                    <a:pt x="2515" y="1166"/>
                  </a:lnTo>
                  <a:cubicBezTo>
                    <a:pt x="2748" y="1083"/>
                    <a:pt x="2915" y="861"/>
                    <a:pt x="2915" y="600"/>
                  </a:cubicBezTo>
                  <a:cubicBezTo>
                    <a:pt x="2915" y="270"/>
                    <a:pt x="2646" y="0"/>
                    <a:pt x="2315" y="0"/>
                  </a:cubicBezTo>
                  <a:cubicBezTo>
                    <a:pt x="1984" y="0"/>
                    <a:pt x="1715" y="270"/>
                    <a:pt x="1715" y="600"/>
                  </a:cubicBezTo>
                  <a:cubicBezTo>
                    <a:pt x="1715" y="861"/>
                    <a:pt x="1882" y="1083"/>
                    <a:pt x="2115" y="1166"/>
                  </a:cubicBezTo>
                  <a:lnTo>
                    <a:pt x="2115" y="1484"/>
                  </a:lnTo>
                  <a:cubicBezTo>
                    <a:pt x="1887" y="1538"/>
                    <a:pt x="1694" y="1682"/>
                    <a:pt x="1575" y="1877"/>
                  </a:cubicBezTo>
                  <a:lnTo>
                    <a:pt x="1273" y="1778"/>
                  </a:lnTo>
                  <a:cubicBezTo>
                    <a:pt x="1266" y="1531"/>
                    <a:pt x="1107" y="1304"/>
                    <a:pt x="858" y="1223"/>
                  </a:cubicBezTo>
                  <a:cubicBezTo>
                    <a:pt x="798" y="1203"/>
                    <a:pt x="736" y="1193"/>
                    <a:pt x="673" y="1193"/>
                  </a:cubicBezTo>
                  <a:cubicBezTo>
                    <a:pt x="412" y="1193"/>
                    <a:pt x="183" y="1360"/>
                    <a:pt x="102" y="1608"/>
                  </a:cubicBezTo>
                  <a:cubicBezTo>
                    <a:pt x="0" y="1923"/>
                    <a:pt x="173" y="2262"/>
                    <a:pt x="488" y="2364"/>
                  </a:cubicBezTo>
                  <a:cubicBezTo>
                    <a:pt x="548" y="2384"/>
                    <a:pt x="610" y="2394"/>
                    <a:pt x="673" y="2394"/>
                  </a:cubicBezTo>
                  <a:cubicBezTo>
                    <a:pt x="864" y="2394"/>
                    <a:pt x="1038" y="2304"/>
                    <a:pt x="1149" y="2159"/>
                  </a:cubicBezTo>
                  <a:lnTo>
                    <a:pt x="1452" y="2258"/>
                  </a:lnTo>
                  <a:cubicBezTo>
                    <a:pt x="1450" y="2281"/>
                    <a:pt x="1449" y="2304"/>
                    <a:pt x="1449" y="2327"/>
                  </a:cubicBezTo>
                  <a:cubicBezTo>
                    <a:pt x="1449" y="2542"/>
                    <a:pt x="1528" y="2740"/>
                    <a:pt x="1658" y="2891"/>
                  </a:cubicBezTo>
                  <a:lnTo>
                    <a:pt x="1471" y="3149"/>
                  </a:lnTo>
                  <a:cubicBezTo>
                    <a:pt x="1416" y="3132"/>
                    <a:pt x="1359" y="3124"/>
                    <a:pt x="1301" y="3124"/>
                  </a:cubicBezTo>
                  <a:cubicBezTo>
                    <a:pt x="1109" y="3124"/>
                    <a:pt x="927" y="3216"/>
                    <a:pt x="815" y="3371"/>
                  </a:cubicBezTo>
                  <a:cubicBezTo>
                    <a:pt x="620" y="3639"/>
                    <a:pt x="680" y="4015"/>
                    <a:pt x="948" y="4209"/>
                  </a:cubicBezTo>
                  <a:cubicBezTo>
                    <a:pt x="1051" y="4284"/>
                    <a:pt x="1173" y="4324"/>
                    <a:pt x="1300" y="4324"/>
                  </a:cubicBezTo>
                  <a:cubicBezTo>
                    <a:pt x="1492" y="4324"/>
                    <a:pt x="1673" y="4232"/>
                    <a:pt x="1786" y="4077"/>
                  </a:cubicBezTo>
                  <a:cubicBezTo>
                    <a:pt x="1939" y="3866"/>
                    <a:pt x="1934" y="3588"/>
                    <a:pt x="1795" y="3384"/>
                  </a:cubicBezTo>
                  <a:lnTo>
                    <a:pt x="1981" y="3127"/>
                  </a:lnTo>
                  <a:cubicBezTo>
                    <a:pt x="2084" y="3170"/>
                    <a:pt x="2197" y="3194"/>
                    <a:pt x="2315" y="3194"/>
                  </a:cubicBezTo>
                  <a:cubicBezTo>
                    <a:pt x="2433" y="3194"/>
                    <a:pt x="2545" y="3170"/>
                    <a:pt x="2647" y="3127"/>
                  </a:cubicBezTo>
                  <a:lnTo>
                    <a:pt x="2836" y="3385"/>
                  </a:lnTo>
                  <a:cubicBezTo>
                    <a:pt x="2696" y="3588"/>
                    <a:pt x="2692" y="3866"/>
                    <a:pt x="2845" y="4077"/>
                  </a:cubicBezTo>
                  <a:cubicBezTo>
                    <a:pt x="2957" y="4232"/>
                    <a:pt x="3139" y="4324"/>
                    <a:pt x="3331" y="4324"/>
                  </a:cubicBezTo>
                  <a:lnTo>
                    <a:pt x="3331" y="4324"/>
                  </a:lnTo>
                  <a:cubicBezTo>
                    <a:pt x="3458" y="4324"/>
                    <a:pt x="3580" y="4284"/>
                    <a:pt x="3683" y="4209"/>
                  </a:cubicBezTo>
                  <a:cubicBezTo>
                    <a:pt x="3951" y="4015"/>
                    <a:pt x="4010" y="3639"/>
                    <a:pt x="3816" y="3371"/>
                  </a:cubicBezTo>
                  <a:cubicBezTo>
                    <a:pt x="3703" y="3216"/>
                    <a:pt x="3522" y="3124"/>
                    <a:pt x="3330" y="3124"/>
                  </a:cubicBezTo>
                  <a:cubicBezTo>
                    <a:pt x="3271" y="3124"/>
                    <a:pt x="3214" y="3133"/>
                    <a:pt x="3159" y="3149"/>
                  </a:cubicBezTo>
                  <a:lnTo>
                    <a:pt x="2971" y="2893"/>
                  </a:lnTo>
                  <a:cubicBezTo>
                    <a:pt x="3102" y="2741"/>
                    <a:pt x="3182" y="2543"/>
                    <a:pt x="3182" y="2327"/>
                  </a:cubicBezTo>
                  <a:cubicBezTo>
                    <a:pt x="3182" y="2303"/>
                    <a:pt x="3181" y="2280"/>
                    <a:pt x="3179" y="2257"/>
                  </a:cubicBezTo>
                  <a:lnTo>
                    <a:pt x="3481" y="2159"/>
                  </a:lnTo>
                  <a:cubicBezTo>
                    <a:pt x="3592" y="2304"/>
                    <a:pt x="3766" y="2394"/>
                    <a:pt x="3957" y="2394"/>
                  </a:cubicBezTo>
                  <a:lnTo>
                    <a:pt x="3957" y="2394"/>
                  </a:lnTo>
                  <a:cubicBezTo>
                    <a:pt x="4020" y="2394"/>
                    <a:pt x="4083" y="2384"/>
                    <a:pt x="4143" y="2364"/>
                  </a:cubicBezTo>
                  <a:cubicBezTo>
                    <a:pt x="4458" y="2262"/>
                    <a:pt x="4630" y="1923"/>
                    <a:pt x="4528" y="1608"/>
                  </a:cubicBezTo>
                  <a:cubicBezTo>
                    <a:pt x="4447" y="1360"/>
                    <a:pt x="4218" y="1193"/>
                    <a:pt x="3958" y="1193"/>
                  </a:cubicBezTo>
                  <a:close/>
                </a:path>
              </a:pathLst>
            </a:custGeom>
            <a:solidFill>
              <a:schemeClr val="bg1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209" name="iṧḻídè"/>
            <p:cNvGrpSpPr/>
            <p:nvPr/>
          </p:nvGrpSpPr>
          <p:grpSpPr>
            <a:xfrm>
              <a:off x="9758880" y="2018520"/>
              <a:ext cx="1511640" cy="1511640"/>
              <a:chOff x="9758880" y="2018520"/>
              <a:chExt cx="1511640" cy="1511640"/>
            </a:xfrm>
          </p:grpSpPr>
          <p:sp>
            <p:nvSpPr>
              <p:cNvPr id="210" name="íšlîḓe"/>
              <p:cNvSpPr/>
              <p:nvPr/>
            </p:nvSpPr>
            <p:spPr>
              <a:xfrm>
                <a:off x="9758880" y="2018520"/>
                <a:ext cx="1511640" cy="1511640"/>
              </a:xfrm>
              <a:prstGeom prst="teardrop">
                <a:avLst>
                  <a:gd name="adj" fmla="val 100000"/>
                </a:avLst>
              </a:prstGeom>
              <a:solidFill>
                <a:schemeClr val="accent1"/>
              </a:solidFill>
              <a:ln w="38100">
                <a:solidFill>
                  <a:srgbClr val="FFFFFF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/>
            </p:style>
            <p:txBody>
              <a:bodyPr anchor="ctr">
                <a:norm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lt1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211" name="iṡ1ídè"/>
              <p:cNvSpPr/>
              <p:nvPr/>
            </p:nvSpPr>
            <p:spPr>
              <a:xfrm>
                <a:off x="10218240" y="2488680"/>
                <a:ext cx="571680" cy="571680"/>
              </a:xfrm>
              <a:prstGeom prst="ellipse">
                <a:avLst/>
              </a:prstGeom>
              <a:solidFill>
                <a:schemeClr val="bg1"/>
              </a:solidFill>
              <a:ln w="38100">
                <a:solidFill>
                  <a:srgbClr val="FFFFFF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/>
            </p:style>
            <p:txBody>
              <a:bodyPr anchor="ctr">
                <a:norm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lt1"/>
                  </a:solidFill>
                  <a:latin typeface="Arial"/>
                  <a:ea typeface="微软雅黑"/>
                </a:endParaRPr>
              </a:p>
            </p:txBody>
          </p:sp>
        </p:grpSp>
        <p:sp>
          <p:nvSpPr>
            <p:cNvPr id="212" name="ïŝļïďé"/>
            <p:cNvSpPr/>
            <p:nvPr/>
          </p:nvSpPr>
          <p:spPr>
            <a:xfrm>
              <a:off x="4091400" y="2018520"/>
              <a:ext cx="1511640" cy="1511640"/>
            </a:xfrm>
            <a:prstGeom prst="teardrop">
              <a:avLst>
                <a:gd name="adj" fmla="val 100000"/>
              </a:avLst>
            </a:prstGeom>
            <a:solidFill>
              <a:schemeClr val="accent1"/>
            </a:solidFill>
            <a:ln w="38100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13" name="图片 27"/>
            <p:cNvSpPr/>
            <p:nvPr/>
          </p:nvSpPr>
          <p:spPr>
            <a:xfrm>
              <a:off x="6873840" y="1910880"/>
              <a:ext cx="1726920" cy="1726920"/>
            </a:xfrm>
            <a:custGeom>
              <a:gdLst>
                <a:gd name="textAreaLeft" fmla="*/ 0 w 1726920"/>
                <a:gd name="textAreaRight" fmla="*/ 1727280 w 1726920"/>
                <a:gd name="textAreaTop" fmla="*/ 0 h 1726920"/>
                <a:gd name="textAreaBottom" fmla="*/ 1727280 h 1726920"/>
              </a:gdLst>
              <a:rect l="textAreaLeft" t="textAreaTop" r="textAreaRight" b="textAreaBottom"/>
              <a:pathLst>
                <a:path w="1727202" h="1727202">
                  <a:moveTo>
                    <a:pt x="863602" y="0"/>
                  </a:moveTo>
                  <a:lnTo>
                    <a:pt x="1727204" y="0"/>
                  </a:lnTo>
                  <a:lnTo>
                    <a:pt x="1727204" y="863602"/>
                  </a:lnTo>
                  <a:cubicBezTo>
                    <a:pt x="1727204" y="1340556"/>
                    <a:pt x="1340556" y="1727204"/>
                    <a:pt x="863602" y="1727204"/>
                  </a:cubicBezTo>
                  <a:cubicBezTo>
                    <a:pt x="386648" y="1727204"/>
                    <a:pt x="0" y="1340556"/>
                    <a:pt x="0" y="863602"/>
                  </a:cubicBezTo>
                  <a:cubicBezTo>
                    <a:pt x="0" y="386648"/>
                    <a:pt x="386648" y="0"/>
                    <a:pt x="863602" y="0"/>
                  </a:cubicBezTo>
                  <a:close/>
                </a:path>
              </a:pathLst>
            </a:custGeom>
            <a:blipFill rotWithShape="0">
              <a:blip r:embed="rId3"/>
              <a:stretch>
                <a:fillRect/>
              </a:stretch>
            </a:blip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4" name="iṡ1ídè"/>
            <p:cNvSpPr/>
            <p:nvPr/>
          </p:nvSpPr>
          <p:spPr>
            <a:xfrm>
              <a:off x="4561560" y="2466360"/>
              <a:ext cx="571680" cy="571680"/>
            </a:xfrm>
            <a:prstGeom prst="ellipse">
              <a:avLst/>
            </a:prstGeom>
            <a:solidFill>
              <a:schemeClr val="bg1"/>
            </a:solidFill>
            <a:ln w="38100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1000"/>
                                        <p:tgtEl>
                                          <p:spTgt spid="201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repl">
                                        <p:cTn id="8" dur="1000" fill="hold"/>
                                        <p:tgtEl>
                                          <p:spTgt spid="2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9" dur="1000" fill="hold"/>
                                        <p:tgtEl>
                                          <p:spTgt spid="2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5" name="图片 20"/>
          <p:cNvSpPr/>
          <p:nvPr/>
        </p:nvSpPr>
        <p:spPr>
          <a:xfrm>
            <a:off x="8345160" y="416880"/>
            <a:ext cx="3850200" cy="3031920"/>
          </a:xfrm>
          <a:custGeom>
            <a:gdLst>
              <a:gd name="textAreaLeft" fmla="*/ 0 w 3850200"/>
              <a:gd name="textAreaRight" fmla="*/ 3850560 w 3850200"/>
              <a:gd name="textAreaTop" fmla="*/ 0 h 3031920"/>
              <a:gd name="textAreaBottom" fmla="*/ 3032280 h 3031920"/>
            </a:gdLst>
            <a:rect l="textAreaLeft" t="textAreaTop" r="textAreaRight" b="textAreaBottom"/>
            <a:pathLst>
              <a:path w="3850639" h="3032329">
                <a:moveTo>
                  <a:pt x="3850639" y="0"/>
                </a:moveTo>
                <a:lnTo>
                  <a:pt x="3850639" y="3032329"/>
                </a:lnTo>
                <a:lnTo>
                  <a:pt x="0" y="3032329"/>
                </a:lnTo>
                <a:close/>
              </a:path>
            </a:pathLst>
          </a:cu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6" name="图片 22"/>
          <p:cNvSpPr/>
          <p:nvPr/>
        </p:nvSpPr>
        <p:spPr>
          <a:xfrm>
            <a:off x="0" y="416520"/>
            <a:ext cx="3850200" cy="3031920"/>
          </a:xfrm>
          <a:custGeom>
            <a:gdLst>
              <a:gd name="textAreaLeft" fmla="*/ 0 w 3850200"/>
              <a:gd name="textAreaRight" fmla="*/ 3850560 w 3850200"/>
              <a:gd name="textAreaTop" fmla="*/ 0 h 3031920"/>
              <a:gd name="textAreaBottom" fmla="*/ 3032280 h 3031920"/>
            </a:gdLst>
            <a:rect l="textAreaLeft" t="textAreaTop" r="textAreaRight" b="textAreaBottom"/>
            <a:pathLst>
              <a:path w="3850640" h="3032329">
                <a:moveTo>
                  <a:pt x="0" y="0"/>
                </a:moveTo>
                <a:lnTo>
                  <a:pt x="3850640" y="3032329"/>
                </a:lnTo>
                <a:lnTo>
                  <a:pt x="0" y="3032329"/>
                </a:lnTo>
                <a:close/>
              </a:path>
            </a:pathLst>
          </a:custGeom>
          <a:blipFill rotWithShape="0">
            <a:blip r:embed="rId4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7" name="图片 5"/>
          <p:cNvSpPr/>
          <p:nvPr/>
        </p:nvSpPr>
        <p:spPr>
          <a:xfrm>
            <a:off x="0" y="0"/>
            <a:ext cx="12191760" cy="5015880"/>
          </a:xfrm>
          <a:custGeom>
            <a:gdLst>
              <a:gd name="textAreaLeft" fmla="*/ 0 w 12191760"/>
              <a:gd name="textAreaRight" fmla="*/ 12192120 w 12191760"/>
              <a:gd name="textAreaTop" fmla="*/ 0 h 5015880"/>
              <a:gd name="textAreaBottom" fmla="*/ 5016240 h 5015880"/>
            </a:gdLst>
            <a:rect l="textAreaLeft" t="textAreaTop" r="textAreaRight" b="textAreaBottom"/>
            <a:pathLst>
              <a:path w="12191997" h="5016416">
                <a:moveTo>
                  <a:pt x="0" y="0"/>
                </a:moveTo>
                <a:lnTo>
                  <a:pt x="12191997" y="0"/>
                </a:lnTo>
                <a:lnTo>
                  <a:pt x="6095997" y="5016416"/>
                </a:lnTo>
                <a:lnTo>
                  <a:pt x="0" y="2"/>
                </a:lnTo>
                <a:close/>
              </a:path>
            </a:pathLst>
          </a:custGeom>
          <a:blipFill rotWithShape="0">
            <a:blip r:embed="rId5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4874CB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1"/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19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1"/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accent1"/>
                </a:solidFill>
                <a:latin typeface="Arial"/>
                <a:ea typeface="微软雅黑"/>
              </a:rPr>
              <a:t>章 情感与认知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2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2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2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3" dur="500" fill="hold"/>
                                        <p:tgtEl>
                                          <p:spTgt spid="2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4" dur="500" fill="hold"/>
                                        <p:tgtEl>
                                          <p:spTgt spid="2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2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7" dur="500" fill="hold"/>
                                        <p:tgtEl>
                                          <p:spTgt spid="2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8" dur="500" fill="hold"/>
                                        <p:tgtEl>
                                          <p:spTgt spid="2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21" name="组合 12"/>
          <p:cNvGrpSpPr/>
          <p:nvPr/>
        </p:nvGrpSpPr>
        <p:grpSpPr>
          <a:xfrm>
            <a:off x="-720" y="396720"/>
            <a:ext cx="12191760" cy="1449720"/>
            <a:chOff x="-720" y="396720"/>
            <a:chExt cx="12191760" cy="1449720"/>
          </a:xfrm>
        </p:grpSpPr>
        <p:sp>
          <p:nvSpPr>
            <p:cNvPr id="222" name="图片 21"/>
            <p:cNvSpPr/>
            <p:nvPr/>
          </p:nvSpPr>
          <p:spPr>
            <a:xfrm>
              <a:off x="-720" y="397800"/>
              <a:ext cx="12191760" cy="1448640"/>
            </a:xfrm>
            <a:custGeom>
              <a:gdLst>
                <a:gd name="textAreaLeft" fmla="*/ 0 w 12191760"/>
                <a:gd name="textAreaRight" fmla="*/ 12192120 w 12191760"/>
                <a:gd name="textAreaTop" fmla="*/ 0 h 1448640"/>
                <a:gd name="textAreaBottom" fmla="*/ 1449000 h 1448640"/>
              </a:gdLst>
              <a:rect l="textAreaLeft" t="textAreaTop" r="textAreaRight" b="textAreaBottom"/>
              <a:pathLst>
                <a:path w="12192000" h="1449097">
                  <a:moveTo>
                    <a:pt x="0" y="0"/>
                  </a:moveTo>
                  <a:lnTo>
                    <a:pt x="12192000" y="0"/>
                  </a:lnTo>
                  <a:lnTo>
                    <a:pt x="12192000" y="1449097"/>
                  </a:lnTo>
                  <a:lnTo>
                    <a:pt x="0" y="1449097"/>
                  </a:lnTo>
                  <a:close/>
                </a:path>
              </a:pathLst>
            </a:custGeom>
            <a:blipFill rotWithShape="0">
              <a:blip r:embed="rId2"/>
              <a:stretch>
                <a:fillRect/>
              </a:stretch>
            </a:blip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3" name="iSlïḍè"/>
            <p:cNvSpPr/>
            <p:nvPr/>
          </p:nvSpPr>
          <p:spPr>
            <a:xfrm>
              <a:off x="669240" y="396720"/>
              <a:ext cx="10850040" cy="1449360"/>
            </a:xfrm>
            <a:prstGeom prst="rect">
              <a:avLst/>
            </a:prstGeom>
            <a:solidFill>
              <a:schemeClr val="tx1">
                <a:alpha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6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24" name="îśļîḍè"/>
            <p:cNvSpPr/>
            <p:nvPr/>
          </p:nvSpPr>
          <p:spPr>
            <a:xfrm>
              <a:off x="2900520" y="505080"/>
              <a:ext cx="6389640" cy="123300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6800" rIns="90000" bIns="46800" anchor="t">
              <a:normAutofit fontScale="96666" lnSpcReduction="20000"/>
            </a:bodyPr>
            <a:lstStyle/>
            <a:p>
              <a:pPr algn="ctr" defTabSz="914400">
                <a:lnSpc>
                  <a:spcPct val="150000"/>
                </a:lnSpc>
              </a:pPr>
              <a:r>
                <a:rPr lang="en-US" sz="14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Unified fon</a:t>
              </a:r>
              <a:r>
                <a:rPr lang="en-US" sz="1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 </a:t>
              </a:r>
              <a:r>
                <a:rPr lang="en-US" sz="14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ts make reading more fluent.</a:t>
              </a:r>
              <a:endParaRPr lang="en-US" sz="1400" b="0" strike="noStrike" spc="-1">
                <a:solidFill>
                  <a:srgbClr val="000000"/>
                </a:solidFill>
                <a:latin typeface="Arial"/>
              </a:endParaRPr>
            </a:p>
            <a:p>
              <a:pPr algn="ctr" defTabSz="914400">
                <a:lnSpc>
                  <a:spcPct val="150000"/>
                </a:lnSpc>
              </a:pPr>
              <a:r>
                <a:rPr lang="en-US" sz="1800" b="1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Theme color makes PPT more convenient to change.</a:t>
              </a:r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  <a:p>
              <a:pPr algn="ctr" defTabSz="914400">
                <a:lnSpc>
                  <a:spcPct val="150000"/>
                </a:lnSpc>
              </a:pPr>
              <a:r>
                <a:rPr lang="en-US" sz="14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Adjust the spacing to adapt to Chinese typesetting, use the reference line in PPT.</a:t>
              </a:r>
              <a:endParaRPr lang="en-US" sz="14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225" name="矩形 6"/>
          <p:cNvSpPr/>
          <p:nvPr/>
        </p:nvSpPr>
        <p:spPr>
          <a:xfrm>
            <a:off x="8392680" y="1364760"/>
            <a:ext cx="3102840" cy="48204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26" name="title"/>
          <p:cNvSpPr/>
          <p:nvPr/>
        </p:nvSpPr>
        <p:spPr>
          <a:xfrm>
            <a:off x="4469760" y="2013120"/>
            <a:ext cx="2280600" cy="11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情感与思维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7" name="content"/>
          <p:cNvSpPr/>
          <p:nvPr/>
        </p:nvSpPr>
        <p:spPr>
          <a:xfrm>
            <a:off x="3649320" y="3759120"/>
            <a:ext cx="3636360" cy="235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情感和认知相辅相成，相互影响。情感会影响我们的思维方式，而思维也会影响我们的情感体验。情感和思维之间的互动关系是情感调和的重要组成部分。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8" name="PlaceHolder 1"/>
          <p:cNvSpPr>
            <a:spLocks noGrp="1"/>
          </p:cNvSpPr>
          <p:nvPr>
            <p:ph type="title" idx="4294967295"/>
          </p:nvPr>
        </p:nvSpPr>
        <p:spPr>
          <a:xfrm>
            <a:off x="0" y="504720"/>
            <a:ext cx="10799640" cy="72540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500"/>
                                        <p:tgtEl>
                                          <p:spTgt spid="2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29" name="组合 5"/>
          <p:cNvGrpSpPr/>
          <p:nvPr/>
        </p:nvGrpSpPr>
        <p:grpSpPr>
          <a:xfrm>
            <a:off x="4655880" y="1123920"/>
            <a:ext cx="6864480" cy="4960080"/>
            <a:chOff x="4655880" y="1123920"/>
            <a:chExt cx="6864480" cy="4960080"/>
          </a:xfrm>
        </p:grpSpPr>
        <p:cxnSp>
          <p:nvCxnSpPr>
            <p:cNvPr id="230" name="直接连接符 6"/>
            <p:cNvCxnSpPr/>
            <p:nvPr/>
          </p:nvCxnSpPr>
          <p:spPr>
            <a:xfrm>
              <a:off x="4655880" y="1123920"/>
              <a:ext cx="360" cy="4960440"/>
            </a:xfrm>
            <a:prstGeom prst="straightConnector1">
              <a:avLst/>
            </a:prstGeom>
            <a:ln w="3175" cap="rnd">
              <a:solidFill>
                <a:srgbClr val="FFFFFF">
                  <a:lumMod val="75000"/>
                </a:srgbClr>
              </a:solidFill>
              <a:round/>
            </a:ln>
          </p:spPr>
        </p:cxnSp>
        <p:grpSp>
          <p:nvGrpSpPr>
            <p:cNvPr id="231" name="iSlide"/>
            <p:cNvGrpSpPr/>
            <p:nvPr/>
          </p:nvGrpSpPr>
          <p:grpSpPr>
            <a:xfrm>
              <a:off x="4835880" y="1432800"/>
              <a:ext cx="6684480" cy="604080"/>
              <a:chOff x="4835880" y="1432800"/>
              <a:chExt cx="6684480" cy="604080"/>
            </a:xfrm>
          </p:grpSpPr>
          <p:cxnSp>
            <p:nvCxnSpPr>
              <p:cNvPr id="232" name="直接连接符 28"/>
              <p:cNvCxnSpPr/>
              <p:nvPr/>
            </p:nvCxnSpPr>
            <p:spPr>
              <a:xfrm>
                <a:off x="6995880" y="201816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233" name="íS1ïdè"/>
              <p:cNvGrpSpPr/>
              <p:nvPr/>
            </p:nvGrpSpPr>
            <p:grpSpPr>
              <a:xfrm>
                <a:off x="4835880" y="1432800"/>
                <a:ext cx="2304360" cy="604080"/>
                <a:chOff x="4835880" y="1432800"/>
                <a:chExt cx="2304360" cy="604080"/>
              </a:xfrm>
            </p:grpSpPr>
            <p:sp>
              <p:nvSpPr>
                <p:cNvPr id="234" name="íŝḷiḑé"/>
                <p:cNvSpPr/>
                <p:nvPr/>
              </p:nvSpPr>
              <p:spPr>
                <a:xfrm>
                  <a:off x="5357160" y="143280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235" name="íṡľîḋe"/>
                <p:cNvSpPr/>
                <p:nvPr/>
              </p:nvSpPr>
              <p:spPr>
                <a:xfrm>
                  <a:off x="4835880" y="143280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1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grpSp>
          <p:nvGrpSpPr>
            <p:cNvPr id="236" name="îṡḻïḓè"/>
            <p:cNvGrpSpPr/>
            <p:nvPr/>
          </p:nvGrpSpPr>
          <p:grpSpPr>
            <a:xfrm>
              <a:off x="4835880" y="2562120"/>
              <a:ext cx="6684480" cy="604080"/>
              <a:chOff x="4835880" y="2562120"/>
              <a:chExt cx="6684480" cy="604080"/>
            </a:xfrm>
          </p:grpSpPr>
          <p:cxnSp>
            <p:nvCxnSpPr>
              <p:cNvPr id="237" name="直接连接符 10"/>
              <p:cNvCxnSpPr/>
              <p:nvPr/>
            </p:nvCxnSpPr>
            <p:spPr>
              <a:xfrm>
                <a:off x="6995880" y="314748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238" name="î$ḻïḓê"/>
              <p:cNvGrpSpPr/>
              <p:nvPr/>
            </p:nvGrpSpPr>
            <p:grpSpPr>
              <a:xfrm>
                <a:off x="4835880" y="2562120"/>
                <a:ext cx="2304360" cy="604080"/>
                <a:chOff x="4835880" y="2562120"/>
                <a:chExt cx="2304360" cy="604080"/>
              </a:xfrm>
            </p:grpSpPr>
            <p:sp>
              <p:nvSpPr>
                <p:cNvPr id="239" name="îŝľiḓê"/>
                <p:cNvSpPr/>
                <p:nvPr/>
              </p:nvSpPr>
              <p:spPr>
                <a:xfrm>
                  <a:off x="5357160" y="256212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240" name="íṥļïḋe"/>
                <p:cNvSpPr/>
                <p:nvPr/>
              </p:nvSpPr>
              <p:spPr>
                <a:xfrm>
                  <a:off x="4835880" y="256212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3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grpSp>
          <p:nvGrpSpPr>
            <p:cNvPr id="241" name="ïṥḻíḑé"/>
            <p:cNvGrpSpPr/>
            <p:nvPr/>
          </p:nvGrpSpPr>
          <p:grpSpPr>
            <a:xfrm>
              <a:off x="4835880" y="3691440"/>
              <a:ext cx="6684480" cy="604080"/>
              <a:chOff x="4835880" y="3691440"/>
              <a:chExt cx="6684480" cy="604080"/>
            </a:xfrm>
          </p:grpSpPr>
          <p:cxnSp>
            <p:nvCxnSpPr>
              <p:cNvPr id="242" name="直接连接符 14"/>
              <p:cNvCxnSpPr/>
              <p:nvPr/>
            </p:nvCxnSpPr>
            <p:spPr>
              <a:xfrm>
                <a:off x="6995880" y="427644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243" name="ïṡlíḋê"/>
              <p:cNvGrpSpPr/>
              <p:nvPr/>
            </p:nvGrpSpPr>
            <p:grpSpPr>
              <a:xfrm>
                <a:off x="4835880" y="3691440"/>
                <a:ext cx="2304360" cy="604080"/>
                <a:chOff x="4835880" y="3691440"/>
                <a:chExt cx="2304360" cy="604080"/>
              </a:xfrm>
            </p:grpSpPr>
            <p:sp>
              <p:nvSpPr>
                <p:cNvPr id="244" name="ï$liḓé"/>
                <p:cNvSpPr/>
                <p:nvPr/>
              </p:nvSpPr>
              <p:spPr>
                <a:xfrm>
                  <a:off x="5357160" y="369144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245" name="îš1íḍê"/>
                <p:cNvSpPr/>
                <p:nvPr/>
              </p:nvSpPr>
              <p:spPr>
                <a:xfrm>
                  <a:off x="4835880" y="369144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1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grpSp>
          <p:nvGrpSpPr>
            <p:cNvPr id="246" name="ïṩḻiḑè"/>
            <p:cNvGrpSpPr/>
            <p:nvPr/>
          </p:nvGrpSpPr>
          <p:grpSpPr>
            <a:xfrm>
              <a:off x="4835880" y="4820760"/>
              <a:ext cx="6684480" cy="604080"/>
              <a:chOff x="4835880" y="4820760"/>
              <a:chExt cx="6684480" cy="604080"/>
            </a:xfrm>
          </p:grpSpPr>
          <p:cxnSp>
            <p:nvCxnSpPr>
              <p:cNvPr id="247" name="直接连接符 35"/>
              <p:cNvCxnSpPr/>
              <p:nvPr/>
            </p:nvCxnSpPr>
            <p:spPr>
              <a:xfrm>
                <a:off x="6995880" y="540576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248" name="íŝľíḋê"/>
              <p:cNvGrpSpPr/>
              <p:nvPr/>
            </p:nvGrpSpPr>
            <p:grpSpPr>
              <a:xfrm>
                <a:off x="4835880" y="4820760"/>
                <a:ext cx="2304360" cy="604080"/>
                <a:chOff x="4835880" y="4820760"/>
                <a:chExt cx="2304360" cy="604080"/>
              </a:xfrm>
            </p:grpSpPr>
            <p:sp>
              <p:nvSpPr>
                <p:cNvPr id="249" name="iśḻiďe"/>
                <p:cNvSpPr/>
                <p:nvPr/>
              </p:nvSpPr>
              <p:spPr>
                <a:xfrm>
                  <a:off x="5357160" y="482076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250" name="îSliḋé"/>
                <p:cNvSpPr/>
                <p:nvPr/>
              </p:nvSpPr>
              <p:spPr>
                <a:xfrm>
                  <a:off x="4835880" y="482076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3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</p:grpSp>
      <p:sp>
        <p:nvSpPr>
          <p:cNvPr id="251" name="PlaceHolder 1"/>
          <p:cNvSpPr>
            <a:spLocks noGrp="1"/>
          </p:cNvSpPr>
          <p:nvPr>
            <p:ph type="title" idx="4294967295"/>
          </p:nvPr>
        </p:nvSpPr>
        <p:spPr>
          <a:xfrm>
            <a:off x="116280" y="2562120"/>
            <a:ext cx="4253040" cy="18867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情绪智商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52" name="content.1.subtitle"/>
          <p:cNvSpPr/>
          <p:nvPr/>
        </p:nvSpPr>
        <p:spPr>
          <a:xfrm>
            <a:off x="7140600" y="1345680"/>
            <a:ext cx="4379760" cy="735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个体处理情感和情绪的能力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3" name="content.1.title"/>
          <p:cNvSpPr/>
          <p:nvPr/>
        </p:nvSpPr>
        <p:spPr>
          <a:xfrm>
            <a:off x="5537160" y="15487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情绪智商定义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4" name="content.2.subtitle"/>
          <p:cNvSpPr/>
          <p:nvPr/>
        </p:nvSpPr>
        <p:spPr>
          <a:xfrm>
            <a:off x="7141320" y="4604400"/>
            <a:ext cx="4379400" cy="1036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有利于更好地应对生活中的挑战和压力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5" name="content.2.title"/>
          <p:cNvSpPr/>
          <p:nvPr/>
        </p:nvSpPr>
        <p:spPr>
          <a:xfrm>
            <a:off x="5537520" y="49309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提升方法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6" name="content.3.subtitle"/>
          <p:cNvSpPr/>
          <p:nvPr/>
        </p:nvSpPr>
        <p:spPr>
          <a:xfrm>
            <a:off x="7225200" y="2349360"/>
            <a:ext cx="4276440" cy="107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情绪智商对人际关系和工作效率有积极作用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7" name="content.3.title"/>
          <p:cNvSpPr/>
          <p:nvPr/>
        </p:nvSpPr>
        <p:spPr>
          <a:xfrm>
            <a:off x="5537520" y="26719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影响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8" name="content.4.subtitle"/>
          <p:cNvSpPr/>
          <p:nvPr/>
        </p:nvSpPr>
        <p:spPr>
          <a:xfrm>
            <a:off x="7244640" y="3423960"/>
            <a:ext cx="4275720" cy="967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9" name="content.4.title"/>
          <p:cNvSpPr/>
          <p:nvPr/>
        </p:nvSpPr>
        <p:spPr>
          <a:xfrm>
            <a:off x="5537160" y="380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2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2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6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情感识别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61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识别自己和他人的情感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2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基础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3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64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65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6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68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有助于建立更加亲密的人际关系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9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重要性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70" name="组合 1"/>
          <p:cNvGrpSpPr/>
          <p:nvPr/>
        </p:nvGrpSpPr>
        <p:grpSpPr>
          <a:xfrm>
            <a:off x="7400520" y="1547280"/>
            <a:ext cx="4089960" cy="3641760"/>
            <a:chOff x="7400520" y="1547280"/>
            <a:chExt cx="4089960" cy="3641760"/>
          </a:xfrm>
        </p:grpSpPr>
        <p:sp>
          <p:nvSpPr>
            <p:cNvPr id="271" name="îsḷïdê"/>
            <p:cNvSpPr/>
            <p:nvPr/>
          </p:nvSpPr>
          <p:spPr>
            <a:xfrm>
              <a:off x="7805520" y="1952280"/>
              <a:ext cx="3284640" cy="2831400"/>
            </a:xfrm>
            <a:prstGeom prst="triangle">
              <a:avLst>
                <a:gd name="adj" fmla="val 50000"/>
              </a:avLst>
            </a:prstGeom>
            <a:noFill/>
            <a:ln w="3175">
              <a:solidFill>
                <a:srgbClr val="FFFFFF">
                  <a:lumMod val="75000"/>
                </a:srgbClr>
              </a:solidFill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272" name="íSľídé"/>
            <p:cNvSpPr/>
            <p:nvPr/>
          </p:nvSpPr>
          <p:spPr>
            <a:xfrm>
              <a:off x="7400520" y="4379400"/>
              <a:ext cx="809640" cy="809640"/>
            </a:xfrm>
            <a:prstGeom prst="ellipse">
              <a:avLst/>
            </a:prstGeom>
            <a:solidFill>
              <a:schemeClr val="accent1"/>
            </a:solidFill>
            <a:ln w="38100">
              <a:noFill/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/>
          </p:style>
          <p:txBody>
            <a:bodyPr wrap="none" lIns="90000" tIns="45000" rIns="90000" bIns="45000"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 </a:t>
              </a:r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3" name="íşľîdé"/>
            <p:cNvSpPr/>
            <p:nvPr/>
          </p:nvSpPr>
          <p:spPr>
            <a:xfrm>
              <a:off x="10680840" y="4379400"/>
              <a:ext cx="809640" cy="809640"/>
            </a:xfrm>
            <a:prstGeom prst="ellipse">
              <a:avLst/>
            </a:prstGeom>
            <a:solidFill>
              <a:schemeClr val="accent1"/>
            </a:solidFill>
            <a:ln w="38100">
              <a:noFill/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/>
          </p:style>
          <p:txBody>
            <a:bodyPr wrap="none" lIns="90000" tIns="45000" rIns="90000" bIns="45000"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 </a:t>
              </a:r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4" name="iślïdè"/>
            <p:cNvSpPr/>
            <p:nvPr/>
          </p:nvSpPr>
          <p:spPr>
            <a:xfrm>
              <a:off x="9042840" y="1547280"/>
              <a:ext cx="809640" cy="809640"/>
            </a:xfrm>
            <a:prstGeom prst="ellipse">
              <a:avLst/>
            </a:prstGeom>
            <a:solidFill>
              <a:schemeClr val="accent3"/>
            </a:solidFill>
            <a:ln w="38100">
              <a:noFill/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/>
          </p:style>
          <p:txBody>
            <a:bodyPr wrap="none" lIns="90000" tIns="45000" rIns="90000" bIns="45000"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 </a:t>
              </a:r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grpSp>
          <p:nvGrpSpPr>
            <p:cNvPr id="275" name="íś1ïḍè"/>
            <p:cNvGrpSpPr/>
            <p:nvPr/>
          </p:nvGrpSpPr>
          <p:grpSpPr>
            <a:xfrm>
              <a:off x="8902800" y="3224880"/>
              <a:ext cx="1090080" cy="699120"/>
              <a:chOff x="8902800" y="3224880"/>
              <a:chExt cx="1090080" cy="699120"/>
            </a:xfrm>
          </p:grpSpPr>
          <p:sp>
            <p:nvSpPr>
              <p:cNvPr id="276" name="íṥļîḑê"/>
              <p:cNvSpPr/>
              <p:nvPr/>
            </p:nvSpPr>
            <p:spPr>
              <a:xfrm>
                <a:off x="8902800" y="3504960"/>
                <a:ext cx="1090080" cy="41904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wrap="none" lIns="90000" tIns="46800" rIns="90000" bIns="46800" anchor="ctr">
                <a:norm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r>
                  <a:rPr lang="en-US" sz="1400" b="1" strike="noStrike" spc="-1">
                    <a:solidFill>
                      <a:schemeClr val="dk1"/>
                    </a:solidFill>
                    <a:latin typeface="Arial"/>
                    <a:ea typeface="微软雅黑"/>
                  </a:rPr>
                  <a:t> </a:t>
                </a:r>
                <a:endParaRPr lang="en-US" sz="14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  <p:sp>
            <p:nvSpPr>
              <p:cNvPr id="277" name="íṥlïďé"/>
              <p:cNvSpPr txBox="1"/>
              <p:nvPr/>
            </p:nvSpPr>
            <p:spPr>
              <a:xfrm>
                <a:off x="9223200" y="3224880"/>
                <a:ext cx="448920" cy="272520"/>
              </a:xfrm>
              <a:prstGeom prst="rect">
                <a:avLst/>
              </a:prstGeom>
            </p:spPr>
            <p:txBody>
              <a:bodyPr wrap="none" lIns="90000" tIns="45000" rIns="90000" bIns="45000" anchor="ctr" anchorCtr="1">
                <a:prstTxWarp prst="textPlain">
                  <a:avLst>
                    <a:gd name="adj" fmla="val 50000"/>
                  </a:avLst>
                </a:prstTxWarp>
                <a:no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r>
                  <a:rPr lang="en-US" sz="1800" b="1" strike="noStrike" spc="-1">
                    <a:ln w="0">
                      <a:noFill/>
                    </a:ln>
                    <a:solidFill>
                      <a:schemeClr val="dk1">
                        <a:lumMod val="50000"/>
                        <a:lumOff val="50000"/>
                      </a:schemeClr>
                    </a:solidFill>
                    <a:latin typeface="Arial"/>
                    <a:ea typeface="微软雅黑"/>
                  </a:rPr>
                  <a:t>3</a:t>
                </a:r>
                <a:r>
                  <a:rPr lang="en-US" sz="100" b="1" strike="noStrike" spc="-1">
                    <a:ln w="0">
                      <a:noFill/>
                    </a:ln>
                    <a:solidFill>
                      <a:schemeClr val="dk1">
                        <a:lumMod val="50000"/>
                        <a:lumOff val="50000"/>
                      </a:schemeClr>
                    </a:solidFill>
                    <a:latin typeface="Arial"/>
                    <a:ea typeface="微软雅黑"/>
                  </a:rPr>
                  <a:t> </a:t>
                </a:r>
                <a:r>
                  <a:rPr lang="en-US" sz="1800" b="1" strike="noStrike" spc="-1">
                    <a:ln w="0">
                      <a:noFill/>
                    </a:ln>
                    <a:solidFill>
                      <a:schemeClr val="dk1">
                        <a:lumMod val="50000"/>
                        <a:lumOff val="50000"/>
                      </a:schemeClr>
                    </a:solidFill>
                    <a:latin typeface="Arial"/>
                    <a:ea typeface="微软雅黑"/>
                  </a:rPr>
                  <a:t>0K</a:t>
                </a:r>
                <a:endParaRPr lang="en-US" sz="1800" b="0" strike="noStrike" spc="-1">
                  <a:ln w="0">
                    <a:noFill/>
                  </a:ln>
                  <a:solidFill>
                    <a:schemeClr val="dk1">
                      <a:lumMod val="50000"/>
                      <a:lumOff val="50000"/>
                    </a:schemeClr>
                  </a:solidFill>
                  <a:latin typeface="Arial"/>
                </a:endParaRPr>
              </a:p>
            </p:txBody>
          </p:sp>
        </p:grp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 additive="repl">
                                        <p:cTn id="7" dur="500"/>
                                        <p:tgtEl>
                                          <p:spTgt spid="2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8" name="PlaceHolder 1"/>
          <p:cNvSpPr>
            <a:spLocks noGrp="1"/>
          </p:cNvSpPr>
          <p:nvPr>
            <p:ph type="title" idx="4294967295"/>
          </p:nvPr>
        </p:nvSpPr>
        <p:spPr>
          <a:xfrm>
            <a:off x="11016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情感调控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79" name="content"/>
          <p:cNvSpPr/>
          <p:nvPr/>
        </p:nvSpPr>
        <p:spPr>
          <a:xfrm>
            <a:off x="867240" y="2447280"/>
            <a:ext cx="291420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情感调控是人们控制和管理个人情感的过程。通过学习正确的情感调控方法，可以帮助个体更好地处理情绪，提升生活质量和工作效率。情感调控的重要性在于找到平衡点，让情感得以表达和释放，同时不影响正常生活和工作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80" name="组合 1"/>
          <p:cNvGrpSpPr/>
          <p:nvPr/>
        </p:nvGrpSpPr>
        <p:grpSpPr>
          <a:xfrm>
            <a:off x="3419640" y="1802880"/>
            <a:ext cx="8527320" cy="3303360"/>
            <a:chOff x="3419640" y="1802880"/>
            <a:chExt cx="8527320" cy="3303360"/>
          </a:xfrm>
        </p:grpSpPr>
        <p:grpSp>
          <p:nvGrpSpPr>
            <p:cNvPr id="281" name="íṩlïḑê"/>
            <p:cNvGrpSpPr/>
            <p:nvPr/>
          </p:nvGrpSpPr>
          <p:grpSpPr>
            <a:xfrm>
              <a:off x="3419640" y="3746160"/>
              <a:ext cx="2864880" cy="1360080"/>
              <a:chOff x="3419640" y="3746160"/>
              <a:chExt cx="2864880" cy="1360080"/>
            </a:xfrm>
          </p:grpSpPr>
          <p:sp>
            <p:nvSpPr>
              <p:cNvPr id="282" name="ïṡļíḑé"/>
              <p:cNvSpPr/>
              <p:nvPr/>
            </p:nvSpPr>
            <p:spPr>
              <a:xfrm>
                <a:off x="3419640" y="4153680"/>
                <a:ext cx="2864880" cy="95256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6800" rIns="90000" bIns="46800" anchor="t">
                <a:normAutofit/>
              </a:bodyPr>
              <a:lstStyle/>
              <a:p>
                <a:pPr algn="ctr" defTabSz="914400">
                  <a:lnSpc>
                    <a:spcPct val="150000"/>
                  </a:lnSpc>
                </a:pPr>
                <a:endParaRPr lang="en-US" sz="1100" b="0" strike="noStrike" spc="-1">
                  <a:solidFill>
                    <a:schemeClr val="dk1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283" name="íṩḻíḍé"/>
              <p:cNvSpPr/>
              <p:nvPr/>
            </p:nvSpPr>
            <p:spPr>
              <a:xfrm>
                <a:off x="3419640" y="3746160"/>
                <a:ext cx="2864880" cy="406800"/>
              </a:xfrm>
              <a:prstGeom prst="rect">
                <a:avLst/>
              </a:prstGeom>
              <a:noFill/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wrap="none" lIns="90000" tIns="46800" rIns="90000" bIns="46800" anchor="ctr">
                <a:norm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r>
                  <a:rPr lang="en-US" sz="1600" b="1" strike="noStrike" spc="-1">
                    <a:solidFill>
                      <a:schemeClr val="dk1"/>
                    </a:solidFill>
                    <a:latin typeface="Arial"/>
                    <a:ea typeface="微软雅黑"/>
                  </a:rPr>
                  <a:t> </a:t>
                </a:r>
                <a:endParaRPr lang="en-US" sz="16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  <p:sp>
          <p:nvSpPr>
            <p:cNvPr id="284" name="ïṧḻïḋê"/>
            <p:cNvSpPr/>
            <p:nvPr/>
          </p:nvSpPr>
          <p:spPr>
            <a:xfrm>
              <a:off x="9082080" y="3746160"/>
              <a:ext cx="2864880" cy="406800"/>
            </a:xfrm>
            <a:prstGeom prst="rect">
              <a:avLst/>
            </a:prstGeom>
            <a:noFill/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wrap="none" lIns="90000" tIns="46800" rIns="90000" bIns="46800"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600" b="1" strike="noStrike" spc="-1">
                  <a:solidFill>
                    <a:schemeClr val="dk1"/>
                  </a:solidFill>
                  <a:latin typeface="Arial"/>
                  <a:ea typeface="微软雅黑"/>
                </a:rPr>
                <a:t> </a:t>
              </a:r>
              <a:endParaRPr lang="en-US" sz="16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5" name="î$ļîḓé"/>
            <p:cNvSpPr/>
            <p:nvPr/>
          </p:nvSpPr>
          <p:spPr>
            <a:xfrm>
              <a:off x="6982920" y="3888360"/>
              <a:ext cx="1509120" cy="406800"/>
            </a:xfrm>
            <a:prstGeom prst="rect">
              <a:avLst/>
            </a:prstGeom>
            <a:noFill/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wrap="none" lIns="90000" tIns="46800" rIns="90000" bIns="46800"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600" b="1" strike="noStrike" spc="-1">
                  <a:solidFill>
                    <a:schemeClr val="dk1"/>
                  </a:solidFill>
                  <a:latin typeface="Arial"/>
                  <a:ea typeface="微软雅黑"/>
                </a:rPr>
                <a:t> </a:t>
              </a:r>
              <a:endParaRPr lang="en-US" sz="16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6" name="iS1ïḋè"/>
            <p:cNvSpPr/>
            <p:nvPr/>
          </p:nvSpPr>
          <p:spPr>
            <a:xfrm rot="10800000" flipH="1" flipV="1">
              <a:off x="6765120" y="1802520"/>
              <a:ext cx="1943640" cy="1942920"/>
            </a:xfrm>
            <a:prstGeom prst="teardrop">
              <a:avLst>
                <a:gd name="adj" fmla="val 100000"/>
              </a:avLst>
            </a:prstGeom>
            <a:solidFill>
              <a:schemeClr val="accent1"/>
            </a:solidFill>
            <a:ln w="76200">
              <a:solidFill>
                <a:srgbClr val="FFFFFF">
                  <a:lumMod val="95000"/>
                </a:srgbClr>
              </a:solidFill>
              <a:miter/>
            </a:ln>
          </p:spPr>
          <p:style>
            <a:lnRef idx="0"/>
            <a:fillRef idx="0"/>
            <a:effectRef idx="0"/>
            <a:fontRef idx="minor"/>
          </p:style>
          <p:txBody>
            <a:bodyPr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287" name="iS1îďé"/>
            <p:cNvSpPr/>
            <p:nvPr/>
          </p:nvSpPr>
          <p:spPr>
            <a:xfrm>
              <a:off x="4735800" y="2664000"/>
              <a:ext cx="222840" cy="207720"/>
            </a:xfrm>
            <a:custGeom>
              <a:gdLst>
                <a:gd name="textAreaLeft" fmla="*/ 0 w 222840"/>
                <a:gd name="textAreaRight" fmla="*/ 223200 w 222840"/>
                <a:gd name="textAreaTop" fmla="*/ 0 h 207720"/>
                <a:gd name="textAreaBottom" fmla="*/ 208080 h 207720"/>
              </a:gdLst>
              <a:rect l="textAreaLeft" t="textAreaTop" r="textAreaRight" b="textAreaBottom"/>
              <a:pathLst>
                <a:path w="4630" h="4324">
                  <a:moveTo>
                    <a:pt x="3958" y="1193"/>
                  </a:moveTo>
                  <a:cubicBezTo>
                    <a:pt x="3895" y="1193"/>
                    <a:pt x="3832" y="1203"/>
                    <a:pt x="3772" y="1223"/>
                  </a:cubicBezTo>
                  <a:cubicBezTo>
                    <a:pt x="3524" y="1304"/>
                    <a:pt x="3364" y="1531"/>
                    <a:pt x="3358" y="1778"/>
                  </a:cubicBezTo>
                  <a:lnTo>
                    <a:pt x="3055" y="1876"/>
                  </a:lnTo>
                  <a:cubicBezTo>
                    <a:pt x="2936" y="1682"/>
                    <a:pt x="2743" y="1538"/>
                    <a:pt x="2515" y="1484"/>
                  </a:cubicBezTo>
                  <a:lnTo>
                    <a:pt x="2515" y="1166"/>
                  </a:lnTo>
                  <a:cubicBezTo>
                    <a:pt x="2748" y="1083"/>
                    <a:pt x="2915" y="861"/>
                    <a:pt x="2915" y="600"/>
                  </a:cubicBezTo>
                  <a:cubicBezTo>
                    <a:pt x="2915" y="270"/>
                    <a:pt x="2646" y="0"/>
                    <a:pt x="2315" y="0"/>
                  </a:cubicBezTo>
                  <a:cubicBezTo>
                    <a:pt x="1984" y="0"/>
                    <a:pt x="1715" y="270"/>
                    <a:pt x="1715" y="600"/>
                  </a:cubicBezTo>
                  <a:cubicBezTo>
                    <a:pt x="1715" y="861"/>
                    <a:pt x="1882" y="1083"/>
                    <a:pt x="2115" y="1166"/>
                  </a:cubicBezTo>
                  <a:lnTo>
                    <a:pt x="2115" y="1484"/>
                  </a:lnTo>
                  <a:cubicBezTo>
                    <a:pt x="1887" y="1538"/>
                    <a:pt x="1694" y="1682"/>
                    <a:pt x="1575" y="1877"/>
                  </a:cubicBezTo>
                  <a:lnTo>
                    <a:pt x="1273" y="1778"/>
                  </a:lnTo>
                  <a:cubicBezTo>
                    <a:pt x="1266" y="1531"/>
                    <a:pt x="1107" y="1304"/>
                    <a:pt x="858" y="1223"/>
                  </a:cubicBezTo>
                  <a:cubicBezTo>
                    <a:pt x="798" y="1203"/>
                    <a:pt x="736" y="1193"/>
                    <a:pt x="673" y="1193"/>
                  </a:cubicBezTo>
                  <a:cubicBezTo>
                    <a:pt x="412" y="1193"/>
                    <a:pt x="183" y="1360"/>
                    <a:pt x="102" y="1608"/>
                  </a:cubicBezTo>
                  <a:cubicBezTo>
                    <a:pt x="0" y="1923"/>
                    <a:pt x="173" y="2262"/>
                    <a:pt x="488" y="2364"/>
                  </a:cubicBezTo>
                  <a:cubicBezTo>
                    <a:pt x="548" y="2384"/>
                    <a:pt x="610" y="2394"/>
                    <a:pt x="673" y="2394"/>
                  </a:cubicBezTo>
                  <a:cubicBezTo>
                    <a:pt x="864" y="2394"/>
                    <a:pt x="1038" y="2304"/>
                    <a:pt x="1149" y="2159"/>
                  </a:cubicBezTo>
                  <a:lnTo>
                    <a:pt x="1452" y="2258"/>
                  </a:lnTo>
                  <a:cubicBezTo>
                    <a:pt x="1450" y="2281"/>
                    <a:pt x="1449" y="2304"/>
                    <a:pt x="1449" y="2327"/>
                  </a:cubicBezTo>
                  <a:cubicBezTo>
                    <a:pt x="1449" y="2542"/>
                    <a:pt x="1528" y="2740"/>
                    <a:pt x="1658" y="2891"/>
                  </a:cubicBezTo>
                  <a:lnTo>
                    <a:pt x="1471" y="3149"/>
                  </a:lnTo>
                  <a:cubicBezTo>
                    <a:pt x="1416" y="3132"/>
                    <a:pt x="1359" y="3124"/>
                    <a:pt x="1301" y="3124"/>
                  </a:cubicBezTo>
                  <a:cubicBezTo>
                    <a:pt x="1109" y="3124"/>
                    <a:pt x="927" y="3216"/>
                    <a:pt x="815" y="3371"/>
                  </a:cubicBezTo>
                  <a:cubicBezTo>
                    <a:pt x="620" y="3639"/>
                    <a:pt x="680" y="4015"/>
                    <a:pt x="948" y="4209"/>
                  </a:cubicBezTo>
                  <a:cubicBezTo>
                    <a:pt x="1051" y="4284"/>
                    <a:pt x="1173" y="4324"/>
                    <a:pt x="1300" y="4324"/>
                  </a:cubicBezTo>
                  <a:cubicBezTo>
                    <a:pt x="1492" y="4324"/>
                    <a:pt x="1673" y="4232"/>
                    <a:pt x="1786" y="4077"/>
                  </a:cubicBezTo>
                  <a:cubicBezTo>
                    <a:pt x="1939" y="3866"/>
                    <a:pt x="1934" y="3588"/>
                    <a:pt x="1795" y="3384"/>
                  </a:cubicBezTo>
                  <a:lnTo>
                    <a:pt x="1981" y="3127"/>
                  </a:lnTo>
                  <a:cubicBezTo>
                    <a:pt x="2084" y="3170"/>
                    <a:pt x="2197" y="3194"/>
                    <a:pt x="2315" y="3194"/>
                  </a:cubicBezTo>
                  <a:cubicBezTo>
                    <a:pt x="2433" y="3194"/>
                    <a:pt x="2545" y="3170"/>
                    <a:pt x="2647" y="3127"/>
                  </a:cubicBezTo>
                  <a:lnTo>
                    <a:pt x="2836" y="3385"/>
                  </a:lnTo>
                  <a:cubicBezTo>
                    <a:pt x="2696" y="3588"/>
                    <a:pt x="2692" y="3866"/>
                    <a:pt x="2845" y="4077"/>
                  </a:cubicBezTo>
                  <a:cubicBezTo>
                    <a:pt x="2957" y="4232"/>
                    <a:pt x="3139" y="4324"/>
                    <a:pt x="3331" y="4324"/>
                  </a:cubicBezTo>
                  <a:lnTo>
                    <a:pt x="3331" y="4324"/>
                  </a:lnTo>
                  <a:cubicBezTo>
                    <a:pt x="3458" y="4324"/>
                    <a:pt x="3580" y="4284"/>
                    <a:pt x="3683" y="4209"/>
                  </a:cubicBezTo>
                  <a:cubicBezTo>
                    <a:pt x="3951" y="4015"/>
                    <a:pt x="4010" y="3639"/>
                    <a:pt x="3816" y="3371"/>
                  </a:cubicBezTo>
                  <a:cubicBezTo>
                    <a:pt x="3703" y="3216"/>
                    <a:pt x="3522" y="3124"/>
                    <a:pt x="3330" y="3124"/>
                  </a:cubicBezTo>
                  <a:cubicBezTo>
                    <a:pt x="3271" y="3124"/>
                    <a:pt x="3214" y="3133"/>
                    <a:pt x="3159" y="3149"/>
                  </a:cubicBezTo>
                  <a:lnTo>
                    <a:pt x="2971" y="2893"/>
                  </a:lnTo>
                  <a:cubicBezTo>
                    <a:pt x="3102" y="2741"/>
                    <a:pt x="3182" y="2543"/>
                    <a:pt x="3182" y="2327"/>
                  </a:cubicBezTo>
                  <a:cubicBezTo>
                    <a:pt x="3182" y="2303"/>
                    <a:pt x="3181" y="2280"/>
                    <a:pt x="3179" y="2257"/>
                  </a:cubicBezTo>
                  <a:lnTo>
                    <a:pt x="3481" y="2159"/>
                  </a:lnTo>
                  <a:cubicBezTo>
                    <a:pt x="3592" y="2304"/>
                    <a:pt x="3766" y="2394"/>
                    <a:pt x="3957" y="2394"/>
                  </a:cubicBezTo>
                  <a:lnTo>
                    <a:pt x="3957" y="2394"/>
                  </a:lnTo>
                  <a:cubicBezTo>
                    <a:pt x="4020" y="2394"/>
                    <a:pt x="4083" y="2384"/>
                    <a:pt x="4143" y="2364"/>
                  </a:cubicBezTo>
                  <a:cubicBezTo>
                    <a:pt x="4458" y="2262"/>
                    <a:pt x="4630" y="1923"/>
                    <a:pt x="4528" y="1608"/>
                  </a:cubicBezTo>
                  <a:cubicBezTo>
                    <a:pt x="4447" y="1360"/>
                    <a:pt x="4218" y="1193"/>
                    <a:pt x="3958" y="1193"/>
                  </a:cubicBezTo>
                  <a:close/>
                </a:path>
              </a:pathLst>
            </a:custGeom>
            <a:solidFill>
              <a:schemeClr val="bg1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288" name="iṧḻídè"/>
            <p:cNvGrpSpPr/>
            <p:nvPr/>
          </p:nvGrpSpPr>
          <p:grpSpPr>
            <a:xfrm>
              <a:off x="9758880" y="2018520"/>
              <a:ext cx="1511640" cy="1511640"/>
              <a:chOff x="9758880" y="2018520"/>
              <a:chExt cx="1511640" cy="1511640"/>
            </a:xfrm>
          </p:grpSpPr>
          <p:sp>
            <p:nvSpPr>
              <p:cNvPr id="289" name="íšlîḓe"/>
              <p:cNvSpPr/>
              <p:nvPr/>
            </p:nvSpPr>
            <p:spPr>
              <a:xfrm>
                <a:off x="9758880" y="2018520"/>
                <a:ext cx="1511640" cy="1511640"/>
              </a:xfrm>
              <a:prstGeom prst="teardrop">
                <a:avLst>
                  <a:gd name="adj" fmla="val 100000"/>
                </a:avLst>
              </a:prstGeom>
              <a:solidFill>
                <a:schemeClr val="accent1"/>
              </a:solidFill>
              <a:ln w="38100">
                <a:solidFill>
                  <a:srgbClr val="FFFFFF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/>
            </p:style>
            <p:txBody>
              <a:bodyPr anchor="ctr">
                <a:norm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lt1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290" name="iṡ1ídè"/>
              <p:cNvSpPr/>
              <p:nvPr/>
            </p:nvSpPr>
            <p:spPr>
              <a:xfrm>
                <a:off x="10218240" y="2488680"/>
                <a:ext cx="571680" cy="571680"/>
              </a:xfrm>
              <a:prstGeom prst="ellipse">
                <a:avLst/>
              </a:prstGeom>
              <a:solidFill>
                <a:schemeClr val="bg1"/>
              </a:solidFill>
              <a:ln w="38100">
                <a:solidFill>
                  <a:srgbClr val="FFFFFF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/>
            </p:style>
            <p:txBody>
              <a:bodyPr anchor="ctr">
                <a:norm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lt1"/>
                  </a:solidFill>
                  <a:latin typeface="Arial"/>
                  <a:ea typeface="微软雅黑"/>
                </a:endParaRPr>
              </a:p>
            </p:txBody>
          </p:sp>
        </p:grpSp>
        <p:sp>
          <p:nvSpPr>
            <p:cNvPr id="291" name="ïŝļïďé"/>
            <p:cNvSpPr/>
            <p:nvPr/>
          </p:nvSpPr>
          <p:spPr>
            <a:xfrm>
              <a:off x="4091400" y="2018520"/>
              <a:ext cx="1511640" cy="1511640"/>
            </a:xfrm>
            <a:prstGeom prst="teardrop">
              <a:avLst>
                <a:gd name="adj" fmla="val 100000"/>
              </a:avLst>
            </a:prstGeom>
            <a:solidFill>
              <a:schemeClr val="accent1"/>
            </a:solidFill>
            <a:ln w="38100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92" name="图片 27"/>
            <p:cNvSpPr/>
            <p:nvPr/>
          </p:nvSpPr>
          <p:spPr>
            <a:xfrm>
              <a:off x="6873840" y="1910880"/>
              <a:ext cx="1726920" cy="1726920"/>
            </a:xfrm>
            <a:custGeom>
              <a:gdLst>
                <a:gd name="textAreaLeft" fmla="*/ 0 w 1726920"/>
                <a:gd name="textAreaRight" fmla="*/ 1727280 w 1726920"/>
                <a:gd name="textAreaTop" fmla="*/ 0 h 1726920"/>
                <a:gd name="textAreaBottom" fmla="*/ 1727280 h 1726920"/>
              </a:gdLst>
              <a:rect l="textAreaLeft" t="textAreaTop" r="textAreaRight" b="textAreaBottom"/>
              <a:pathLst>
                <a:path w="1727202" h="1727202">
                  <a:moveTo>
                    <a:pt x="863602" y="0"/>
                  </a:moveTo>
                  <a:lnTo>
                    <a:pt x="1727204" y="0"/>
                  </a:lnTo>
                  <a:lnTo>
                    <a:pt x="1727204" y="863602"/>
                  </a:lnTo>
                  <a:cubicBezTo>
                    <a:pt x="1727204" y="1340556"/>
                    <a:pt x="1340556" y="1727204"/>
                    <a:pt x="863602" y="1727204"/>
                  </a:cubicBezTo>
                  <a:cubicBezTo>
                    <a:pt x="386648" y="1727204"/>
                    <a:pt x="0" y="1340556"/>
                    <a:pt x="0" y="863602"/>
                  </a:cubicBezTo>
                  <a:cubicBezTo>
                    <a:pt x="0" y="386648"/>
                    <a:pt x="386648" y="0"/>
                    <a:pt x="863602" y="0"/>
                  </a:cubicBezTo>
                  <a:close/>
                </a:path>
              </a:pathLst>
            </a:custGeom>
            <a:blipFill rotWithShape="0">
              <a:blip r:embed="rId3"/>
              <a:stretch>
                <a:fillRect/>
              </a:stretch>
            </a:blip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93" name="iṡ1ídè"/>
            <p:cNvSpPr/>
            <p:nvPr/>
          </p:nvSpPr>
          <p:spPr>
            <a:xfrm>
              <a:off x="4561560" y="2466360"/>
              <a:ext cx="571680" cy="571680"/>
            </a:xfrm>
            <a:prstGeom prst="ellipse">
              <a:avLst/>
            </a:prstGeom>
            <a:solidFill>
              <a:schemeClr val="bg1"/>
            </a:solidFill>
            <a:ln w="38100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1000"/>
                                        <p:tgtEl>
                                          <p:spTgt spid="280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repl">
                                        <p:cTn id="8" dur="1000" fill="hold"/>
                                        <p:tgtEl>
                                          <p:spTgt spid="2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9" dur="1000" fill="hold"/>
                                        <p:tgtEl>
                                          <p:spTgt spid="2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https://d.book118.com/367132166011006055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110</Paragraphs>
  <Slides>15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4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Impact</vt:lpstr>
      <vt:lpstr>Office Theme</vt:lpstr>
      <vt:lpstr>情感调和促进沟通</vt:lpstr>
      <vt:lpstr>目录</vt:lpstr>
      <vt:lpstr>第1章 情感调和促进沟通</vt:lpstr>
      <vt:lpstr>介绍</vt:lpstr>
      <vt:lpstr> </vt:lpstr>
      <vt:lpstr>情感表达</vt:lpstr>
      <vt:lpstr>情感理解</vt:lpstr>
      <vt:lpstr>情感管理</vt:lpstr>
      <vt:lpstr>情感调和的应用</vt:lpstr>
      <vt:lpstr>第2章 情感与认知</vt:lpstr>
      <vt:lpstr> </vt:lpstr>
      <vt:lpstr>情绪智商</vt:lpstr>
      <vt:lpstr>情感识别</vt:lpstr>
      <vt:lpstr>情感调控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2024-09-29T14:26:38.738</cp:lastPrinted>
  <dcterms:created xsi:type="dcterms:W3CDTF">2024-09-29T06:26:38Z</dcterms:created>
  <dcterms:modified xsi:type="dcterms:W3CDTF">2024-09-29T06:26:41Z</dcterms:modified>
</cp:coreProperties>
</file>