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BB2E5B-1A0B-4F0A-9547-4FB8D13F2C5F}" type="datetimeFigureOut">
              <a:rPr lang="zh-CN" altLang="en-US" smtClean="0"/>
              <a:t>2023/9/1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E3CF89-91F4-45FB-A589-58532703FCA1}" type="slidenum">
              <a:rPr lang="zh-CN" altLang="en-US" smtClean="0"/>
              <a:t>‹#›</a:t>
            </a:fld>
            <a:endParaRPr lang="zh-CN" altLang="en-US"/>
          </a:p>
        </p:txBody>
      </p:sp>
    </p:spTree>
    <p:extLst>
      <p:ext uri="{BB962C8B-B14F-4D97-AF65-F5344CB8AC3E}">
        <p14:creationId xmlns:p14="http://schemas.microsoft.com/office/powerpoint/2010/main" val="3365862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a:t>
            </a:fld>
            <a:endParaRPr lang="zh-CN" altLang="en-US"/>
          </a:p>
        </p:txBody>
      </p:sp>
    </p:spTree>
    <p:extLst>
      <p:ext uri="{BB962C8B-B14F-4D97-AF65-F5344CB8AC3E}">
        <p14:creationId xmlns:p14="http://schemas.microsoft.com/office/powerpoint/2010/main" val="2813584863"/>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a:t>
            </a:fld>
            <a:endParaRPr lang="zh-CN" altLang="en-US"/>
          </a:p>
        </p:txBody>
      </p:sp>
    </p:spTree>
    <p:extLst>
      <p:ext uri="{BB962C8B-B14F-4D97-AF65-F5344CB8AC3E}">
        <p14:creationId xmlns:p14="http://schemas.microsoft.com/office/powerpoint/2010/main" val="205654643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3</a:t>
            </a:fld>
            <a:endParaRPr lang="zh-CN" altLang="en-US"/>
          </a:p>
        </p:txBody>
      </p:sp>
    </p:spTree>
    <p:extLst>
      <p:ext uri="{BB962C8B-B14F-4D97-AF65-F5344CB8AC3E}">
        <p14:creationId xmlns:p14="http://schemas.microsoft.com/office/powerpoint/2010/main" val="264147451"/>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4</a:t>
            </a:fld>
            <a:endParaRPr lang="zh-CN" altLang="en-US"/>
          </a:p>
        </p:txBody>
      </p:sp>
    </p:spTree>
    <p:extLst>
      <p:ext uri="{BB962C8B-B14F-4D97-AF65-F5344CB8AC3E}">
        <p14:creationId xmlns:p14="http://schemas.microsoft.com/office/powerpoint/2010/main" val="345929459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5</a:t>
            </a:fld>
            <a:endParaRPr lang="zh-CN" altLang="en-US"/>
          </a:p>
        </p:txBody>
      </p:sp>
    </p:spTree>
    <p:extLst>
      <p:ext uri="{BB962C8B-B14F-4D97-AF65-F5344CB8AC3E}">
        <p14:creationId xmlns:p14="http://schemas.microsoft.com/office/powerpoint/2010/main" val="3830465862"/>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6</a:t>
            </a:fld>
            <a:endParaRPr lang="zh-CN" altLang="en-US"/>
          </a:p>
        </p:txBody>
      </p:sp>
    </p:spTree>
    <p:extLst>
      <p:ext uri="{BB962C8B-B14F-4D97-AF65-F5344CB8AC3E}">
        <p14:creationId xmlns:p14="http://schemas.microsoft.com/office/powerpoint/2010/main" val="2456376746"/>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7</a:t>
            </a:fld>
            <a:endParaRPr lang="zh-CN" altLang="en-US"/>
          </a:p>
        </p:txBody>
      </p:sp>
    </p:spTree>
    <p:extLst>
      <p:ext uri="{BB962C8B-B14F-4D97-AF65-F5344CB8AC3E}">
        <p14:creationId xmlns:p14="http://schemas.microsoft.com/office/powerpoint/2010/main" val="2935239658"/>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8</a:t>
            </a:fld>
            <a:endParaRPr lang="zh-CN" altLang="en-US"/>
          </a:p>
        </p:txBody>
      </p:sp>
    </p:spTree>
    <p:extLst>
      <p:ext uri="{BB962C8B-B14F-4D97-AF65-F5344CB8AC3E}">
        <p14:creationId xmlns:p14="http://schemas.microsoft.com/office/powerpoint/2010/main" val="112963744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9</a:t>
            </a:fld>
            <a:endParaRPr lang="zh-CN" altLang="en-US"/>
          </a:p>
        </p:txBody>
      </p:sp>
    </p:spTree>
    <p:extLst>
      <p:ext uri="{BB962C8B-B14F-4D97-AF65-F5344CB8AC3E}">
        <p14:creationId xmlns:p14="http://schemas.microsoft.com/office/powerpoint/2010/main" val="1499056890"/>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10</a:t>
            </a:fld>
            <a:endParaRPr lang="zh-CN" altLang="en-US"/>
          </a:p>
        </p:txBody>
      </p:sp>
    </p:spTree>
    <p:extLst>
      <p:ext uri="{BB962C8B-B14F-4D97-AF65-F5344CB8AC3E}">
        <p14:creationId xmlns:p14="http://schemas.microsoft.com/office/powerpoint/2010/main" val="2292834182"/>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11</a:t>
            </a:fld>
            <a:endParaRPr lang="zh-CN" altLang="en-US"/>
          </a:p>
        </p:txBody>
      </p:sp>
    </p:spTree>
    <p:extLst>
      <p:ext uri="{BB962C8B-B14F-4D97-AF65-F5344CB8AC3E}">
        <p14:creationId xmlns:p14="http://schemas.microsoft.com/office/powerpoint/2010/main" val="217255840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144E4D-9B70-48F2-B4F1-5FECB5205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D1B6A4-1963-4427-B7E6-97488721E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36EE3E-3754-4BF9-A04F-1A37C0137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92AE73-0837-4674-90D0-FED1258A0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1F7CBA-96A0-488D-B3A2-D5D3E8E8F6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16BF32-F54C-4ED0-A488-ABEFB9BB0E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8EC590-A8EE-4F68-BFA3-566409AFB8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9D775E-740F-4CBE-80B2-F96CECF83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AE6A1E-B447-43AB-9FBF-01CB0266C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4D32F-71D4-4E24-AEAF-71512EA11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5703BD-A130-418A-86FE-6FB33657E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117" name="标题 1"/>
          <p:cNvSpPr>
            <a:spLocks noGrp="1"/>
          </p:cNvSpPr>
          <p:nvPr>
            <p:ph type="title" hasCustomPrompt="1"/>
          </p:nvPr>
        </p:nvSpPr>
        <p:spPr>
          <a:xfrm>
            <a:off x="1283694" y="309855"/>
            <a:ext cx="8657974" cy="535531"/>
          </a:xfrm>
        </p:spPr>
        <p:txBody>
          <a:bodyPr>
            <a:spAutoFit/>
          </a:bodyPr>
          <a:lstStyle>
            <a:lvl1pPr>
              <a:defRPr sz="3200" b="1">
                <a:solidFill>
                  <a:schemeClr val="bg2">
                    <a:lumMod val="25000"/>
                  </a:schemeClr>
                </a:solidFill>
              </a:defRPr>
            </a:lvl1pPr>
          </a:lstStyle>
          <a:p>
            <a:r>
              <a:rPr lang="zh-CN" altLang="en-US"/>
              <a:t>单击编辑标题</a:t>
            </a:r>
          </a:p>
        </p:txBody>
      </p:sp>
      <p:pic>
        <p:nvPicPr>
          <p:cNvPr id="14" name="图片 13">
            <a:extLst>
              <a:ext uri="{FF2B5EF4-FFF2-40B4-BE49-F238E27FC236}">
                <a16:creationId xmlns:a16="http://schemas.microsoft.com/office/drawing/2014/main" id="{882DBAB1-1998-34DA-DBBD-E22D0CA046E0}"/>
              </a:ext>
            </a:extLst>
          </p:cNvPr>
          <p:cNvPicPr>
            <a:picLocks noChangeAspect="1"/>
          </p:cNvPicPr>
          <p:nvPr userDrawn="1"/>
        </p:nvPicPr>
        <p:blipFill>
          <a:blip r:embed="rId1"/>
          <a:stretch>
            <a:fillRect/>
          </a:stretch>
        </p:blipFill>
        <p:spPr>
          <a:xfrm>
            <a:off x="627737" y="337100"/>
            <a:ext cx="649678" cy="46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62E8CD1E-9928-481D-B1B1-402753E19CFA}" type="datetimeFigureOut">
              <a:rPr lang="zh-CN" altLang="en-US" smtClean="0"/>
              <a:t>2023/9/1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C5387BF-38E2-4F13-BCE4-807B4F764AF5}"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2E8CD1E-9928-481D-B1B1-402753E19CFA}" type="datetimeFigureOut">
              <a:rPr lang="zh-CN" altLang="en-US" smtClean="0"/>
              <a:t>2023/9/1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C5387BF-38E2-4F13-BCE4-807B4F764AF5}"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emf"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 Id="rId4" Type="http://schemas.openxmlformats.org/officeDocument/2006/relationships/image" Target="../media/image8.gi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jpeg" /><Relationship Id="rId4" Type="http://schemas.openxmlformats.org/officeDocument/2006/relationships/image" Target="../media/image1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1.jpeg" /><Relationship Id="rId4" Type="http://schemas.openxmlformats.org/officeDocument/2006/relationships/image" Target="../media/image1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4.jpeg" /><Relationship Id="rId4" Type="http://schemas.openxmlformats.org/officeDocument/2006/relationships/image" Target="../media/image1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1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17.jpeg" /><Relationship Id="rId4" Type="http://schemas.openxmlformats.org/officeDocument/2006/relationships/image" Target="../media/image1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511451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 name="组合 37">
            <a:extLst>
              <a:ext uri="{FF2B5EF4-FFF2-40B4-BE49-F238E27FC236}">
                <a16:creationId xmlns:a16="http://schemas.microsoft.com/office/drawing/2014/main" id="{7E9058EA-1102-9437-317F-A7BE1D5D808D}"/>
              </a:ext>
            </a:extLst>
          </p:cNvPr>
          <p:cNvGrpSpPr/>
          <p:nvPr/>
        </p:nvGrpSpPr>
        <p:grpSpPr>
          <a:xfrm>
            <a:off x="1392874" y="2310438"/>
            <a:ext cx="2451514" cy="2237123"/>
            <a:chOff x="4784700" y="296749"/>
            <a:chExt cx="2617623" cy="2388705"/>
          </a:xfrm>
        </p:grpSpPr>
        <p:sp>
          <p:nvSpPr>
            <p:cNvPr id="18" name="Freeform 5">
              <a:extLst>
                <a:ext uri="{FF2B5EF4-FFF2-40B4-BE49-F238E27FC236}">
                  <a16:creationId xmlns:a16="http://schemas.microsoft.com/office/drawing/2014/main" id="{09D25FEE-48FD-9388-59E1-95767243557D}"/>
                </a:ext>
              </a:extLst>
            </p:cNvPr>
            <p:cNvSpPr/>
            <p:nvPr/>
          </p:nvSpPr>
          <p:spPr bwMode="auto">
            <a:xfrm>
              <a:off x="5482650" y="296749"/>
              <a:ext cx="1221723" cy="192838"/>
            </a:xfrm>
            <a:custGeom>
              <a:gdLst>
                <a:gd name="T0" fmla="*/ 57 w 413"/>
                <a:gd name="T1" fmla="*/ 60 h 65"/>
                <a:gd name="T2" fmla="*/ 357 w 413"/>
                <a:gd name="T3" fmla="*/ 60 h 65"/>
                <a:gd name="T4" fmla="*/ 383 w 413"/>
                <a:gd name="T5" fmla="*/ 65 h 65"/>
                <a:gd name="T6" fmla="*/ 413 w 413"/>
                <a:gd name="T7" fmla="*/ 12 h 65"/>
                <a:gd name="T8" fmla="*/ 357 w 413"/>
                <a:gd name="T9" fmla="*/ 0 h 65"/>
                <a:gd name="T10" fmla="*/ 57 w 413"/>
                <a:gd name="T11" fmla="*/ 0 h 65"/>
                <a:gd name="T12" fmla="*/ 0 w 413"/>
                <a:gd name="T13" fmla="*/ 12 h 65"/>
                <a:gd name="T14" fmla="*/ 31 w 413"/>
                <a:gd name="T15" fmla="*/ 65 h 65"/>
                <a:gd name="T16" fmla="*/ 57 w 413"/>
                <a:gd name="T17" fmla="*/ 6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2" h="65">
                  <a:moveTo>
                    <a:pt x="57" y="60"/>
                  </a:moveTo>
                  <a:cubicBezTo>
                    <a:pt x="357" y="60"/>
                    <a:pt x="357" y="60"/>
                    <a:pt x="357" y="60"/>
                  </a:cubicBezTo>
                  <a:cubicBezTo>
                    <a:pt x="366" y="60"/>
                    <a:pt x="375" y="62"/>
                    <a:pt x="383" y="65"/>
                  </a:cubicBezTo>
                  <a:cubicBezTo>
                    <a:pt x="413" y="12"/>
                    <a:pt x="413" y="12"/>
                    <a:pt x="413" y="12"/>
                  </a:cubicBezTo>
                  <a:cubicBezTo>
                    <a:pt x="396" y="5"/>
                    <a:pt x="376" y="0"/>
                    <a:pt x="357" y="0"/>
                  </a:cubicBezTo>
                  <a:cubicBezTo>
                    <a:pt x="57" y="0"/>
                    <a:pt x="57" y="0"/>
                    <a:pt x="57" y="0"/>
                  </a:cubicBezTo>
                  <a:cubicBezTo>
                    <a:pt x="37" y="0"/>
                    <a:pt x="18" y="5"/>
                    <a:pt x="0" y="12"/>
                  </a:cubicBezTo>
                  <a:cubicBezTo>
                    <a:pt x="31" y="65"/>
                    <a:pt x="31" y="65"/>
                    <a:pt x="31" y="65"/>
                  </a:cubicBezTo>
                  <a:cubicBezTo>
                    <a:pt x="39" y="62"/>
                    <a:pt x="48" y="60"/>
                    <a:pt x="57" y="60"/>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6">
              <a:extLst>
                <a:ext uri="{FF2B5EF4-FFF2-40B4-BE49-F238E27FC236}">
                  <a16:creationId xmlns:a16="http://schemas.microsoft.com/office/drawing/2014/main" id="{0E592501-5CD1-2EB9-295F-4FAB07CF9F2E}"/>
                </a:ext>
              </a:extLst>
            </p:cNvPr>
            <p:cNvSpPr/>
            <p:nvPr/>
          </p:nvSpPr>
          <p:spPr bwMode="auto">
            <a:xfrm>
              <a:off x="4784700" y="1543354"/>
              <a:ext cx="700438" cy="1056255"/>
            </a:xfrm>
            <a:custGeom>
              <a:gdLst>
                <a:gd name="T0" fmla="*/ 221 w 237"/>
                <a:gd name="T1" fmla="*/ 284 h 357"/>
                <a:gd name="T2" fmla="*/ 70 w 237"/>
                <a:gd name="T3" fmla="*/ 24 h 357"/>
                <a:gd name="T4" fmla="*/ 61 w 237"/>
                <a:gd name="T5" fmla="*/ 0 h 357"/>
                <a:gd name="T6" fmla="*/ 0 w 237"/>
                <a:gd name="T7" fmla="*/ 0 h 357"/>
                <a:gd name="T8" fmla="*/ 19 w 237"/>
                <a:gd name="T9" fmla="*/ 54 h 357"/>
                <a:gd name="T10" fmla="*/ 169 w 237"/>
                <a:gd name="T11" fmla="*/ 314 h 357"/>
                <a:gd name="T12" fmla="*/ 207 w 237"/>
                <a:gd name="T13" fmla="*/ 357 h 357"/>
                <a:gd name="T14" fmla="*/ 237 w 237"/>
                <a:gd name="T15" fmla="*/ 305 h 357"/>
                <a:gd name="T16" fmla="*/ 221 w 237"/>
                <a:gd name="T17" fmla="*/ 284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7">
                  <a:moveTo>
                    <a:pt x="221" y="284"/>
                  </a:moveTo>
                  <a:cubicBezTo>
                    <a:pt x="70" y="24"/>
                    <a:pt x="70" y="24"/>
                    <a:pt x="70" y="24"/>
                  </a:cubicBezTo>
                  <a:cubicBezTo>
                    <a:pt x="66" y="17"/>
                    <a:pt x="63" y="8"/>
                    <a:pt x="61" y="0"/>
                  </a:cubicBezTo>
                  <a:cubicBezTo>
                    <a:pt x="0" y="0"/>
                    <a:pt x="0" y="0"/>
                    <a:pt x="0" y="0"/>
                  </a:cubicBezTo>
                  <a:cubicBezTo>
                    <a:pt x="3" y="19"/>
                    <a:pt x="9" y="37"/>
                    <a:pt x="19" y="54"/>
                  </a:cubicBezTo>
                  <a:cubicBezTo>
                    <a:pt x="169" y="314"/>
                    <a:pt x="169" y="314"/>
                    <a:pt x="169" y="314"/>
                  </a:cubicBezTo>
                  <a:cubicBezTo>
                    <a:pt x="178" y="331"/>
                    <a:pt x="192" y="346"/>
                    <a:pt x="207" y="357"/>
                  </a:cubicBezTo>
                  <a:cubicBezTo>
                    <a:pt x="237" y="305"/>
                    <a:pt x="237" y="305"/>
                    <a:pt x="237" y="305"/>
                  </a:cubicBezTo>
                  <a:cubicBezTo>
                    <a:pt x="231" y="299"/>
                    <a:pt x="225" y="292"/>
                    <a:pt x="221" y="284"/>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7">
              <a:extLst>
                <a:ext uri="{FF2B5EF4-FFF2-40B4-BE49-F238E27FC236}">
                  <a16:creationId xmlns:a16="http://schemas.microsoft.com/office/drawing/2014/main" id="{61FF0B00-E6BD-36D0-4E0A-6DB386389669}"/>
                </a:ext>
              </a:extLst>
            </p:cNvPr>
            <p:cNvSpPr/>
            <p:nvPr/>
          </p:nvSpPr>
          <p:spPr bwMode="auto">
            <a:xfrm>
              <a:off x="5482650" y="2496348"/>
              <a:ext cx="1221723" cy="189106"/>
            </a:xfrm>
            <a:custGeom>
              <a:gdLst>
                <a:gd name="T0" fmla="*/ 357 w 413"/>
                <a:gd name="T1" fmla="*/ 4 h 64"/>
                <a:gd name="T2" fmla="*/ 57 w 413"/>
                <a:gd name="T3" fmla="*/ 4 h 64"/>
                <a:gd name="T4" fmla="*/ 31 w 413"/>
                <a:gd name="T5" fmla="*/ 0 h 64"/>
                <a:gd name="T6" fmla="*/ 0 w 413"/>
                <a:gd name="T7" fmla="*/ 52 h 64"/>
                <a:gd name="T8" fmla="*/ 57 w 413"/>
                <a:gd name="T9" fmla="*/ 64 h 64"/>
                <a:gd name="T10" fmla="*/ 357 w 413"/>
                <a:gd name="T11" fmla="*/ 64 h 64"/>
                <a:gd name="T12" fmla="*/ 413 w 413"/>
                <a:gd name="T13" fmla="*/ 52 h 64"/>
                <a:gd name="T14" fmla="*/ 383 w 413"/>
                <a:gd name="T15" fmla="*/ 0 h 64"/>
                <a:gd name="T16" fmla="*/ 357 w 413"/>
                <a:gd name="T17" fmla="*/ 4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2" h="64">
                  <a:moveTo>
                    <a:pt x="357" y="4"/>
                  </a:moveTo>
                  <a:cubicBezTo>
                    <a:pt x="57" y="4"/>
                    <a:pt x="57" y="4"/>
                    <a:pt x="57" y="4"/>
                  </a:cubicBezTo>
                  <a:cubicBezTo>
                    <a:pt x="48" y="4"/>
                    <a:pt x="39" y="3"/>
                    <a:pt x="31" y="0"/>
                  </a:cubicBezTo>
                  <a:cubicBezTo>
                    <a:pt x="0" y="52"/>
                    <a:pt x="0" y="52"/>
                    <a:pt x="0" y="52"/>
                  </a:cubicBezTo>
                  <a:cubicBezTo>
                    <a:pt x="18" y="60"/>
                    <a:pt x="37" y="64"/>
                    <a:pt x="57" y="64"/>
                  </a:cubicBezTo>
                  <a:cubicBezTo>
                    <a:pt x="357" y="64"/>
                    <a:pt x="357" y="64"/>
                    <a:pt x="357" y="64"/>
                  </a:cubicBezTo>
                  <a:cubicBezTo>
                    <a:pt x="376" y="64"/>
                    <a:pt x="396" y="60"/>
                    <a:pt x="413" y="52"/>
                  </a:cubicBezTo>
                  <a:cubicBezTo>
                    <a:pt x="383" y="0"/>
                    <a:pt x="383" y="0"/>
                    <a:pt x="383" y="0"/>
                  </a:cubicBezTo>
                  <a:cubicBezTo>
                    <a:pt x="375" y="3"/>
                    <a:pt x="366" y="4"/>
                    <a:pt x="357" y="4"/>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8">
              <a:extLst>
                <a:ext uri="{FF2B5EF4-FFF2-40B4-BE49-F238E27FC236}">
                  <a16:creationId xmlns:a16="http://schemas.microsoft.com/office/drawing/2014/main" id="{D6124576-C142-D3A2-C4CC-FE491D250EC0}"/>
                </a:ext>
              </a:extLst>
            </p:cNvPr>
            <p:cNvSpPr/>
            <p:nvPr/>
          </p:nvSpPr>
          <p:spPr bwMode="auto">
            <a:xfrm>
              <a:off x="6700641" y="1543354"/>
              <a:ext cx="701682" cy="1056255"/>
            </a:xfrm>
            <a:custGeom>
              <a:gdLst>
                <a:gd name="T0" fmla="*/ 167 w 237"/>
                <a:gd name="T1" fmla="*/ 24 h 357"/>
                <a:gd name="T2" fmla="*/ 17 w 237"/>
                <a:gd name="T3" fmla="*/ 284 h 357"/>
                <a:gd name="T4" fmla="*/ 0 w 237"/>
                <a:gd name="T5" fmla="*/ 305 h 357"/>
                <a:gd name="T6" fmla="*/ 31 w 237"/>
                <a:gd name="T7" fmla="*/ 357 h 357"/>
                <a:gd name="T8" fmla="*/ 69 w 237"/>
                <a:gd name="T9" fmla="*/ 314 h 357"/>
                <a:gd name="T10" fmla="*/ 219 w 237"/>
                <a:gd name="T11" fmla="*/ 54 h 357"/>
                <a:gd name="T12" fmla="*/ 237 w 237"/>
                <a:gd name="T13" fmla="*/ 0 h 357"/>
                <a:gd name="T14" fmla="*/ 176 w 237"/>
                <a:gd name="T15" fmla="*/ 0 h 357"/>
                <a:gd name="T16" fmla="*/ 167 w 237"/>
                <a:gd name="T17" fmla="*/ 24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7">
                  <a:moveTo>
                    <a:pt x="167" y="24"/>
                  </a:moveTo>
                  <a:cubicBezTo>
                    <a:pt x="17" y="284"/>
                    <a:pt x="17" y="284"/>
                    <a:pt x="17" y="284"/>
                  </a:cubicBezTo>
                  <a:cubicBezTo>
                    <a:pt x="13" y="292"/>
                    <a:pt x="7" y="299"/>
                    <a:pt x="0" y="305"/>
                  </a:cubicBezTo>
                  <a:cubicBezTo>
                    <a:pt x="31" y="357"/>
                    <a:pt x="31" y="357"/>
                    <a:pt x="31" y="357"/>
                  </a:cubicBezTo>
                  <a:cubicBezTo>
                    <a:pt x="46" y="346"/>
                    <a:pt x="59" y="331"/>
                    <a:pt x="69" y="314"/>
                  </a:cubicBezTo>
                  <a:cubicBezTo>
                    <a:pt x="219" y="54"/>
                    <a:pt x="219" y="54"/>
                    <a:pt x="219" y="54"/>
                  </a:cubicBezTo>
                  <a:cubicBezTo>
                    <a:pt x="229" y="37"/>
                    <a:pt x="235" y="19"/>
                    <a:pt x="237" y="0"/>
                  </a:cubicBezTo>
                  <a:cubicBezTo>
                    <a:pt x="176" y="0"/>
                    <a:pt x="176" y="0"/>
                    <a:pt x="176" y="0"/>
                  </a:cubicBezTo>
                  <a:cubicBezTo>
                    <a:pt x="175" y="8"/>
                    <a:pt x="172" y="17"/>
                    <a:pt x="167" y="24"/>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9">
              <a:extLst>
                <a:ext uri="{FF2B5EF4-FFF2-40B4-BE49-F238E27FC236}">
                  <a16:creationId xmlns:a16="http://schemas.microsoft.com/office/drawing/2014/main" id="{C1829DCA-7687-6ED2-4616-8810F089AB1A}"/>
                </a:ext>
              </a:extLst>
            </p:cNvPr>
            <p:cNvSpPr/>
            <p:nvPr/>
          </p:nvSpPr>
          <p:spPr bwMode="auto">
            <a:xfrm>
              <a:off x="6700641" y="382593"/>
              <a:ext cx="701682" cy="1059988"/>
            </a:xfrm>
            <a:custGeom>
              <a:gdLst>
                <a:gd name="T0" fmla="*/ 17 w 237"/>
                <a:gd name="T1" fmla="*/ 73 h 358"/>
                <a:gd name="T2" fmla="*/ 167 w 237"/>
                <a:gd name="T3" fmla="*/ 333 h 358"/>
                <a:gd name="T4" fmla="*/ 176 w 237"/>
                <a:gd name="T5" fmla="*/ 358 h 358"/>
                <a:gd name="T6" fmla="*/ 237 w 237"/>
                <a:gd name="T7" fmla="*/ 358 h 358"/>
                <a:gd name="T8" fmla="*/ 219 w 237"/>
                <a:gd name="T9" fmla="*/ 303 h 358"/>
                <a:gd name="T10" fmla="*/ 69 w 237"/>
                <a:gd name="T11" fmla="*/ 43 h 358"/>
                <a:gd name="T12" fmla="*/ 31 w 237"/>
                <a:gd name="T13" fmla="*/ 0 h 358"/>
                <a:gd name="T14" fmla="*/ 0 w 237"/>
                <a:gd name="T15" fmla="*/ 53 h 358"/>
                <a:gd name="T16" fmla="*/ 17 w 237"/>
                <a:gd name="T17" fmla="*/ 73 h 3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8">
                  <a:moveTo>
                    <a:pt x="17" y="73"/>
                  </a:moveTo>
                  <a:cubicBezTo>
                    <a:pt x="167" y="333"/>
                    <a:pt x="167" y="333"/>
                    <a:pt x="167" y="333"/>
                  </a:cubicBezTo>
                  <a:cubicBezTo>
                    <a:pt x="172" y="341"/>
                    <a:pt x="175" y="349"/>
                    <a:pt x="176" y="358"/>
                  </a:cubicBezTo>
                  <a:cubicBezTo>
                    <a:pt x="237" y="358"/>
                    <a:pt x="237" y="358"/>
                    <a:pt x="237" y="358"/>
                  </a:cubicBezTo>
                  <a:cubicBezTo>
                    <a:pt x="235" y="339"/>
                    <a:pt x="229" y="320"/>
                    <a:pt x="219" y="303"/>
                  </a:cubicBezTo>
                  <a:cubicBezTo>
                    <a:pt x="69" y="43"/>
                    <a:pt x="69" y="43"/>
                    <a:pt x="69" y="43"/>
                  </a:cubicBezTo>
                  <a:cubicBezTo>
                    <a:pt x="59" y="26"/>
                    <a:pt x="46" y="12"/>
                    <a:pt x="31" y="0"/>
                  </a:cubicBezTo>
                  <a:cubicBezTo>
                    <a:pt x="0" y="53"/>
                    <a:pt x="0" y="53"/>
                    <a:pt x="0" y="53"/>
                  </a:cubicBezTo>
                  <a:cubicBezTo>
                    <a:pt x="7" y="59"/>
                    <a:pt x="13" y="65"/>
                    <a:pt x="17" y="73"/>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0">
              <a:extLst>
                <a:ext uri="{FF2B5EF4-FFF2-40B4-BE49-F238E27FC236}">
                  <a16:creationId xmlns:a16="http://schemas.microsoft.com/office/drawing/2014/main" id="{B8103663-5532-E5BC-2CC8-1435B33A2454}"/>
                </a:ext>
              </a:extLst>
            </p:cNvPr>
            <p:cNvSpPr/>
            <p:nvPr/>
          </p:nvSpPr>
          <p:spPr bwMode="auto">
            <a:xfrm>
              <a:off x="4784700" y="382593"/>
              <a:ext cx="700438" cy="1059988"/>
            </a:xfrm>
            <a:custGeom>
              <a:gdLst>
                <a:gd name="T0" fmla="*/ 70 w 237"/>
                <a:gd name="T1" fmla="*/ 333 h 358"/>
                <a:gd name="T2" fmla="*/ 221 w 237"/>
                <a:gd name="T3" fmla="*/ 73 h 358"/>
                <a:gd name="T4" fmla="*/ 237 w 237"/>
                <a:gd name="T5" fmla="*/ 53 h 358"/>
                <a:gd name="T6" fmla="*/ 207 w 237"/>
                <a:gd name="T7" fmla="*/ 0 h 358"/>
                <a:gd name="T8" fmla="*/ 169 w 237"/>
                <a:gd name="T9" fmla="*/ 43 h 358"/>
                <a:gd name="T10" fmla="*/ 19 w 237"/>
                <a:gd name="T11" fmla="*/ 303 h 358"/>
                <a:gd name="T12" fmla="*/ 0 w 237"/>
                <a:gd name="T13" fmla="*/ 358 h 358"/>
                <a:gd name="T14" fmla="*/ 61 w 237"/>
                <a:gd name="T15" fmla="*/ 358 h 358"/>
                <a:gd name="T16" fmla="*/ 70 w 237"/>
                <a:gd name="T17" fmla="*/ 333 h 3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8">
                  <a:moveTo>
                    <a:pt x="70" y="333"/>
                  </a:moveTo>
                  <a:cubicBezTo>
                    <a:pt x="221" y="73"/>
                    <a:pt x="221" y="73"/>
                    <a:pt x="221" y="73"/>
                  </a:cubicBezTo>
                  <a:cubicBezTo>
                    <a:pt x="225" y="65"/>
                    <a:pt x="231" y="59"/>
                    <a:pt x="237" y="53"/>
                  </a:cubicBezTo>
                  <a:cubicBezTo>
                    <a:pt x="207" y="0"/>
                    <a:pt x="207" y="0"/>
                    <a:pt x="207" y="0"/>
                  </a:cubicBezTo>
                  <a:cubicBezTo>
                    <a:pt x="192" y="12"/>
                    <a:pt x="178" y="26"/>
                    <a:pt x="169" y="43"/>
                  </a:cubicBezTo>
                  <a:cubicBezTo>
                    <a:pt x="19" y="303"/>
                    <a:pt x="19" y="303"/>
                    <a:pt x="19" y="303"/>
                  </a:cubicBezTo>
                  <a:cubicBezTo>
                    <a:pt x="9" y="320"/>
                    <a:pt x="3" y="339"/>
                    <a:pt x="0" y="358"/>
                  </a:cubicBezTo>
                  <a:cubicBezTo>
                    <a:pt x="61" y="358"/>
                    <a:pt x="61" y="358"/>
                    <a:pt x="61" y="358"/>
                  </a:cubicBezTo>
                  <a:cubicBezTo>
                    <a:pt x="63" y="349"/>
                    <a:pt x="66" y="341"/>
                    <a:pt x="70" y="333"/>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9" name="组合 38">
            <a:extLst>
              <a:ext uri="{FF2B5EF4-FFF2-40B4-BE49-F238E27FC236}">
                <a16:creationId xmlns:a16="http://schemas.microsoft.com/office/drawing/2014/main" id="{E2B74354-8722-14FA-F427-9AD1CA41DF6C}"/>
              </a:ext>
            </a:extLst>
          </p:cNvPr>
          <p:cNvGrpSpPr/>
          <p:nvPr/>
        </p:nvGrpSpPr>
        <p:grpSpPr>
          <a:xfrm>
            <a:off x="1163919" y="2121428"/>
            <a:ext cx="2915470" cy="2615144"/>
            <a:chOff x="1327534" y="2226865"/>
            <a:chExt cx="3048098" cy="2734110"/>
          </a:xfrm>
        </p:grpSpPr>
        <p:sp>
          <p:nvSpPr>
            <p:cNvPr id="32" name="Freeform 14">
              <a:extLst>
                <a:ext uri="{FF2B5EF4-FFF2-40B4-BE49-F238E27FC236}">
                  <a16:creationId xmlns:a16="http://schemas.microsoft.com/office/drawing/2014/main" id="{C9A328F4-28BB-5C16-E3B7-158321C245A9}"/>
                </a:ext>
              </a:extLst>
            </p:cNvPr>
            <p:cNvSpPr/>
            <p:nvPr/>
          </p:nvSpPr>
          <p:spPr bwMode="auto">
            <a:xfrm>
              <a:off x="2131826" y="2226865"/>
              <a:ext cx="1440721" cy="123180"/>
            </a:xfrm>
            <a:custGeom>
              <a:gdLst>
                <a:gd name="T0" fmla="*/ 41 w 502"/>
                <a:gd name="T1" fmla="*/ 40 h 43"/>
                <a:gd name="T2" fmla="*/ 460 w 502"/>
                <a:gd name="T3" fmla="*/ 40 h 43"/>
                <a:gd name="T4" fmla="*/ 481 w 502"/>
                <a:gd name="T5" fmla="*/ 43 h 43"/>
                <a:gd name="T6" fmla="*/ 502 w 502"/>
                <a:gd name="T7" fmla="*/ 7 h 43"/>
                <a:gd name="T8" fmla="*/ 460 w 502"/>
                <a:gd name="T9" fmla="*/ 0 h 43"/>
                <a:gd name="T10" fmla="*/ 41 w 502"/>
                <a:gd name="T11" fmla="*/ 0 h 43"/>
                <a:gd name="T12" fmla="*/ 0 w 502"/>
                <a:gd name="T13" fmla="*/ 7 h 43"/>
                <a:gd name="T14" fmla="*/ 20 w 502"/>
                <a:gd name="T15" fmla="*/ 43 h 43"/>
                <a:gd name="T16" fmla="*/ 41 w 502"/>
                <a:gd name="T17" fmla="*/ 40 h 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2" h="43">
                  <a:moveTo>
                    <a:pt x="41" y="40"/>
                  </a:moveTo>
                  <a:cubicBezTo>
                    <a:pt x="460" y="40"/>
                    <a:pt x="460" y="40"/>
                    <a:pt x="460" y="40"/>
                  </a:cubicBezTo>
                  <a:cubicBezTo>
                    <a:pt x="467" y="40"/>
                    <a:pt x="474" y="41"/>
                    <a:pt x="481" y="43"/>
                  </a:cubicBezTo>
                  <a:cubicBezTo>
                    <a:pt x="502" y="7"/>
                    <a:pt x="502" y="7"/>
                    <a:pt x="502" y="7"/>
                  </a:cubicBezTo>
                  <a:cubicBezTo>
                    <a:pt x="489" y="2"/>
                    <a:pt x="475" y="0"/>
                    <a:pt x="460" y="0"/>
                  </a:cubicBezTo>
                  <a:cubicBezTo>
                    <a:pt x="41" y="0"/>
                    <a:pt x="41" y="0"/>
                    <a:pt x="41" y="0"/>
                  </a:cubicBezTo>
                  <a:cubicBezTo>
                    <a:pt x="27" y="0"/>
                    <a:pt x="13" y="2"/>
                    <a:pt x="0" y="7"/>
                  </a:cubicBezTo>
                  <a:cubicBezTo>
                    <a:pt x="20" y="43"/>
                    <a:pt x="20" y="43"/>
                    <a:pt x="20" y="43"/>
                  </a:cubicBezTo>
                  <a:cubicBezTo>
                    <a:pt x="27" y="41"/>
                    <a:pt x="34" y="40"/>
                    <a:pt x="41" y="40"/>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5">
              <a:extLst>
                <a:ext uri="{FF2B5EF4-FFF2-40B4-BE49-F238E27FC236}">
                  <a16:creationId xmlns:a16="http://schemas.microsoft.com/office/drawing/2014/main" id="{605F454F-CDC0-E3B8-AF7D-89F6C8F9344A}"/>
                </a:ext>
              </a:extLst>
            </p:cNvPr>
            <p:cNvSpPr/>
            <p:nvPr/>
          </p:nvSpPr>
          <p:spPr bwMode="auto">
            <a:xfrm>
              <a:off x="3597908" y="3643433"/>
              <a:ext cx="777724" cy="1246290"/>
            </a:xfrm>
            <a:custGeom>
              <a:gdLst>
                <a:gd name="T0" fmla="*/ 222 w 271"/>
                <a:gd name="T1" fmla="*/ 19 h 434"/>
                <a:gd name="T2" fmla="*/ 13 w 271"/>
                <a:gd name="T3" fmla="*/ 382 h 434"/>
                <a:gd name="T4" fmla="*/ 0 w 271"/>
                <a:gd name="T5" fmla="*/ 399 h 434"/>
                <a:gd name="T6" fmla="*/ 20 w 271"/>
                <a:gd name="T7" fmla="*/ 434 h 434"/>
                <a:gd name="T8" fmla="*/ 47 w 271"/>
                <a:gd name="T9" fmla="*/ 402 h 434"/>
                <a:gd name="T10" fmla="*/ 257 w 271"/>
                <a:gd name="T11" fmla="*/ 39 h 434"/>
                <a:gd name="T12" fmla="*/ 271 w 271"/>
                <a:gd name="T13" fmla="*/ 0 h 434"/>
                <a:gd name="T14" fmla="*/ 230 w 271"/>
                <a:gd name="T15" fmla="*/ 0 h 434"/>
                <a:gd name="T16" fmla="*/ 222 w 271"/>
                <a:gd name="T17" fmla="*/ 19 h 4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2">
                  <a:moveTo>
                    <a:pt x="222" y="19"/>
                  </a:moveTo>
                  <a:cubicBezTo>
                    <a:pt x="13" y="382"/>
                    <a:pt x="13" y="382"/>
                    <a:pt x="13" y="382"/>
                  </a:cubicBezTo>
                  <a:cubicBezTo>
                    <a:pt x="9" y="388"/>
                    <a:pt x="5" y="394"/>
                    <a:pt x="0" y="399"/>
                  </a:cubicBezTo>
                  <a:cubicBezTo>
                    <a:pt x="20" y="434"/>
                    <a:pt x="20" y="434"/>
                    <a:pt x="20" y="434"/>
                  </a:cubicBezTo>
                  <a:cubicBezTo>
                    <a:pt x="31" y="425"/>
                    <a:pt x="40" y="415"/>
                    <a:pt x="47" y="402"/>
                  </a:cubicBezTo>
                  <a:cubicBezTo>
                    <a:pt x="257" y="39"/>
                    <a:pt x="257" y="39"/>
                    <a:pt x="257" y="39"/>
                  </a:cubicBezTo>
                  <a:cubicBezTo>
                    <a:pt x="264" y="27"/>
                    <a:pt x="269" y="14"/>
                    <a:pt x="271" y="0"/>
                  </a:cubicBezTo>
                  <a:cubicBezTo>
                    <a:pt x="230" y="0"/>
                    <a:pt x="230" y="0"/>
                    <a:pt x="230" y="0"/>
                  </a:cubicBezTo>
                  <a:cubicBezTo>
                    <a:pt x="228" y="7"/>
                    <a:pt x="226" y="13"/>
                    <a:pt x="222" y="19"/>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16">
              <a:extLst>
                <a:ext uri="{FF2B5EF4-FFF2-40B4-BE49-F238E27FC236}">
                  <a16:creationId xmlns:a16="http://schemas.microsoft.com/office/drawing/2014/main" id="{59DF2AF5-85DA-D94F-D9A5-97898C83B614}"/>
                </a:ext>
              </a:extLst>
            </p:cNvPr>
            <p:cNvSpPr/>
            <p:nvPr/>
          </p:nvSpPr>
          <p:spPr bwMode="auto">
            <a:xfrm>
              <a:off x="1327534" y="2295701"/>
              <a:ext cx="777724" cy="1249913"/>
            </a:xfrm>
            <a:custGeom>
              <a:gdLst>
                <a:gd name="T0" fmla="*/ 48 w 271"/>
                <a:gd name="T1" fmla="*/ 415 h 435"/>
                <a:gd name="T2" fmla="*/ 258 w 271"/>
                <a:gd name="T3" fmla="*/ 52 h 435"/>
                <a:gd name="T4" fmla="*/ 271 w 271"/>
                <a:gd name="T5" fmla="*/ 36 h 435"/>
                <a:gd name="T6" fmla="*/ 251 w 271"/>
                <a:gd name="T7" fmla="*/ 0 h 435"/>
                <a:gd name="T8" fmla="*/ 223 w 271"/>
                <a:gd name="T9" fmla="*/ 32 h 435"/>
                <a:gd name="T10" fmla="*/ 14 w 271"/>
                <a:gd name="T11" fmla="*/ 395 h 435"/>
                <a:gd name="T12" fmla="*/ 0 w 271"/>
                <a:gd name="T13" fmla="*/ 435 h 435"/>
                <a:gd name="T14" fmla="*/ 40 w 271"/>
                <a:gd name="T15" fmla="*/ 435 h 435"/>
                <a:gd name="T16" fmla="*/ 48 w 271"/>
                <a:gd name="T17" fmla="*/ 415 h 4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5">
                  <a:moveTo>
                    <a:pt x="48" y="415"/>
                  </a:moveTo>
                  <a:cubicBezTo>
                    <a:pt x="258" y="52"/>
                    <a:pt x="258" y="52"/>
                    <a:pt x="258" y="52"/>
                  </a:cubicBezTo>
                  <a:cubicBezTo>
                    <a:pt x="261" y="46"/>
                    <a:pt x="266" y="40"/>
                    <a:pt x="271" y="36"/>
                  </a:cubicBezTo>
                  <a:cubicBezTo>
                    <a:pt x="251" y="0"/>
                    <a:pt x="251" y="0"/>
                    <a:pt x="251" y="0"/>
                  </a:cubicBezTo>
                  <a:cubicBezTo>
                    <a:pt x="240" y="9"/>
                    <a:pt x="230" y="20"/>
                    <a:pt x="223" y="32"/>
                  </a:cubicBezTo>
                  <a:cubicBezTo>
                    <a:pt x="14" y="395"/>
                    <a:pt x="14" y="395"/>
                    <a:pt x="14" y="395"/>
                  </a:cubicBezTo>
                  <a:cubicBezTo>
                    <a:pt x="6" y="407"/>
                    <a:pt x="2" y="421"/>
                    <a:pt x="0" y="435"/>
                  </a:cubicBezTo>
                  <a:cubicBezTo>
                    <a:pt x="40" y="435"/>
                    <a:pt x="40" y="435"/>
                    <a:pt x="40" y="435"/>
                  </a:cubicBezTo>
                  <a:cubicBezTo>
                    <a:pt x="42" y="428"/>
                    <a:pt x="45" y="421"/>
                    <a:pt x="48" y="415"/>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7">
              <a:extLst>
                <a:ext uri="{FF2B5EF4-FFF2-40B4-BE49-F238E27FC236}">
                  <a16:creationId xmlns:a16="http://schemas.microsoft.com/office/drawing/2014/main" id="{6D85621D-13F3-9C48-5854-148719EBBDA2}"/>
                </a:ext>
              </a:extLst>
            </p:cNvPr>
            <p:cNvSpPr/>
            <p:nvPr/>
          </p:nvSpPr>
          <p:spPr bwMode="auto">
            <a:xfrm>
              <a:off x="1327534" y="3643433"/>
              <a:ext cx="777724" cy="1246290"/>
            </a:xfrm>
            <a:custGeom>
              <a:gdLst>
                <a:gd name="T0" fmla="*/ 258 w 271"/>
                <a:gd name="T1" fmla="*/ 382 h 434"/>
                <a:gd name="T2" fmla="*/ 48 w 271"/>
                <a:gd name="T3" fmla="*/ 19 h 434"/>
                <a:gd name="T4" fmla="*/ 40 w 271"/>
                <a:gd name="T5" fmla="*/ 0 h 434"/>
                <a:gd name="T6" fmla="*/ 0 w 271"/>
                <a:gd name="T7" fmla="*/ 0 h 434"/>
                <a:gd name="T8" fmla="*/ 14 w 271"/>
                <a:gd name="T9" fmla="*/ 39 h 434"/>
                <a:gd name="T10" fmla="*/ 223 w 271"/>
                <a:gd name="T11" fmla="*/ 402 h 434"/>
                <a:gd name="T12" fmla="*/ 251 w 271"/>
                <a:gd name="T13" fmla="*/ 434 h 434"/>
                <a:gd name="T14" fmla="*/ 271 w 271"/>
                <a:gd name="T15" fmla="*/ 399 h 434"/>
                <a:gd name="T16" fmla="*/ 258 w 271"/>
                <a:gd name="T17" fmla="*/ 382 h 4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2">
                  <a:moveTo>
                    <a:pt x="258" y="382"/>
                  </a:moveTo>
                  <a:cubicBezTo>
                    <a:pt x="48" y="19"/>
                    <a:pt x="48" y="19"/>
                    <a:pt x="48" y="19"/>
                  </a:cubicBezTo>
                  <a:cubicBezTo>
                    <a:pt x="45" y="13"/>
                    <a:pt x="42" y="7"/>
                    <a:pt x="40" y="0"/>
                  </a:cubicBezTo>
                  <a:cubicBezTo>
                    <a:pt x="0" y="0"/>
                    <a:pt x="0" y="0"/>
                    <a:pt x="0" y="0"/>
                  </a:cubicBezTo>
                  <a:cubicBezTo>
                    <a:pt x="2" y="14"/>
                    <a:pt x="6" y="27"/>
                    <a:pt x="14" y="39"/>
                  </a:cubicBezTo>
                  <a:cubicBezTo>
                    <a:pt x="223" y="402"/>
                    <a:pt x="223" y="402"/>
                    <a:pt x="223" y="402"/>
                  </a:cubicBezTo>
                  <a:cubicBezTo>
                    <a:pt x="230" y="415"/>
                    <a:pt x="240" y="425"/>
                    <a:pt x="251" y="434"/>
                  </a:cubicBezTo>
                  <a:cubicBezTo>
                    <a:pt x="271" y="399"/>
                    <a:pt x="271" y="399"/>
                    <a:pt x="271" y="399"/>
                  </a:cubicBezTo>
                  <a:cubicBezTo>
                    <a:pt x="266" y="394"/>
                    <a:pt x="261" y="388"/>
                    <a:pt x="258" y="382"/>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8">
              <a:extLst>
                <a:ext uri="{FF2B5EF4-FFF2-40B4-BE49-F238E27FC236}">
                  <a16:creationId xmlns:a16="http://schemas.microsoft.com/office/drawing/2014/main" id="{4364E137-B0E8-F459-0B4E-F43EA43286A9}"/>
                </a:ext>
              </a:extLst>
            </p:cNvPr>
            <p:cNvSpPr/>
            <p:nvPr/>
          </p:nvSpPr>
          <p:spPr bwMode="auto">
            <a:xfrm>
              <a:off x="2131826" y="4837795"/>
              <a:ext cx="1440721" cy="123180"/>
            </a:xfrm>
            <a:custGeom>
              <a:gdLst>
                <a:gd name="T0" fmla="*/ 460 w 502"/>
                <a:gd name="T1" fmla="*/ 3 h 43"/>
                <a:gd name="T2" fmla="*/ 41 w 502"/>
                <a:gd name="T3" fmla="*/ 3 h 43"/>
                <a:gd name="T4" fmla="*/ 20 w 502"/>
                <a:gd name="T5" fmla="*/ 0 h 43"/>
                <a:gd name="T6" fmla="*/ 0 w 502"/>
                <a:gd name="T7" fmla="*/ 35 h 43"/>
                <a:gd name="T8" fmla="*/ 41 w 502"/>
                <a:gd name="T9" fmla="*/ 43 h 43"/>
                <a:gd name="T10" fmla="*/ 460 w 502"/>
                <a:gd name="T11" fmla="*/ 43 h 43"/>
                <a:gd name="T12" fmla="*/ 502 w 502"/>
                <a:gd name="T13" fmla="*/ 35 h 43"/>
                <a:gd name="T14" fmla="*/ 481 w 502"/>
                <a:gd name="T15" fmla="*/ 0 h 43"/>
                <a:gd name="T16" fmla="*/ 460 w 502"/>
                <a:gd name="T17" fmla="*/ 3 h 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2" h="43">
                  <a:moveTo>
                    <a:pt x="460" y="3"/>
                  </a:moveTo>
                  <a:cubicBezTo>
                    <a:pt x="41" y="3"/>
                    <a:pt x="41" y="3"/>
                    <a:pt x="41" y="3"/>
                  </a:cubicBezTo>
                  <a:cubicBezTo>
                    <a:pt x="34" y="3"/>
                    <a:pt x="27" y="2"/>
                    <a:pt x="20" y="0"/>
                  </a:cubicBezTo>
                  <a:cubicBezTo>
                    <a:pt x="0" y="35"/>
                    <a:pt x="0" y="35"/>
                    <a:pt x="0" y="35"/>
                  </a:cubicBezTo>
                  <a:cubicBezTo>
                    <a:pt x="13" y="40"/>
                    <a:pt x="27" y="43"/>
                    <a:pt x="41" y="43"/>
                  </a:cubicBezTo>
                  <a:cubicBezTo>
                    <a:pt x="460" y="43"/>
                    <a:pt x="460" y="43"/>
                    <a:pt x="460" y="43"/>
                  </a:cubicBezTo>
                  <a:cubicBezTo>
                    <a:pt x="475" y="43"/>
                    <a:pt x="489" y="40"/>
                    <a:pt x="502" y="35"/>
                  </a:cubicBezTo>
                  <a:cubicBezTo>
                    <a:pt x="481" y="0"/>
                    <a:pt x="481" y="0"/>
                    <a:pt x="481" y="0"/>
                  </a:cubicBezTo>
                  <a:cubicBezTo>
                    <a:pt x="474" y="2"/>
                    <a:pt x="467" y="3"/>
                    <a:pt x="460" y="3"/>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9">
              <a:extLst>
                <a:ext uri="{FF2B5EF4-FFF2-40B4-BE49-F238E27FC236}">
                  <a16:creationId xmlns:a16="http://schemas.microsoft.com/office/drawing/2014/main" id="{9EF4A4DB-188F-ED76-7777-CFCC2637F1C9}"/>
                </a:ext>
              </a:extLst>
            </p:cNvPr>
            <p:cNvSpPr/>
            <p:nvPr/>
          </p:nvSpPr>
          <p:spPr bwMode="auto">
            <a:xfrm>
              <a:off x="3597908" y="2295701"/>
              <a:ext cx="777724" cy="1249913"/>
            </a:xfrm>
            <a:custGeom>
              <a:gdLst>
                <a:gd name="T0" fmla="*/ 13 w 271"/>
                <a:gd name="T1" fmla="*/ 52 h 435"/>
                <a:gd name="T2" fmla="*/ 222 w 271"/>
                <a:gd name="T3" fmla="*/ 415 h 435"/>
                <a:gd name="T4" fmla="*/ 230 w 271"/>
                <a:gd name="T5" fmla="*/ 435 h 435"/>
                <a:gd name="T6" fmla="*/ 271 w 271"/>
                <a:gd name="T7" fmla="*/ 435 h 435"/>
                <a:gd name="T8" fmla="*/ 257 w 271"/>
                <a:gd name="T9" fmla="*/ 395 h 435"/>
                <a:gd name="T10" fmla="*/ 47 w 271"/>
                <a:gd name="T11" fmla="*/ 32 h 435"/>
                <a:gd name="T12" fmla="*/ 20 w 271"/>
                <a:gd name="T13" fmla="*/ 0 h 435"/>
                <a:gd name="T14" fmla="*/ 0 w 271"/>
                <a:gd name="T15" fmla="*/ 36 h 435"/>
                <a:gd name="T16" fmla="*/ 13 w 271"/>
                <a:gd name="T17" fmla="*/ 52 h 4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5">
                  <a:moveTo>
                    <a:pt x="13" y="52"/>
                  </a:moveTo>
                  <a:cubicBezTo>
                    <a:pt x="222" y="415"/>
                    <a:pt x="222" y="415"/>
                    <a:pt x="222" y="415"/>
                  </a:cubicBezTo>
                  <a:cubicBezTo>
                    <a:pt x="226" y="421"/>
                    <a:pt x="228" y="428"/>
                    <a:pt x="230" y="435"/>
                  </a:cubicBezTo>
                  <a:cubicBezTo>
                    <a:pt x="271" y="435"/>
                    <a:pt x="271" y="435"/>
                    <a:pt x="271" y="435"/>
                  </a:cubicBezTo>
                  <a:cubicBezTo>
                    <a:pt x="269" y="421"/>
                    <a:pt x="264" y="407"/>
                    <a:pt x="257" y="395"/>
                  </a:cubicBezTo>
                  <a:cubicBezTo>
                    <a:pt x="47" y="32"/>
                    <a:pt x="47" y="32"/>
                    <a:pt x="47" y="32"/>
                  </a:cubicBezTo>
                  <a:cubicBezTo>
                    <a:pt x="40" y="20"/>
                    <a:pt x="31" y="9"/>
                    <a:pt x="20" y="0"/>
                  </a:cubicBezTo>
                  <a:cubicBezTo>
                    <a:pt x="0" y="36"/>
                    <a:pt x="0" y="36"/>
                    <a:pt x="0" y="36"/>
                  </a:cubicBezTo>
                  <a:cubicBezTo>
                    <a:pt x="5" y="40"/>
                    <a:pt x="9" y="46"/>
                    <a:pt x="13" y="52"/>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1">
            <a:extLst>
              <a:ext uri="{FF2B5EF4-FFF2-40B4-BE49-F238E27FC236}">
                <a16:creationId xmlns:a16="http://schemas.microsoft.com/office/drawing/2014/main" id="{88E4A184-329E-72A4-3399-2940BA90BB3F}"/>
              </a:ext>
            </a:extLst>
          </p:cNvPr>
          <p:cNvGrpSpPr/>
          <p:nvPr/>
        </p:nvGrpSpPr>
        <p:grpSpPr>
          <a:xfrm>
            <a:off x="3582432" y="2344657"/>
            <a:ext cx="8609568" cy="2169841"/>
            <a:chOff x="3582432" y="2306149"/>
            <a:chExt cx="8609568" cy="2169841"/>
          </a:xfrm>
        </p:grpSpPr>
        <p:sp>
          <p:nvSpPr>
            <p:cNvPr id="53" name="矩形 52">
              <a:extLst>
                <a:ext uri="{FF2B5EF4-FFF2-40B4-BE49-F238E27FC236}">
                  <a16:creationId xmlns:a16="http://schemas.microsoft.com/office/drawing/2014/main" id="{C04A2229-B855-2953-00C0-8C40E3412A51}"/>
                </a:ext>
              </a:extLst>
            </p:cNvPr>
            <p:cNvSpPr/>
            <p:nvPr/>
          </p:nvSpPr>
          <p:spPr>
            <a:xfrm>
              <a:off x="7613374" y="2306149"/>
              <a:ext cx="4578626" cy="2169841"/>
            </a:xfrm>
            <a:prstGeom prst="rect">
              <a:avLst/>
            </a:prstGeom>
            <a:solidFill>
              <a:srgbClr val="D828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6" name="Freeform 23">
              <a:extLst>
                <a:ext uri="{FF2B5EF4-FFF2-40B4-BE49-F238E27FC236}">
                  <a16:creationId xmlns:a16="http://schemas.microsoft.com/office/drawing/2014/main" id="{CAC43D72-892F-9ED6-B98D-0947692BDE9B}"/>
                </a:ext>
              </a:extLst>
            </p:cNvPr>
            <p:cNvSpPr/>
            <p:nvPr/>
          </p:nvSpPr>
          <p:spPr bwMode="auto">
            <a:xfrm>
              <a:off x="3582432" y="2306149"/>
              <a:ext cx="4343915" cy="2169841"/>
            </a:xfrm>
            <a:custGeom>
              <a:gdLst>
                <a:gd name="T0" fmla="*/ 1296 w 1296"/>
                <a:gd name="T1" fmla="*/ 0 h 646"/>
                <a:gd name="T2" fmla="*/ 0 w 1296"/>
                <a:gd name="T3" fmla="*/ 0 h 646"/>
                <a:gd name="T4" fmla="*/ 154 w 1296"/>
                <a:gd name="T5" fmla="*/ 266 h 646"/>
                <a:gd name="T6" fmla="*/ 154 w 1296"/>
                <a:gd name="T7" fmla="*/ 379 h 646"/>
                <a:gd name="T8" fmla="*/ 0 w 1296"/>
                <a:gd name="T9" fmla="*/ 646 h 646"/>
                <a:gd name="T10" fmla="*/ 1296 w 1296"/>
                <a:gd name="T11" fmla="*/ 646 h 646"/>
                <a:gd name="T12" fmla="*/ 1296 w 1296"/>
                <a:gd name="T13" fmla="*/ 0 h 646"/>
              </a:gdLst>
              <a:cxnLst>
                <a:cxn ang="0">
                  <a:pos x="T0" y="T1"/>
                </a:cxn>
                <a:cxn ang="0">
                  <a:pos x="T2" y="T3"/>
                </a:cxn>
                <a:cxn ang="0">
                  <a:pos x="T4" y="T5"/>
                </a:cxn>
                <a:cxn ang="0">
                  <a:pos x="T6" y="T7"/>
                </a:cxn>
                <a:cxn ang="0">
                  <a:pos x="T8" y="T9"/>
                </a:cxn>
                <a:cxn ang="0">
                  <a:pos x="T10" y="T11"/>
                </a:cxn>
                <a:cxn ang="0">
                  <a:pos x="T12" y="T13"/>
                </a:cxn>
              </a:cxnLst>
              <a:rect l="0" t="0" r="r" b="b"/>
              <a:pathLst>
                <a:path w="1296" h="646">
                  <a:moveTo>
                    <a:pt x="1296" y="0"/>
                  </a:moveTo>
                  <a:cubicBezTo>
                    <a:pt x="0" y="0"/>
                    <a:pt x="0" y="0"/>
                    <a:pt x="0" y="0"/>
                  </a:cubicBezTo>
                  <a:cubicBezTo>
                    <a:pt x="154" y="266"/>
                    <a:pt x="154" y="266"/>
                    <a:pt x="154" y="266"/>
                  </a:cubicBezTo>
                  <a:cubicBezTo>
                    <a:pt x="174" y="301"/>
                    <a:pt x="174" y="344"/>
                    <a:pt x="154" y="379"/>
                  </a:cubicBezTo>
                  <a:cubicBezTo>
                    <a:pt x="0" y="646"/>
                    <a:pt x="0" y="646"/>
                    <a:pt x="0" y="646"/>
                  </a:cubicBezTo>
                  <a:cubicBezTo>
                    <a:pt x="1296" y="646"/>
                    <a:pt x="1296" y="646"/>
                    <a:pt x="1296" y="646"/>
                  </a:cubicBezTo>
                  <a:lnTo>
                    <a:pt x="1296" y="0"/>
                  </a:ln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52" name="图片 51">
            <a:extLst>
              <a:ext uri="{FF2B5EF4-FFF2-40B4-BE49-F238E27FC236}">
                <a16:creationId xmlns:a16="http://schemas.microsoft.com/office/drawing/2014/main" id="{11A432D4-672E-6035-D459-621BC6E8F668}"/>
              </a:ext>
            </a:extLst>
          </p:cNvPr>
          <p:cNvPicPr>
            <a:picLocks noChangeAspect="1"/>
          </p:cNvPicPr>
          <p:nvPr/>
        </p:nvPicPr>
        <p:blipFill>
          <a:blip r:embed="rId3"/>
          <a:stretch>
            <a:fillRect/>
          </a:stretch>
        </p:blipFill>
        <p:spPr>
          <a:xfrm>
            <a:off x="-6626" y="2382587"/>
            <a:ext cx="1688400" cy="2170800"/>
          </a:xfrm>
          <a:prstGeom prst="rect">
            <a:avLst/>
          </a:prstGeom>
        </p:spPr>
      </p:pic>
      <p:sp>
        <p:nvSpPr>
          <p:cNvPr id="27" name="文本框 26"/>
          <p:cNvSpPr txBox="1"/>
          <p:nvPr/>
        </p:nvSpPr>
        <p:spPr>
          <a:xfrm>
            <a:off x="4726094" y="2967335"/>
            <a:ext cx="6322244" cy="923330"/>
          </a:xfrm>
          <a:prstGeom prst="rect">
            <a:avLst/>
          </a:prstGeom>
          <a:noFill/>
        </p:spPr>
        <p:txBody>
          <a:bodyPr wrap="non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b="1">
                <a:solidFill>
                  <a:schemeClr val="bg1"/>
                </a:solidFill>
                <a:latin typeface="思源黑体 CN Regular" panose="020b0500000000000000" pitchFamily="34" charset="-122"/>
                <a:ea typeface="思源黑体 CN Regular" panose="020b0500000000000000" pitchFamily="34" charset="-122"/>
              </a:rPr>
              <a:t>摄影发展历史详解</a:t>
            </a:r>
          </a:p>
        </p:txBody>
      </p:sp>
      <p:pic>
        <p:nvPicPr>
          <p:cNvPr id="61" name="图片 60">
            <a:extLst>
              <a:ext uri="{FF2B5EF4-FFF2-40B4-BE49-F238E27FC236}">
                <a16:creationId xmlns:a16="http://schemas.microsoft.com/office/drawing/2014/main" id="{76589B41-9985-A223-DF55-FBF29E164E94}"/>
              </a:ext>
            </a:extLst>
          </p:cNvPr>
          <p:cNvPicPr>
            <a:picLocks noChangeAspect="1"/>
          </p:cNvPicPr>
          <p:nvPr/>
        </p:nvPicPr>
        <p:blipFill>
          <a:blip r:embed="rId4"/>
          <a:srcRect l="20209" t="11718" r="20950" b="38203"/>
          <a:stretch>
            <a:fillRect/>
          </a:stretch>
        </p:blipFill>
        <p:spPr>
          <a:xfrm>
            <a:off x="1837827" y="2946613"/>
            <a:ext cx="1560443" cy="964774"/>
          </a:xfrm>
          <a:prstGeom prst="rect">
            <a:avLst/>
          </a:prstGeom>
        </p:spPr>
      </p:pic>
    </p:spTree>
    <p:extLst>
      <p:ext uri="{BB962C8B-B14F-4D97-AF65-F5344CB8AC3E}">
        <p14:creationId xmlns:p14="http://schemas.microsoft.com/office/powerpoint/2010/main" val="49543803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911596" cy="4103523"/>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摄影一词源于希腊语，</a:t>
            </a:r>
            <a:r>
              <a:rPr lang="en-US" altLang="zh-CN" sz="2400" err="1">
                <a:latin typeface="+mj-ea"/>
                <a:ea typeface="+mj-ea"/>
              </a:rPr>
              <a:t>φῶς</a:t>
            </a:r>
            <a:r>
              <a:rPr lang="zh-CN" altLang="en-US" sz="2400">
                <a:latin typeface="+mj-ea"/>
                <a:ea typeface="+mj-ea"/>
              </a:rPr>
              <a:t>（光线）和 </a:t>
            </a:r>
            <a:r>
              <a:rPr lang="en-US" altLang="zh-CN" sz="2400" err="1">
                <a:latin typeface="+mj-ea"/>
                <a:ea typeface="+mj-ea"/>
              </a:rPr>
              <a:t>γραφι</a:t>
            </a:r>
            <a:r>
              <a:rPr lang="zh-CN" altLang="en-US" sz="2400">
                <a:latin typeface="+mj-ea"/>
                <a:ea typeface="+mj-ea"/>
              </a:rPr>
              <a:t>（绘画、绘图）或</a:t>
            </a:r>
            <a:r>
              <a:rPr lang="en-US" altLang="zh-CN" sz="2400" err="1">
                <a:latin typeface="+mj-ea"/>
                <a:ea typeface="+mj-ea"/>
              </a:rPr>
              <a:t>γραφή</a:t>
            </a:r>
            <a:r>
              <a:rPr lang="zh-CN" altLang="en-US" sz="2400">
                <a:latin typeface="+mj-ea"/>
                <a:ea typeface="+mj-ea"/>
              </a:rPr>
              <a:t>（图案）相结合，形成了“以光线绘制”的意义。</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摄影是运用特殊设备进行影像记录的过程，通常使用机械照相机或数码照相机进行拍摄。</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有时摄影也被称为照相，是通过物体发出或反射的光线使感光介质曝光的过程。正如有人曾言：摄影家的才能在于将日常生活中转瞬即逝的平凡事物转化为永恒的视觉图像。</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a:t>
            </a:r>
            <a:r>
              <a:rPr lang="zh-CN" altLang="en-US" b="0">
                <a:latin typeface="思源黑体 CN Medium" panose="020b0600000000000000" pitchFamily="34" charset="-122"/>
                <a:ea typeface="思源黑体 CN Medium" panose="020b0600000000000000" pitchFamily="34" charset="-122"/>
              </a:rPr>
              <a:t>、摄影定义</a:t>
            </a:r>
          </a:p>
        </p:txBody>
      </p:sp>
    </p:spTree>
    <p:extLst>
      <p:ext uri="{BB962C8B-B14F-4D97-AF65-F5344CB8AC3E}">
        <p14:creationId xmlns:p14="http://schemas.microsoft.com/office/powerpoint/2010/main" val="216839832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3" y="1093828"/>
            <a:ext cx="5455798" cy="5092127"/>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400">
                <a:latin typeface="+mj-ea"/>
                <a:ea typeface="+mj-ea"/>
              </a:rPr>
              <a:t>在公元前四世纪，我国的</a:t>
            </a:r>
            <a:r>
              <a:rPr lang="en-US" altLang="zh-CN" sz="2400">
                <a:latin typeface="+mj-ea"/>
                <a:ea typeface="+mj-ea"/>
              </a:rPr>
              <a:t>《</a:t>
            </a:r>
            <a:r>
              <a:rPr lang="zh-CN" altLang="en-US" sz="2400">
                <a:latin typeface="+mj-ea"/>
                <a:ea typeface="+mj-ea"/>
              </a:rPr>
              <a:t>墨经</a:t>
            </a:r>
            <a:r>
              <a:rPr lang="en-US" altLang="zh-CN" sz="2400">
                <a:latin typeface="+mj-ea"/>
                <a:ea typeface="+mj-ea"/>
              </a:rPr>
              <a:t>》</a:t>
            </a:r>
            <a:r>
              <a:rPr lang="zh-CN" altLang="en-US" sz="2400">
                <a:latin typeface="+mj-ea"/>
                <a:ea typeface="+mj-ea"/>
              </a:rPr>
              <a:t>详细记载了光的直线传播和反射现象，以及平面镜、凹面镜、凸面镜的成像特性：“景到，在午有端，与景长，说在端。”“景，光之人，煦若射。下者之人也高，高者之人也下。足蔽下光，故景障内也。”</a:t>
            </a:r>
            <a:endParaRPr lang="en-US" altLang="zh-CN" sz="2400">
              <a:latin typeface="+mj-ea"/>
              <a:ea typeface="+mj-ea"/>
            </a:endParaRPr>
          </a:p>
          <a:p>
            <a:pPr indent="-342900">
              <a:buFont typeface="Wingdings" panose="05000000000000000000" pitchFamily="2" charset="2"/>
              <a:buChar char="l"/>
            </a:pPr>
            <a:r>
              <a:rPr lang="zh-CN" altLang="en-US" sz="2400">
                <a:latin typeface="+mj-ea"/>
                <a:ea typeface="+mj-ea"/>
              </a:rPr>
              <a:t>墨子认为光线传播如同箭一般直线，例如在屋外站立一个人，他头顶的光线经过小孔射在墙壁下方，而脚部的光线通过小孔射在墙壁上方，因此人的影像呈倒立状态。这是人类最早对光线传播原理的记录。</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a:t>
            </a:r>
            <a:r>
              <a:rPr lang="zh-CN" altLang="en-US" b="0">
                <a:latin typeface="思源黑体 CN Medium" panose="020b0600000000000000" pitchFamily="34" charset="-122"/>
                <a:ea typeface="思源黑体 CN Medium" panose="020b0600000000000000" pitchFamily="34" charset="-122"/>
              </a:rPr>
              <a:t>、摄影最初的概念：小孔成像</a:t>
            </a:r>
          </a:p>
        </p:txBody>
      </p:sp>
      <p:pic>
        <p:nvPicPr>
          <p:cNvPr id="1026" name="Picture 2">
            <a:extLst>
              <a:ext uri="{FF2B5EF4-FFF2-40B4-BE49-F238E27FC236}">
                <a16:creationId xmlns:a16="http://schemas.microsoft.com/office/drawing/2014/main" id="{B1EF0285-C616-2A20-6C38-AA616FAA9D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246" t="17708" r="12822" b="13705"/>
          <a:stretch>
            <a:fillRect/>
          </a:stretch>
        </p:blipFill>
        <p:spPr bwMode="auto">
          <a:xfrm>
            <a:off x="6283742" y="3780128"/>
            <a:ext cx="5072816" cy="27629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C562DCB-F729-DCCE-C758-D5506233919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83742" y="1093828"/>
            <a:ext cx="5268055" cy="2316969"/>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3B7DBAE6-7CD9-21C0-0FA3-98065CB41D89}"/>
              </a:ext>
            </a:extLst>
          </p:cNvPr>
          <p:cNvSpPr txBox="1"/>
          <p:nvPr/>
        </p:nvSpPr>
        <p:spPr>
          <a:xfrm>
            <a:off x="6685166" y="3410796"/>
            <a:ext cx="475477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CN Medium" panose="020b0600000000000000" pitchFamily="34" charset="-122"/>
                <a:ea typeface="思源黑体 CN Medium" panose="020b0600000000000000" pitchFamily="34" charset="-122"/>
              </a:rPr>
              <a:t>墨子</a:t>
            </a:r>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墨经</a:t>
            </a:r>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经下</a:t>
            </a:r>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中对小孔成像原理的记载</a:t>
            </a:r>
          </a:p>
        </p:txBody>
      </p:sp>
    </p:spTree>
    <p:extLst>
      <p:ext uri="{BB962C8B-B14F-4D97-AF65-F5344CB8AC3E}">
        <p14:creationId xmlns:p14="http://schemas.microsoft.com/office/powerpoint/2010/main" val="3026177779"/>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5919624"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在西方，古希腊著名哲学家、美学家亚里士多德（公元前</a:t>
            </a:r>
            <a:r>
              <a:rPr lang="en-US" altLang="zh-CN" sz="2400">
                <a:latin typeface="+mj-ea"/>
                <a:ea typeface="+mj-ea"/>
              </a:rPr>
              <a:t>384-</a:t>
            </a:r>
            <a:r>
              <a:rPr lang="zh-CN" altLang="en-US" sz="2400">
                <a:latin typeface="+mj-ea"/>
                <a:ea typeface="+mj-ea"/>
              </a:rPr>
              <a:t>公元前</a:t>
            </a:r>
            <a:r>
              <a:rPr lang="en-US" altLang="zh-CN" sz="2400">
                <a:latin typeface="+mj-ea"/>
                <a:ea typeface="+mj-ea"/>
              </a:rPr>
              <a:t>322</a:t>
            </a:r>
            <a:r>
              <a:rPr lang="zh-CN" altLang="en-US" sz="2400">
                <a:latin typeface="+mj-ea"/>
                <a:ea typeface="+mj-ea"/>
              </a:rPr>
              <a:t>）最早记载了小孔成像现象。他在</a:t>
            </a:r>
            <a:r>
              <a:rPr lang="en-US" altLang="zh-CN" sz="2400">
                <a:latin typeface="+mj-ea"/>
                <a:ea typeface="+mj-ea"/>
              </a:rPr>
              <a:t>《</a:t>
            </a:r>
            <a:r>
              <a:rPr lang="zh-CN" altLang="en-US" sz="2400">
                <a:latin typeface="+mj-ea"/>
                <a:ea typeface="+mj-ea"/>
              </a:rPr>
              <a:t>问题集</a:t>
            </a:r>
            <a:r>
              <a:rPr lang="en-US" altLang="zh-CN" sz="2400">
                <a:latin typeface="+mj-ea"/>
                <a:ea typeface="+mj-ea"/>
              </a:rPr>
              <a:t>》</a:t>
            </a:r>
            <a:r>
              <a:rPr lang="zh-CN" altLang="en-US" sz="2400">
                <a:latin typeface="+mj-ea"/>
                <a:ea typeface="+mj-ea"/>
              </a:rPr>
              <a:t>（</a:t>
            </a:r>
            <a:r>
              <a:rPr lang="en-US" altLang="zh-CN" sz="2400">
                <a:latin typeface="+mj-ea"/>
                <a:ea typeface="+mj-ea"/>
              </a:rPr>
              <a:t>Problemata</a:t>
            </a:r>
            <a:r>
              <a:rPr lang="zh-CN" altLang="en-US" sz="2400">
                <a:latin typeface="+mj-ea"/>
                <a:ea typeface="+mj-ea"/>
              </a:rPr>
              <a:t>）中描述了阳光透过树叶或柳条制品的缝隙，在地面上形成影像的现象，并试图探讨其原因。</a:t>
            </a:r>
          </a:p>
          <a:p>
            <a:pPr indent="-342900">
              <a:lnSpc>
                <a:spcPct val="150000"/>
              </a:lnSpc>
              <a:buFont typeface="Wingdings" panose="05000000000000000000" pitchFamily="2" charset="2"/>
              <a:buChar char="l"/>
            </a:pPr>
            <a:r>
              <a:rPr lang="zh-CN" altLang="en-US" sz="2400">
                <a:latin typeface="+mj-ea"/>
                <a:ea typeface="+mj-ea"/>
              </a:rPr>
              <a:t>而到了公元</a:t>
            </a:r>
            <a:r>
              <a:rPr lang="en-US" altLang="zh-CN" sz="2400">
                <a:latin typeface="+mj-ea"/>
                <a:ea typeface="+mj-ea"/>
              </a:rPr>
              <a:t>10</a:t>
            </a:r>
            <a:r>
              <a:rPr lang="zh-CN" altLang="en-US" sz="2400">
                <a:latin typeface="+mj-ea"/>
                <a:ea typeface="+mj-ea"/>
              </a:rPr>
              <a:t>世纪，阿拉伯学者海什木（</a:t>
            </a:r>
            <a:r>
              <a:rPr lang="en-US" altLang="zh-CN" sz="2400">
                <a:latin typeface="+mj-ea"/>
                <a:ea typeface="+mj-ea"/>
              </a:rPr>
              <a:t>Haytham</a:t>
            </a:r>
            <a:r>
              <a:rPr lang="zh-CN" altLang="en-US" sz="2400">
                <a:latin typeface="+mj-ea"/>
                <a:ea typeface="+mj-ea"/>
              </a:rPr>
              <a:t>）的光学研究成为文艺复兴后欧洲相关研究的基石。</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3</a:t>
            </a:r>
            <a:r>
              <a:rPr lang="zh-CN" altLang="en-US" b="0">
                <a:latin typeface="思源黑体 CN Medium" panose="020b0600000000000000" pitchFamily="34" charset="-122"/>
                <a:ea typeface="思源黑体 CN Medium" panose="020b0600000000000000" pitchFamily="34" charset="-122"/>
              </a:rPr>
              <a:t>、西方关于小孔成像的记录</a:t>
            </a:r>
          </a:p>
        </p:txBody>
      </p:sp>
      <p:pic>
        <p:nvPicPr>
          <p:cNvPr id="2050" name="Picture 2">
            <a:extLst>
              <a:ext uri="{FF2B5EF4-FFF2-40B4-BE49-F238E27FC236}">
                <a16:creationId xmlns:a16="http://schemas.microsoft.com/office/drawing/2014/main" id="{AADF18C5-7D9F-2715-7445-95876B3277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29" b="8058"/>
          <a:stretch>
            <a:fillRect/>
          </a:stretch>
        </p:blipFill>
        <p:spPr bwMode="auto">
          <a:xfrm>
            <a:off x="6658508" y="1093828"/>
            <a:ext cx="4721796" cy="5163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308549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1068094" cy="244152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在中国宋代，政治家、科学家沈括（</a:t>
            </a:r>
            <a:r>
              <a:rPr lang="en-US" altLang="zh-CN" sz="2400">
                <a:latin typeface="+mj-ea"/>
                <a:ea typeface="+mj-ea"/>
              </a:rPr>
              <a:t>1031-1095</a:t>
            </a:r>
            <a:r>
              <a:rPr lang="zh-CN" altLang="en-US" sz="2400">
                <a:latin typeface="+mj-ea"/>
                <a:ea typeface="+mj-ea"/>
              </a:rPr>
              <a:t>）在其著作</a:t>
            </a:r>
            <a:r>
              <a:rPr lang="en-US" altLang="zh-CN" sz="2400">
                <a:latin typeface="+mj-ea"/>
                <a:ea typeface="+mj-ea"/>
              </a:rPr>
              <a:t>《</a:t>
            </a:r>
            <a:r>
              <a:rPr lang="zh-CN" altLang="en-US" sz="2400">
                <a:latin typeface="+mj-ea"/>
                <a:ea typeface="+mj-ea"/>
              </a:rPr>
              <a:t>梦溪笔谈</a:t>
            </a:r>
            <a:r>
              <a:rPr lang="en-US" altLang="zh-CN" sz="2400">
                <a:latin typeface="+mj-ea"/>
                <a:ea typeface="+mj-ea"/>
              </a:rPr>
              <a:t>》</a:t>
            </a:r>
            <a:r>
              <a:rPr lang="zh-CN" altLang="en-US" sz="2400">
                <a:latin typeface="+mj-ea"/>
                <a:ea typeface="+mj-ea"/>
              </a:rPr>
              <a:t>卷三</a:t>
            </a:r>
            <a:r>
              <a:rPr lang="en-US" altLang="zh-CN" sz="2400">
                <a:latin typeface="+mj-ea"/>
                <a:ea typeface="+mj-ea"/>
              </a:rPr>
              <a:t>《</a:t>
            </a:r>
            <a:r>
              <a:rPr lang="zh-CN" altLang="en-US" sz="2400">
                <a:latin typeface="+mj-ea"/>
                <a:ea typeface="+mj-ea"/>
              </a:rPr>
              <a:t>辩一</a:t>
            </a:r>
            <a:r>
              <a:rPr lang="en-US" altLang="zh-CN" sz="2400">
                <a:latin typeface="+mj-ea"/>
                <a:ea typeface="+mj-ea"/>
              </a:rPr>
              <a:t>·</a:t>
            </a:r>
            <a:r>
              <a:rPr lang="zh-CN" altLang="en-US" sz="2400">
                <a:latin typeface="+mj-ea"/>
                <a:ea typeface="+mj-ea"/>
              </a:rPr>
              <a:t>阳燧</a:t>
            </a:r>
            <a:r>
              <a:rPr lang="en-US" altLang="zh-CN" sz="2400">
                <a:latin typeface="+mj-ea"/>
                <a:ea typeface="+mj-ea"/>
              </a:rPr>
              <a:t>》</a:t>
            </a:r>
            <a:r>
              <a:rPr lang="zh-CN" altLang="en-US" sz="2400">
                <a:latin typeface="+mj-ea"/>
                <a:ea typeface="+mj-ea"/>
              </a:rPr>
              <a:t>中，详细描述了“小孔成像匣”的原理。他写道：“</a:t>
            </a:r>
            <a:r>
              <a:rPr lang="en-US" altLang="zh-CN" sz="2400">
                <a:latin typeface="+mj-ea"/>
                <a:ea typeface="+mj-ea"/>
              </a:rPr>
              <a:t>…</a:t>
            </a:r>
            <a:r>
              <a:rPr lang="zh-CN" altLang="en-US" sz="2400">
                <a:latin typeface="+mj-ea"/>
                <a:ea typeface="+mj-ea"/>
              </a:rPr>
              <a:t>若鸢飞空中，其影随鸢而移；或中间为窗隙所束，则影与鸢遂相违，鸢东则影西，鸢西则影东。又如窗隙中楼塔之影，中间为富所束，亦皆倒垂</a:t>
            </a:r>
            <a:r>
              <a:rPr lang="en-US" altLang="zh-CN" sz="2400">
                <a:latin typeface="+mj-ea"/>
                <a:ea typeface="+mj-ea"/>
              </a:rPr>
              <a:t>…”</a:t>
            </a:r>
            <a:r>
              <a:rPr lang="zh-CN" altLang="en-US" sz="2400">
                <a:latin typeface="+mj-ea"/>
                <a:ea typeface="+mj-ea"/>
              </a:rPr>
              <a:t>。</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4</a:t>
            </a:r>
            <a:r>
              <a:rPr lang="zh-CN" altLang="en-US" b="0">
                <a:latin typeface="思源黑体 CN Medium" panose="020b0600000000000000" pitchFamily="34" charset="-122"/>
                <a:ea typeface="思源黑体 CN Medium" panose="020b0600000000000000" pitchFamily="34" charset="-122"/>
              </a:rPr>
              <a:t>、小孔成像匣</a:t>
            </a:r>
          </a:p>
        </p:txBody>
      </p:sp>
      <p:pic>
        <p:nvPicPr>
          <p:cNvPr id="3074" name="Picture 2">
            <a:extLst>
              <a:ext uri="{FF2B5EF4-FFF2-40B4-BE49-F238E27FC236}">
                <a16:creationId xmlns:a16="http://schemas.microsoft.com/office/drawing/2014/main" id="{42BC4D2A-8B9C-8920-9134-2E305C7B9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74" r="5435" b="11831"/>
          <a:stretch>
            <a:fillRect/>
          </a:stretch>
        </p:blipFill>
        <p:spPr bwMode="auto">
          <a:xfrm>
            <a:off x="1801032" y="3307160"/>
            <a:ext cx="4967516" cy="297572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D13D8CD4-2605-568A-5822-61F4E1A318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288" t="2409" r="2899" b="15175"/>
          <a:stretch>
            <a:fillRect/>
          </a:stretch>
        </p:blipFill>
        <p:spPr bwMode="auto">
          <a:xfrm>
            <a:off x="7782339" y="2889569"/>
            <a:ext cx="3371057" cy="3658576"/>
          </a:xfrm>
          <a:prstGeom prst="rect">
            <a:avLst/>
          </a:prstGeom>
          <a:noFill/>
          <a:extLst>
            <a:ext uri="{909E8E84-426E-40DD-AFC4-6F175D3DCCD1}">
              <a14:hiddenFill xmlns:a14="http://schemas.microsoft.com/office/drawing/2010/main">
                <a:solidFill>
                  <a:srgbClr val="FFFFFF"/>
                </a:solidFill>
              </a14:hiddenFill>
            </a:ext>
          </a:extLst>
        </p:spPr>
      </p:pic>
      <p:sp>
        <p:nvSpPr>
          <p:cNvPr id="2" name="文本框 1">
            <a:extLst>
              <a:ext uri="{FF2B5EF4-FFF2-40B4-BE49-F238E27FC236}">
                <a16:creationId xmlns:a16="http://schemas.microsoft.com/office/drawing/2014/main" id="{40940864-DABF-A473-F31C-2ACBA47E48F9}"/>
              </a:ext>
            </a:extLst>
          </p:cNvPr>
          <p:cNvSpPr txBox="1"/>
          <p:nvPr/>
        </p:nvSpPr>
        <p:spPr>
          <a:xfrm>
            <a:off x="1932289" y="6363479"/>
            <a:ext cx="455796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CN Medium" panose="020b0600000000000000" pitchFamily="34" charset="-122"/>
                <a:ea typeface="思源黑体 CN Medium" panose="020b0600000000000000" pitchFamily="34" charset="-122"/>
              </a:rPr>
              <a:t>沈括</a:t>
            </a:r>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梦溪笔谈</a:t>
            </a:r>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中小孔成像原理的示意图</a:t>
            </a:r>
          </a:p>
        </p:txBody>
      </p:sp>
    </p:spTree>
    <p:extLst>
      <p:ext uri="{BB962C8B-B14F-4D97-AF65-F5344CB8AC3E}">
        <p14:creationId xmlns:p14="http://schemas.microsoft.com/office/powerpoint/2010/main" val="2750747773"/>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1068094" cy="2995527"/>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在欧洲，意大利人</a:t>
            </a:r>
            <a:r>
              <a:rPr lang="en-US" altLang="zh-CN" sz="2400">
                <a:latin typeface="+mj-ea"/>
                <a:ea typeface="+mj-ea"/>
              </a:rPr>
              <a:t>L·B·</a:t>
            </a:r>
            <a:r>
              <a:rPr lang="zh-CN" altLang="en-US" sz="2400">
                <a:latin typeface="+mj-ea"/>
                <a:ea typeface="+mj-ea"/>
              </a:rPr>
              <a:t>阿贝尔第（</a:t>
            </a:r>
            <a:r>
              <a:rPr lang="en-US" altLang="zh-CN" sz="2400">
                <a:latin typeface="+mj-ea"/>
                <a:ea typeface="+mj-ea"/>
              </a:rPr>
              <a:t>Leon Batisti Alberti</a:t>
            </a:r>
            <a:r>
              <a:rPr lang="zh-CN" altLang="en-US" sz="2400">
                <a:latin typeface="+mj-ea"/>
                <a:ea typeface="+mj-ea"/>
              </a:rPr>
              <a:t>）在</a:t>
            </a:r>
            <a:r>
              <a:rPr lang="en-US" altLang="zh-CN" sz="2400">
                <a:latin typeface="+mj-ea"/>
                <a:ea typeface="+mj-ea"/>
              </a:rPr>
              <a:t>15</a:t>
            </a:r>
            <a:r>
              <a:rPr lang="zh-CN" altLang="en-US" sz="2400">
                <a:latin typeface="+mj-ea"/>
                <a:ea typeface="+mj-ea"/>
              </a:rPr>
              <a:t>世纪首次发明了暗箱，而在</a:t>
            </a:r>
            <a:r>
              <a:rPr lang="en-US" altLang="zh-CN" sz="2400">
                <a:latin typeface="+mj-ea"/>
                <a:ea typeface="+mj-ea"/>
              </a:rPr>
              <a:t>16</a:t>
            </a:r>
            <a:r>
              <a:rPr lang="zh-CN" altLang="en-US" sz="2400">
                <a:latin typeface="+mj-ea"/>
                <a:ea typeface="+mj-ea"/>
              </a:rPr>
              <a:t>世纪文艺复兴时期，出现了专用于绘画的成像暗箱。成像暗箱可以被视作小孔成像的“升级版”。景物通过镜头进入暗箱，然后通过一个</a:t>
            </a:r>
            <a:r>
              <a:rPr lang="en-US" altLang="zh-CN" sz="2400">
                <a:latin typeface="+mj-ea"/>
                <a:ea typeface="+mj-ea"/>
              </a:rPr>
              <a:t>45°</a:t>
            </a:r>
            <a:r>
              <a:rPr lang="zh-CN" altLang="en-US" sz="2400">
                <a:latin typeface="+mj-ea"/>
                <a:ea typeface="+mj-ea"/>
              </a:rPr>
              <a:t>的反光镜反射在暗箱上方的磨砂玻璃上，这样画家便可以在磨砂玻璃上铺上画布并进行描摹作画。</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5</a:t>
            </a:r>
            <a:r>
              <a:rPr lang="zh-CN" altLang="en-US" b="0">
                <a:latin typeface="思源黑体 CN Medium" panose="020b0600000000000000" pitchFamily="34" charset="-122"/>
                <a:ea typeface="思源黑体 CN Medium" panose="020b0600000000000000" pitchFamily="34" charset="-122"/>
              </a:rPr>
              <a:t>、小孔成像匣</a:t>
            </a:r>
          </a:p>
        </p:txBody>
      </p:sp>
      <p:grpSp>
        <p:nvGrpSpPr>
          <p:cNvPr id="2" name="组合 1">
            <a:extLst>
              <a:ext uri="{FF2B5EF4-FFF2-40B4-BE49-F238E27FC236}">
                <a16:creationId xmlns:a16="http://schemas.microsoft.com/office/drawing/2014/main" id="{B5616683-D93F-9917-83A9-6C6564C5B1A5}"/>
              </a:ext>
            </a:extLst>
          </p:cNvPr>
          <p:cNvGrpSpPr/>
          <p:nvPr/>
        </p:nvGrpSpPr>
        <p:grpSpPr>
          <a:xfrm>
            <a:off x="2246587" y="3389012"/>
            <a:ext cx="8851767" cy="3159133"/>
            <a:chOff x="1180065" y="3406491"/>
            <a:chExt cx="8851767" cy="3159133"/>
          </a:xfrm>
        </p:grpSpPr>
        <p:pic>
          <p:nvPicPr>
            <p:cNvPr id="4098" name="Picture 2">
              <a:extLst>
                <a:ext uri="{FF2B5EF4-FFF2-40B4-BE49-F238E27FC236}">
                  <a16:creationId xmlns:a16="http://schemas.microsoft.com/office/drawing/2014/main" id="{266579CF-C1EF-BBCE-6C3D-81AD4B38B9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80065" y="3429000"/>
              <a:ext cx="3883141" cy="313662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C15787C5-A599-206B-B399-E762127D30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03069" y="3406491"/>
              <a:ext cx="4428763" cy="314165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42679104"/>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1068094" cy="3245468"/>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400">
                <a:latin typeface="+mj-ea"/>
                <a:ea typeface="+mj-ea"/>
              </a:rPr>
              <a:t>自</a:t>
            </a:r>
            <a:r>
              <a:rPr lang="en-US" altLang="zh-CN" sz="2400">
                <a:latin typeface="+mj-ea"/>
                <a:ea typeface="+mj-ea"/>
              </a:rPr>
              <a:t>1793</a:t>
            </a:r>
            <a:r>
              <a:rPr lang="zh-CN" altLang="en-US" sz="2400">
                <a:latin typeface="+mj-ea"/>
                <a:ea typeface="+mj-ea"/>
              </a:rPr>
              <a:t>年起，法国发明家尼埃普斯（</a:t>
            </a:r>
            <a:r>
              <a:rPr lang="en-US" altLang="zh-CN" sz="2400">
                <a:latin typeface="+mj-ea"/>
                <a:ea typeface="+mj-ea"/>
              </a:rPr>
              <a:t>Joseph Nicéphore Nièpce</a:t>
            </a:r>
            <a:r>
              <a:rPr lang="zh-CN" altLang="en-US" sz="2400">
                <a:latin typeface="+mj-ea"/>
                <a:ea typeface="+mj-ea"/>
              </a:rPr>
              <a:t>）开始进行使用感光材料进行永久保留影像的实验。</a:t>
            </a:r>
            <a:r>
              <a:rPr lang="en-US" altLang="zh-CN" sz="2400">
                <a:latin typeface="+mj-ea"/>
                <a:ea typeface="+mj-ea"/>
              </a:rPr>
              <a:t>1826</a:t>
            </a:r>
            <a:r>
              <a:rPr lang="zh-CN" altLang="en-US" sz="2400">
                <a:latin typeface="+mj-ea"/>
                <a:ea typeface="+mj-ea"/>
              </a:rPr>
              <a:t>年的某个日子，尼埃普斯在他工作室位于房顶的地方，拍摄了人类历史上第一张永久保存的照片。他采用了一种制作工艺，在白蜡板上涂覆薄层沥青，借助阳光和原始镜头，捕捉了窗外的景色，并曝光了长达八个小时。随后，他通过熏衣草油进行冲洗，才得到了这张照片。尼埃普斯将这种将日光作用于感光柏油，实现将影像永久固定在玻璃或金属板上的方法命名为“日光刻蚀法”（</a:t>
            </a:r>
            <a:r>
              <a:rPr lang="en-US" altLang="zh-CN" sz="2400">
                <a:latin typeface="+mj-ea"/>
                <a:ea typeface="+mj-ea"/>
              </a:rPr>
              <a:t>Heliography</a:t>
            </a:r>
            <a:r>
              <a:rPr lang="zh-CN" altLang="en-US" sz="2400">
                <a:latin typeface="+mj-ea"/>
                <a:ea typeface="+mj-ea"/>
              </a:rPr>
              <a:t>）。这是世界上最早的完整摄影技术系统。</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6</a:t>
            </a:r>
            <a:r>
              <a:rPr lang="zh-CN" altLang="en-US" b="0">
                <a:latin typeface="思源黑体 CN Medium" panose="020b0600000000000000" pitchFamily="34" charset="-122"/>
                <a:ea typeface="思源黑体 CN Medium" panose="020b0600000000000000" pitchFamily="34" charset="-122"/>
              </a:rPr>
              <a:t>、第一张永久保存张照片</a:t>
            </a:r>
          </a:p>
        </p:txBody>
      </p:sp>
      <p:grpSp>
        <p:nvGrpSpPr>
          <p:cNvPr id="4" name="组合 3">
            <a:extLst>
              <a:ext uri="{FF2B5EF4-FFF2-40B4-BE49-F238E27FC236}">
                <a16:creationId xmlns:a16="http://schemas.microsoft.com/office/drawing/2014/main" id="{E5EFC760-8B7E-8A58-14BE-8F1464695341}"/>
              </a:ext>
            </a:extLst>
          </p:cNvPr>
          <p:cNvGrpSpPr/>
          <p:nvPr/>
        </p:nvGrpSpPr>
        <p:grpSpPr>
          <a:xfrm>
            <a:off x="1077848" y="4043392"/>
            <a:ext cx="10036304" cy="2700000"/>
            <a:chOff x="1136169" y="4132843"/>
            <a:chExt cx="10036304" cy="2700000"/>
          </a:xfrm>
        </p:grpSpPr>
        <p:pic>
          <p:nvPicPr>
            <p:cNvPr id="5126" name="Picture 6">
              <a:extLst>
                <a:ext uri="{FF2B5EF4-FFF2-40B4-BE49-F238E27FC236}">
                  <a16:creationId xmlns:a16="http://schemas.microsoft.com/office/drawing/2014/main" id="{641AD16B-4526-F724-0C20-A86A0F2543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87" t="6760" r="893"/>
            <a:stretch>
              <a:fillRect/>
            </a:stretch>
          </p:blipFill>
          <p:spPr bwMode="auto">
            <a:xfrm>
              <a:off x="1136169" y="4132843"/>
              <a:ext cx="5717658" cy="27000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a:extLst>
                <a:ext uri="{FF2B5EF4-FFF2-40B4-BE49-F238E27FC236}">
                  <a16:creationId xmlns:a16="http://schemas.microsoft.com/office/drawing/2014/main" id="{2EFA2F78-7EC8-8861-F68F-CE33AFCB8C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11537"/>
            <a:stretch>
              <a:fillRect/>
            </a:stretch>
          </p:blipFill>
          <p:spPr bwMode="auto">
            <a:xfrm>
              <a:off x="6963206" y="4132843"/>
              <a:ext cx="4209267" cy="2700000"/>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文本框 4">
            <a:extLst>
              <a:ext uri="{FF2B5EF4-FFF2-40B4-BE49-F238E27FC236}">
                <a16:creationId xmlns:a16="http://schemas.microsoft.com/office/drawing/2014/main" id="{8011E1FA-2A1E-C03D-9851-C794670D4CAC}"/>
              </a:ext>
            </a:extLst>
          </p:cNvPr>
          <p:cNvSpPr txBox="1"/>
          <p:nvPr/>
        </p:nvSpPr>
        <p:spPr>
          <a:xfrm>
            <a:off x="4726012" y="6394256"/>
            <a:ext cx="2178873"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思源黑体 CN Medium" panose="020b0600000000000000" pitchFamily="34" charset="-122"/>
                <a:ea typeface="思源黑体 CN Medium" panose="020b0600000000000000" pitchFamily="34" charset="-122"/>
              </a:rPr>
              <a:t>尼埃普斯亲手制作的相机</a:t>
            </a:r>
          </a:p>
        </p:txBody>
      </p:sp>
      <p:sp>
        <p:nvSpPr>
          <p:cNvPr id="6" name="文本框 5">
            <a:extLst>
              <a:ext uri="{FF2B5EF4-FFF2-40B4-BE49-F238E27FC236}">
                <a16:creationId xmlns:a16="http://schemas.microsoft.com/office/drawing/2014/main" id="{2E388F7F-4B87-D536-C7E7-BF7C33F82154}"/>
              </a:ext>
            </a:extLst>
          </p:cNvPr>
          <p:cNvSpPr txBox="1"/>
          <p:nvPr/>
        </p:nvSpPr>
        <p:spPr>
          <a:xfrm>
            <a:off x="7503740" y="4050439"/>
            <a:ext cx="301155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思源黑体 CN Medium" panose="020b0600000000000000" pitchFamily="34" charset="-122"/>
                <a:ea typeface="思源黑体 CN Medium" panose="020b0600000000000000" pitchFamily="34" charset="-122"/>
              </a:rPr>
              <a:t>《</a:t>
            </a:r>
            <a:r>
              <a:rPr lang="zh-CN" altLang="en-US" sz="1400">
                <a:latin typeface="思源黑体 CN Medium" panose="020b0600000000000000" pitchFamily="34" charset="-122"/>
                <a:ea typeface="思源黑体 CN Medium" panose="020b0600000000000000" pitchFamily="34" charset="-122"/>
              </a:rPr>
              <a:t>窗外</a:t>
            </a:r>
            <a:r>
              <a:rPr lang="en-US" altLang="zh-CN" sz="1400">
                <a:latin typeface="思源黑体 CN Medium" panose="020b0600000000000000" pitchFamily="34" charset="-122"/>
                <a:ea typeface="思源黑体 CN Medium" panose="020b0600000000000000" pitchFamily="34" charset="-122"/>
              </a:rPr>
              <a:t>》:</a:t>
            </a:r>
            <a:r>
              <a:rPr lang="zh-CN" altLang="en-US" sz="1400">
                <a:latin typeface="思源黑体 CN Medium" panose="020b0600000000000000" pitchFamily="34" charset="-122"/>
                <a:ea typeface="思源黑体 CN Medium" panose="020b0600000000000000" pitchFamily="34" charset="-122"/>
              </a:rPr>
              <a:t>尼埃普斯于</a:t>
            </a:r>
            <a:r>
              <a:rPr lang="en-US" altLang="zh-CN" sz="1400">
                <a:latin typeface="思源黑体 CN Medium" panose="020b0600000000000000" pitchFamily="34" charset="-122"/>
                <a:ea typeface="思源黑体 CN Medium" panose="020b0600000000000000" pitchFamily="34" charset="-122"/>
              </a:rPr>
              <a:t>1826</a:t>
            </a:r>
            <a:r>
              <a:rPr lang="zh-CN" altLang="en-US" sz="1400">
                <a:latin typeface="思源黑体 CN Medium" panose="020b0600000000000000" pitchFamily="34" charset="-122"/>
                <a:ea typeface="思源黑体 CN Medium" panose="020b0600000000000000" pitchFamily="34" charset="-122"/>
              </a:rPr>
              <a:t>年拍摄；世界上第一张永久保存的照片</a:t>
            </a:r>
          </a:p>
        </p:txBody>
      </p:sp>
    </p:spTree>
    <p:extLst>
      <p:ext uri="{BB962C8B-B14F-4D97-AF65-F5344CB8AC3E}">
        <p14:creationId xmlns:p14="http://schemas.microsoft.com/office/powerpoint/2010/main" val="822222534"/>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4110702" cy="546145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400">
                <a:latin typeface="+mj-ea"/>
                <a:ea typeface="+mj-ea"/>
              </a:rPr>
              <a:t>在</a:t>
            </a:r>
            <a:r>
              <a:rPr lang="en-US" altLang="zh-CN" sz="2400">
                <a:latin typeface="+mj-ea"/>
                <a:ea typeface="+mj-ea"/>
              </a:rPr>
              <a:t>1827</a:t>
            </a:r>
            <a:r>
              <a:rPr lang="zh-CN" altLang="en-US" sz="2400">
                <a:latin typeface="+mj-ea"/>
                <a:ea typeface="+mj-ea"/>
              </a:rPr>
              <a:t>年，尼埃普斯将他的摄影方法应用于他长期从事的印刷工艺，创立了具有深远影响的“照相制版法”，实现了用摄影方法来复制雕版。</a:t>
            </a:r>
            <a:endParaRPr lang="en-US" altLang="zh-CN" sz="2400">
              <a:latin typeface="+mj-ea"/>
              <a:ea typeface="+mj-ea"/>
            </a:endParaRPr>
          </a:p>
          <a:p>
            <a:pPr indent="-342900">
              <a:buFont typeface="Wingdings" panose="05000000000000000000" pitchFamily="2" charset="2"/>
              <a:buChar char="l"/>
            </a:pPr>
            <a:r>
              <a:rPr lang="zh-CN" altLang="en-US" sz="2400">
                <a:latin typeface="+mj-ea"/>
                <a:ea typeface="+mj-ea"/>
              </a:rPr>
              <a:t>然而，在</a:t>
            </a:r>
            <a:r>
              <a:rPr lang="en-US" altLang="zh-CN" sz="2400">
                <a:latin typeface="+mj-ea"/>
                <a:ea typeface="+mj-ea"/>
              </a:rPr>
              <a:t>1833</a:t>
            </a:r>
            <a:r>
              <a:rPr lang="zh-CN" altLang="en-US" sz="2400">
                <a:latin typeface="+mj-ea"/>
                <a:ea typeface="+mj-ea"/>
              </a:rPr>
              <a:t>年尼埃普斯逝世之前，由于保密的原因，他的摄影方法没有公开，所以尽管实际上他的“照相机</a:t>
            </a:r>
            <a:r>
              <a:rPr lang="en-US" altLang="zh-CN" sz="2400">
                <a:latin typeface="+mj-ea"/>
                <a:ea typeface="+mj-ea"/>
              </a:rPr>
              <a:t>—</a:t>
            </a:r>
            <a:r>
              <a:rPr lang="zh-CN" altLang="en-US" sz="2400">
                <a:latin typeface="+mj-ea"/>
                <a:ea typeface="+mj-ea"/>
              </a:rPr>
              <a:t>感光材料</a:t>
            </a:r>
            <a:r>
              <a:rPr lang="en-US" altLang="zh-CN" sz="2400">
                <a:latin typeface="+mj-ea"/>
                <a:ea typeface="+mj-ea"/>
              </a:rPr>
              <a:t>—</a:t>
            </a:r>
            <a:r>
              <a:rPr lang="zh-CN" altLang="en-US" sz="2400">
                <a:latin typeface="+mj-ea"/>
                <a:ea typeface="+mj-ea"/>
              </a:rPr>
              <a:t>显影”摄影系统已经完成了摄影术的发明，但并没有得到广泛的认可。</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7</a:t>
            </a:r>
            <a:r>
              <a:rPr lang="zh-CN" altLang="en-US" b="0">
                <a:latin typeface="思源黑体 CN Medium" panose="020b0600000000000000" pitchFamily="34" charset="-122"/>
                <a:ea typeface="思源黑体 CN Medium" panose="020b0600000000000000" pitchFamily="34" charset="-122"/>
              </a:rPr>
              <a:t>、照相制版法</a:t>
            </a:r>
          </a:p>
        </p:txBody>
      </p:sp>
      <p:pic>
        <p:nvPicPr>
          <p:cNvPr id="6146" name="Picture 2">
            <a:extLst>
              <a:ext uri="{FF2B5EF4-FFF2-40B4-BE49-F238E27FC236}">
                <a16:creationId xmlns:a16="http://schemas.microsoft.com/office/drawing/2014/main" id="{83500E34-15F2-3147-8DF7-2A61AB0661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50904" y="1093828"/>
            <a:ext cx="7151654" cy="4760320"/>
          </a:xfrm>
          <a:prstGeom prst="rect">
            <a:avLst/>
          </a:prstGeom>
          <a:noFill/>
          <a:extLst>
            <a:ext uri="{909E8E84-426E-40DD-AFC4-6F175D3DCCD1}">
              <a14:hiddenFill xmlns:a14="http://schemas.microsoft.com/office/drawing/2010/main">
                <a:solidFill>
                  <a:srgbClr val="FFFFFF"/>
                </a:solidFill>
              </a14:hiddenFill>
            </a:ext>
          </a:extLst>
        </p:spPr>
      </p:pic>
      <p:sp>
        <p:nvSpPr>
          <p:cNvPr id="2" name="文本框 1">
            <a:extLst>
              <a:ext uri="{FF2B5EF4-FFF2-40B4-BE49-F238E27FC236}">
                <a16:creationId xmlns:a16="http://schemas.microsoft.com/office/drawing/2014/main" id="{022ABE7E-DA0B-93AE-8DAC-4CD4DEE8D5F4}"/>
              </a:ext>
            </a:extLst>
          </p:cNvPr>
          <p:cNvSpPr txBox="1"/>
          <p:nvPr/>
        </p:nvSpPr>
        <p:spPr>
          <a:xfrm>
            <a:off x="7968750" y="5917924"/>
            <a:ext cx="394583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牵马人</a:t>
            </a:r>
            <a:r>
              <a:rPr lang="en-US" altLang="zh-CN">
                <a:latin typeface="思源黑体 CN Medium" panose="020b0600000000000000" pitchFamily="34" charset="-122"/>
                <a:ea typeface="思源黑体 CN Medium" panose="020b0600000000000000" pitchFamily="34" charset="-122"/>
              </a:rPr>
              <a:t>》:</a:t>
            </a:r>
            <a:r>
              <a:rPr lang="zh-CN" altLang="en-US">
                <a:latin typeface="思源黑体 CN Medium" panose="020b0600000000000000" pitchFamily="34" charset="-122"/>
                <a:ea typeface="思源黑体 CN Medium" panose="020b0600000000000000" pitchFamily="34" charset="-122"/>
              </a:rPr>
              <a:t>尼埃普斯于</a:t>
            </a:r>
            <a:r>
              <a:rPr lang="en-US" altLang="zh-CN">
                <a:latin typeface="思源黑体 CN Medium" panose="020b0600000000000000" pitchFamily="34" charset="-122"/>
                <a:ea typeface="思源黑体 CN Medium" panose="020b0600000000000000" pitchFamily="34" charset="-122"/>
              </a:rPr>
              <a:t>1825</a:t>
            </a:r>
            <a:r>
              <a:rPr lang="zh-CN" altLang="en-US">
                <a:latin typeface="思源黑体 CN Medium" panose="020b0600000000000000" pitchFamily="34" charset="-122"/>
                <a:ea typeface="思源黑体 CN Medium" panose="020b0600000000000000" pitchFamily="34" charset="-122"/>
              </a:rPr>
              <a:t>年制作</a:t>
            </a:r>
          </a:p>
        </p:txBody>
      </p:sp>
    </p:spTree>
    <p:extLst>
      <p:ext uri="{BB962C8B-B14F-4D97-AF65-F5344CB8AC3E}">
        <p14:creationId xmlns:p14="http://schemas.microsoft.com/office/powerpoint/2010/main" val="186683157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1068094" cy="2506804"/>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400">
                <a:latin typeface="+mj-ea"/>
                <a:ea typeface="+mj-ea"/>
              </a:rPr>
              <a:t>路易</a:t>
            </a:r>
            <a:r>
              <a:rPr lang="en-US" altLang="zh-CN" sz="2400">
                <a:latin typeface="+mj-ea"/>
                <a:ea typeface="+mj-ea"/>
              </a:rPr>
              <a:t>·</a:t>
            </a:r>
            <a:r>
              <a:rPr lang="zh-CN" altLang="en-US" sz="2400">
                <a:latin typeface="+mj-ea"/>
                <a:ea typeface="+mj-ea"/>
              </a:rPr>
              <a:t>雅克</a:t>
            </a:r>
            <a:r>
              <a:rPr lang="en-US" altLang="zh-CN" sz="2400">
                <a:latin typeface="+mj-ea"/>
                <a:ea typeface="+mj-ea"/>
              </a:rPr>
              <a:t>·</a:t>
            </a:r>
            <a:r>
              <a:rPr lang="zh-CN" altLang="en-US" sz="2400">
                <a:latin typeface="+mj-ea"/>
                <a:ea typeface="+mj-ea"/>
              </a:rPr>
              <a:t>芒代</a:t>
            </a:r>
            <a:r>
              <a:rPr lang="en-US" altLang="zh-CN" sz="2400">
                <a:latin typeface="+mj-ea"/>
                <a:ea typeface="+mj-ea"/>
              </a:rPr>
              <a:t>·</a:t>
            </a:r>
            <a:r>
              <a:rPr lang="zh-CN" altLang="en-US" sz="2400">
                <a:latin typeface="+mj-ea"/>
                <a:ea typeface="+mj-ea"/>
              </a:rPr>
              <a:t>达盖尔（</a:t>
            </a:r>
            <a:r>
              <a:rPr lang="en-US" altLang="zh-CN" sz="2400">
                <a:latin typeface="+mj-ea"/>
                <a:ea typeface="+mj-ea"/>
              </a:rPr>
              <a:t>Louis-Jacques-Mandé Daguerre</a:t>
            </a:r>
            <a:r>
              <a:rPr lang="zh-CN" altLang="en-US" sz="2400">
                <a:latin typeface="+mj-ea"/>
                <a:ea typeface="+mj-ea"/>
              </a:rPr>
              <a:t>）是一位法国发明家、艺术家和化学家。在</a:t>
            </a:r>
            <a:r>
              <a:rPr lang="en-US" altLang="zh-CN" sz="2400">
                <a:latin typeface="+mj-ea"/>
                <a:ea typeface="+mj-ea"/>
              </a:rPr>
              <a:t>1829</a:t>
            </a:r>
            <a:r>
              <a:rPr lang="zh-CN" altLang="en-US" sz="2400">
                <a:latin typeface="+mj-ea"/>
                <a:ea typeface="+mj-ea"/>
              </a:rPr>
              <a:t>年，他结识了尼埃普斯，并与其合作开发摄影术。尽管尼埃普斯在</a:t>
            </a:r>
            <a:r>
              <a:rPr lang="en-US" altLang="zh-CN" sz="2400">
                <a:latin typeface="+mj-ea"/>
                <a:ea typeface="+mj-ea"/>
              </a:rPr>
              <a:t>1833</a:t>
            </a:r>
            <a:r>
              <a:rPr lang="zh-CN" altLang="en-US" sz="2400">
                <a:latin typeface="+mj-ea"/>
                <a:ea typeface="+mj-ea"/>
              </a:rPr>
              <a:t>年去世，但达盖尔坚持不懈地继续推进摄影术的研究。大约在</a:t>
            </a:r>
            <a:r>
              <a:rPr lang="en-US" altLang="zh-CN" sz="2400">
                <a:latin typeface="+mj-ea"/>
                <a:ea typeface="+mj-ea"/>
              </a:rPr>
              <a:t>1837</a:t>
            </a:r>
            <a:r>
              <a:rPr lang="zh-CN" altLang="en-US" sz="2400">
                <a:latin typeface="+mj-ea"/>
                <a:ea typeface="+mj-ea"/>
              </a:rPr>
              <a:t>年左右，达盖尔成功地利用一块镀银的金属板，获得了一组石膏静物的影像，并将其固定下来。当时，拍摄一张照片需要</a:t>
            </a:r>
            <a:r>
              <a:rPr lang="en-US" altLang="zh-CN" sz="2400">
                <a:latin typeface="+mj-ea"/>
                <a:ea typeface="+mj-ea"/>
              </a:rPr>
              <a:t>20-30</a:t>
            </a:r>
            <a:r>
              <a:rPr lang="zh-CN" altLang="en-US" sz="2400">
                <a:latin typeface="+mj-ea"/>
                <a:ea typeface="+mj-ea"/>
              </a:rPr>
              <a:t>分钟的曝光时间，这是一项耗时而耐心的工作。</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8</a:t>
            </a:r>
            <a:r>
              <a:rPr lang="zh-CN" altLang="en-US" b="0">
                <a:latin typeface="思源黑体 CN Medium" panose="020b0600000000000000" pitchFamily="34" charset="-122"/>
                <a:ea typeface="思源黑体 CN Medium" panose="020b0600000000000000" pitchFamily="34" charset="-122"/>
              </a:rPr>
              <a:t>、摄影术的诞生</a:t>
            </a:r>
          </a:p>
        </p:txBody>
      </p:sp>
      <p:grpSp>
        <p:nvGrpSpPr>
          <p:cNvPr id="6" name="组合 5">
            <a:extLst>
              <a:ext uri="{FF2B5EF4-FFF2-40B4-BE49-F238E27FC236}">
                <a16:creationId xmlns:a16="http://schemas.microsoft.com/office/drawing/2014/main" id="{987AA905-375F-7D34-E7BC-C0AB78C3C719}"/>
              </a:ext>
            </a:extLst>
          </p:cNvPr>
          <p:cNvGrpSpPr/>
          <p:nvPr/>
        </p:nvGrpSpPr>
        <p:grpSpPr>
          <a:xfrm>
            <a:off x="1053290" y="3433328"/>
            <a:ext cx="10085420" cy="3315343"/>
            <a:chOff x="1053290" y="3542657"/>
            <a:chExt cx="10085420" cy="3315343"/>
          </a:xfrm>
        </p:grpSpPr>
        <p:grpSp>
          <p:nvGrpSpPr>
            <p:cNvPr id="2" name="组合 1">
              <a:extLst>
                <a:ext uri="{FF2B5EF4-FFF2-40B4-BE49-F238E27FC236}">
                  <a16:creationId xmlns:a16="http://schemas.microsoft.com/office/drawing/2014/main" id="{434F8A5D-AFD9-9333-9634-C0B979150D1A}"/>
                </a:ext>
              </a:extLst>
            </p:cNvPr>
            <p:cNvGrpSpPr/>
            <p:nvPr/>
          </p:nvGrpSpPr>
          <p:grpSpPr>
            <a:xfrm>
              <a:off x="1514956" y="3542657"/>
              <a:ext cx="7268799" cy="3315343"/>
              <a:chOff x="1981431" y="3050491"/>
              <a:chExt cx="8044052" cy="3668941"/>
            </a:xfrm>
          </p:grpSpPr>
          <p:pic>
            <p:nvPicPr>
              <p:cNvPr id="7174" name="Picture 6">
                <a:extLst>
                  <a:ext uri="{FF2B5EF4-FFF2-40B4-BE49-F238E27FC236}">
                    <a16:creationId xmlns:a16="http://schemas.microsoft.com/office/drawing/2014/main" id="{88600490-E0A3-243E-27F3-00A1CBFB0D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1431" y="3050491"/>
                <a:ext cx="2758500" cy="3668941"/>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a:extLst>
                  <a:ext uri="{FF2B5EF4-FFF2-40B4-BE49-F238E27FC236}">
                    <a16:creationId xmlns:a16="http://schemas.microsoft.com/office/drawing/2014/main" id="{8AEFCE31-8C22-F8F2-3256-30290154152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43494" y="3050491"/>
                <a:ext cx="4981989" cy="3616924"/>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文本框 3">
              <a:extLst>
                <a:ext uri="{FF2B5EF4-FFF2-40B4-BE49-F238E27FC236}">
                  <a16:creationId xmlns:a16="http://schemas.microsoft.com/office/drawing/2014/main" id="{4FE6F1A2-BC8D-637A-BB29-CB76A2E37B52}"/>
                </a:ext>
              </a:extLst>
            </p:cNvPr>
            <p:cNvSpPr txBox="1"/>
            <p:nvPr/>
          </p:nvSpPr>
          <p:spPr>
            <a:xfrm>
              <a:off x="8890029" y="5780782"/>
              <a:ext cx="2248681" cy="1077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0" i="0">
                  <a:effectLst/>
                  <a:latin typeface="思源黑体 CN Medium" panose="020b0600000000000000" pitchFamily="34" charset="-122"/>
                  <a:ea typeface="思源黑体 CN Medium" panose="020b0600000000000000" pitchFamily="34" charset="-122"/>
                </a:rPr>
                <a:t>《</a:t>
              </a:r>
              <a:r>
                <a:rPr lang="zh-CN" altLang="en-US" sz="1600" b="0" i="0">
                  <a:effectLst/>
                  <a:latin typeface="思源黑体 CN Medium" panose="020b0600000000000000" pitchFamily="34" charset="-122"/>
                  <a:ea typeface="思源黑体 CN Medium" panose="020b0600000000000000" pitchFamily="34" charset="-122"/>
                </a:rPr>
                <a:t>画室</a:t>
              </a:r>
              <a:r>
                <a:rPr lang="en-US" altLang="zh-CN" sz="1600" b="0" i="0">
                  <a:effectLst/>
                  <a:latin typeface="思源黑体 CN Medium" panose="020b0600000000000000" pitchFamily="34" charset="-122"/>
                  <a:ea typeface="思源黑体 CN Medium" panose="020b0600000000000000" pitchFamily="34" charset="-122"/>
                </a:rPr>
                <a:t>》</a:t>
              </a:r>
            </a:p>
            <a:p>
              <a:r>
                <a:rPr lang="zh-CN" altLang="en-US" sz="1600" b="0" i="0">
                  <a:effectLst/>
                  <a:latin typeface="思源黑体 CN Medium" panose="020b0600000000000000" pitchFamily="34" charset="-122"/>
                  <a:ea typeface="思源黑体 CN Medium" panose="020b0600000000000000" pitchFamily="34" charset="-122"/>
                </a:rPr>
                <a:t>达盖尔</a:t>
              </a:r>
              <a:r>
                <a:rPr lang="en-US" altLang="zh-CN" sz="1600" b="0" i="0">
                  <a:effectLst/>
                  <a:latin typeface="思源黑体 CN Medium" panose="020b0600000000000000" pitchFamily="34" charset="-122"/>
                  <a:ea typeface="思源黑体 CN Medium" panose="020b0600000000000000" pitchFamily="34" charset="-122"/>
                </a:rPr>
                <a:t>1837</a:t>
              </a:r>
              <a:r>
                <a:rPr lang="zh-CN" altLang="en-US" sz="1600" b="0" i="0">
                  <a:effectLst/>
                  <a:latin typeface="思源黑体 CN Medium" panose="020b0600000000000000" pitchFamily="34" charset="-122"/>
                  <a:ea typeface="思源黑体 CN Medium" panose="020b0600000000000000" pitchFamily="34" charset="-122"/>
                </a:rPr>
                <a:t>年拍摄，这幅照片是存世最早的“达盖尔银版”照片</a:t>
              </a:r>
              <a:endParaRPr lang="zh-CN" altLang="en-US" sz="1600">
                <a:latin typeface="思源黑体 CN Medium" panose="020b0600000000000000" pitchFamily="34" charset="-122"/>
                <a:ea typeface="思源黑体 CN Medium" panose="020b0600000000000000" pitchFamily="34" charset="-122"/>
              </a:endParaRPr>
            </a:p>
          </p:txBody>
        </p:sp>
        <p:sp>
          <p:nvSpPr>
            <p:cNvPr id="5" name="文本框 4">
              <a:extLst>
                <a:ext uri="{FF2B5EF4-FFF2-40B4-BE49-F238E27FC236}">
                  <a16:creationId xmlns:a16="http://schemas.microsoft.com/office/drawing/2014/main" id="{2C61BE95-0449-00E5-2A55-4E31BCF0AAC0}"/>
                </a:ext>
              </a:extLst>
            </p:cNvPr>
            <p:cNvSpPr txBox="1"/>
            <p:nvPr/>
          </p:nvSpPr>
          <p:spPr>
            <a:xfrm>
              <a:off x="1053290" y="4763474"/>
              <a:ext cx="461665" cy="2094526"/>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CN Medium" panose="020b0600000000000000" pitchFamily="34" charset="-122"/>
                  <a:ea typeface="思源黑体 CN Medium" panose="020b0600000000000000" pitchFamily="34" charset="-122"/>
                </a:rPr>
                <a:t>尼埃普斯与达盖尔</a:t>
              </a:r>
              <a:endParaRPr lang="zh-CN" altLang="en-US"/>
            </a:p>
          </p:txBody>
        </p:sp>
      </p:grpSp>
    </p:spTree>
    <p:extLst>
      <p:ext uri="{BB962C8B-B14F-4D97-AF65-F5344CB8AC3E}">
        <p14:creationId xmlns:p14="http://schemas.microsoft.com/office/powerpoint/2010/main" val="221666125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1068094" cy="2506804"/>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400">
                <a:latin typeface="+mj-ea"/>
                <a:ea typeface="+mj-ea"/>
              </a:rPr>
              <a:t>在</a:t>
            </a:r>
            <a:r>
              <a:rPr lang="en-US" altLang="zh-CN" sz="2400">
                <a:latin typeface="+mj-ea"/>
                <a:ea typeface="+mj-ea"/>
              </a:rPr>
              <a:t>1839</a:t>
            </a:r>
            <a:r>
              <a:rPr lang="zh-CN" altLang="en-US" sz="2400">
                <a:latin typeface="+mj-ea"/>
                <a:ea typeface="+mj-ea"/>
              </a:rPr>
              <a:t>年</a:t>
            </a:r>
            <a:r>
              <a:rPr lang="en-US" altLang="zh-CN" sz="2400">
                <a:latin typeface="+mj-ea"/>
                <a:ea typeface="+mj-ea"/>
              </a:rPr>
              <a:t>1</a:t>
            </a:r>
            <a:r>
              <a:rPr lang="zh-CN" altLang="en-US" sz="2400">
                <a:latin typeface="+mj-ea"/>
                <a:ea typeface="+mj-ea"/>
              </a:rPr>
              <a:t>月，法国科学院在其公报中宣布了达盖尔摄影法。接着，在</a:t>
            </a:r>
            <a:r>
              <a:rPr lang="en-US" altLang="zh-CN" sz="2400">
                <a:latin typeface="+mj-ea"/>
                <a:ea typeface="+mj-ea"/>
              </a:rPr>
              <a:t>8</a:t>
            </a:r>
            <a:r>
              <a:rPr lang="zh-CN" altLang="en-US" sz="2400">
                <a:latin typeface="+mj-ea"/>
                <a:ea typeface="+mj-ea"/>
              </a:rPr>
              <a:t>月</a:t>
            </a:r>
            <a:r>
              <a:rPr lang="en-US" altLang="zh-CN" sz="2400">
                <a:latin typeface="+mj-ea"/>
                <a:ea typeface="+mj-ea"/>
              </a:rPr>
              <a:t>19</a:t>
            </a:r>
            <a:r>
              <a:rPr lang="zh-CN" altLang="en-US" sz="2400">
                <a:latin typeface="+mj-ea"/>
                <a:ea typeface="+mj-ea"/>
              </a:rPr>
              <a:t>日，法国科学院和研究院在联合会议上正式公布了达盖尔的这一发明，宣告了摄影术的诞生。达盖尔式摄影法是一种纯粹的“正像”工艺。首先，通过使用碘蒸汽，将一块经过仔细清洁和抛光的镀银铜版进行光敏化。随后，将其放入照相机中进行曝光，形成潜在的影像。接着，使用汞蒸汽进行显影，并通过大苏打溶液进行定影。最终，形成了一个稳定的正像。</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9</a:t>
            </a:r>
            <a:r>
              <a:rPr lang="zh-CN" altLang="en-US" b="0">
                <a:latin typeface="思源黑体 CN Medium" panose="020b0600000000000000" pitchFamily="34" charset="-122"/>
                <a:ea typeface="思源黑体 CN Medium" panose="020b0600000000000000" pitchFamily="34" charset="-122"/>
              </a:rPr>
              <a:t>、达盖尔摄影法</a:t>
            </a:r>
          </a:p>
        </p:txBody>
      </p:sp>
      <p:grpSp>
        <p:nvGrpSpPr>
          <p:cNvPr id="7" name="组合 6">
            <a:extLst>
              <a:ext uri="{FF2B5EF4-FFF2-40B4-BE49-F238E27FC236}">
                <a16:creationId xmlns:a16="http://schemas.microsoft.com/office/drawing/2014/main" id="{23E51AB8-E8B3-0308-64A9-367D981BCEC8}"/>
              </a:ext>
            </a:extLst>
          </p:cNvPr>
          <p:cNvGrpSpPr/>
          <p:nvPr/>
        </p:nvGrpSpPr>
        <p:grpSpPr>
          <a:xfrm>
            <a:off x="950844" y="3429000"/>
            <a:ext cx="6422438" cy="3320806"/>
            <a:chOff x="1807513" y="2946558"/>
            <a:chExt cx="7086807" cy="3664327"/>
          </a:xfrm>
        </p:grpSpPr>
        <p:pic>
          <p:nvPicPr>
            <p:cNvPr id="8196" name="Picture 4">
              <a:extLst>
                <a:ext uri="{FF2B5EF4-FFF2-40B4-BE49-F238E27FC236}">
                  <a16:creationId xmlns:a16="http://schemas.microsoft.com/office/drawing/2014/main" id="{5E084DD1-733E-5250-700E-407B66CE92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07513" y="2946558"/>
              <a:ext cx="7086807" cy="3664327"/>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34499219-9D90-C9D9-7413-F9EEB2F16022}"/>
                </a:ext>
              </a:extLst>
            </p:cNvPr>
            <p:cNvSpPr txBox="1"/>
            <p:nvPr/>
          </p:nvSpPr>
          <p:spPr>
            <a:xfrm>
              <a:off x="6268512" y="6178813"/>
              <a:ext cx="2259262" cy="40753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CN Medium" panose="020b0600000000000000" pitchFamily="34" charset="-122"/>
                  <a:ea typeface="思源黑体 CN Medium" panose="020b0600000000000000" pitchFamily="34" charset="-122"/>
                </a:rPr>
                <a:t>达盖尔银版法套装</a:t>
              </a:r>
            </a:p>
          </p:txBody>
        </p:sp>
      </p:grpSp>
      <p:sp>
        <p:nvSpPr>
          <p:cNvPr id="8" name="文本框 7">
            <a:extLst>
              <a:ext uri="{FF2B5EF4-FFF2-40B4-BE49-F238E27FC236}">
                <a16:creationId xmlns:a16="http://schemas.microsoft.com/office/drawing/2014/main" id="{DA26D381-BC8B-1B12-D3EE-EC557231F379}"/>
              </a:ext>
            </a:extLst>
          </p:cNvPr>
          <p:cNvSpPr txBox="1"/>
          <p:nvPr/>
        </p:nvSpPr>
        <p:spPr>
          <a:xfrm>
            <a:off x="7373282" y="3429000"/>
            <a:ext cx="4178516" cy="3060802"/>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000">
                <a:latin typeface="+mj-ea"/>
                <a:ea typeface="+mj-ea"/>
              </a:rPr>
              <a:t>“达盖尔摄影法”虽然成像精细，细节丰富，但也只是一种“孤本”摄影术，因为拍摄一次只能得到一个影像左右相反的银版“正像”。</a:t>
            </a:r>
            <a:endParaRPr lang="en-US" altLang="zh-CN" sz="2000">
              <a:latin typeface="+mj-ea"/>
              <a:ea typeface="+mj-ea"/>
            </a:endParaRPr>
          </a:p>
          <a:p>
            <a:pPr indent="-342900">
              <a:buFont typeface="Wingdings" panose="05000000000000000000" pitchFamily="2" charset="2"/>
              <a:buChar char="l"/>
            </a:pPr>
            <a:r>
              <a:rPr lang="zh-CN" altLang="en-US" sz="2000">
                <a:latin typeface="+mj-ea"/>
                <a:ea typeface="+mj-ea"/>
              </a:rPr>
              <a:t>达盖尔的器材包括：照相机和显影箱、化学药品、磨制金属版的工具等等，一共有</a:t>
            </a:r>
            <a:r>
              <a:rPr lang="en-US" altLang="zh-CN" sz="2000">
                <a:latin typeface="+mj-ea"/>
                <a:ea typeface="+mj-ea"/>
              </a:rPr>
              <a:t>50</a:t>
            </a:r>
            <a:r>
              <a:rPr lang="zh-CN" altLang="en-US" sz="2000">
                <a:latin typeface="+mj-ea"/>
                <a:ea typeface="+mj-ea"/>
              </a:rPr>
              <a:t>公斤重，售价是</a:t>
            </a:r>
            <a:r>
              <a:rPr lang="en-US" altLang="zh-CN" sz="2000">
                <a:latin typeface="+mj-ea"/>
                <a:ea typeface="+mj-ea"/>
              </a:rPr>
              <a:t>400</a:t>
            </a:r>
            <a:r>
              <a:rPr lang="zh-CN" altLang="en-US" sz="2000">
                <a:latin typeface="+mj-ea"/>
                <a:ea typeface="+mj-ea"/>
              </a:rPr>
              <a:t>金法郎，相当于一个普通工人</a:t>
            </a:r>
            <a:r>
              <a:rPr lang="en-US" altLang="zh-CN" sz="2000">
                <a:latin typeface="+mj-ea"/>
                <a:ea typeface="+mj-ea"/>
              </a:rPr>
              <a:t>8</a:t>
            </a:r>
            <a:r>
              <a:rPr lang="zh-CN" altLang="en-US" sz="2000">
                <a:latin typeface="+mj-ea"/>
                <a:ea typeface="+mj-ea"/>
              </a:rPr>
              <a:t>个月的工资。</a:t>
            </a:r>
          </a:p>
        </p:txBody>
      </p:sp>
    </p:spTree>
    <p:extLst>
      <p:ext uri="{BB962C8B-B14F-4D97-AF65-F5344CB8AC3E}">
        <p14:creationId xmlns:p14="http://schemas.microsoft.com/office/powerpoint/2010/main" val="2145175958"/>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1068094" cy="2137472"/>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buFont typeface="Wingdings" panose="05000000000000000000" pitchFamily="2" charset="2"/>
              <a:buChar char="l"/>
            </a:pPr>
            <a:r>
              <a:rPr lang="zh-CN" altLang="en-US" sz="2400">
                <a:latin typeface="+mj-ea"/>
                <a:ea typeface="+mj-ea"/>
              </a:rPr>
              <a:t>威廉</a:t>
            </a:r>
            <a:r>
              <a:rPr lang="en-US" altLang="zh-CN" sz="2400">
                <a:latin typeface="+mj-ea"/>
                <a:ea typeface="+mj-ea"/>
              </a:rPr>
              <a:t>·</a:t>
            </a:r>
            <a:r>
              <a:rPr lang="zh-CN" altLang="en-US" sz="2400">
                <a:latin typeface="+mj-ea"/>
                <a:ea typeface="+mj-ea"/>
              </a:rPr>
              <a:t>亨利</a:t>
            </a:r>
            <a:r>
              <a:rPr lang="en-US" altLang="zh-CN" sz="2400">
                <a:latin typeface="+mj-ea"/>
                <a:ea typeface="+mj-ea"/>
              </a:rPr>
              <a:t>·</a:t>
            </a:r>
            <a:r>
              <a:rPr lang="zh-CN" altLang="en-US" sz="2400">
                <a:latin typeface="+mj-ea"/>
                <a:ea typeface="+mj-ea"/>
              </a:rPr>
              <a:t>福克斯</a:t>
            </a:r>
            <a:r>
              <a:rPr lang="en-US" altLang="zh-CN" sz="2400">
                <a:latin typeface="+mj-ea"/>
                <a:ea typeface="+mj-ea"/>
              </a:rPr>
              <a:t>·</a:t>
            </a:r>
            <a:r>
              <a:rPr lang="zh-CN" altLang="en-US" sz="2400">
                <a:latin typeface="+mj-ea"/>
                <a:ea typeface="+mj-ea"/>
              </a:rPr>
              <a:t>塔尔博特（</a:t>
            </a:r>
            <a:r>
              <a:rPr lang="en-US" altLang="zh-CN" sz="2400">
                <a:latin typeface="+mj-ea"/>
                <a:ea typeface="+mj-ea"/>
              </a:rPr>
              <a:t>William Henry Fox Talbot</a:t>
            </a:r>
            <a:r>
              <a:rPr lang="zh-CN" altLang="en-US" sz="2400">
                <a:latin typeface="+mj-ea"/>
                <a:ea typeface="+mj-ea"/>
              </a:rPr>
              <a:t>）是一位英国化学家、数学家和科学家，他以发明了卡罗式摄影法和底片而闻名。在</a:t>
            </a:r>
            <a:r>
              <a:rPr lang="en-US" altLang="zh-CN" sz="2400">
                <a:latin typeface="+mj-ea"/>
                <a:ea typeface="+mj-ea"/>
              </a:rPr>
              <a:t>1835</a:t>
            </a:r>
            <a:r>
              <a:rPr lang="zh-CN" altLang="en-US" sz="2400">
                <a:latin typeface="+mj-ea"/>
                <a:ea typeface="+mj-ea"/>
              </a:rPr>
              <a:t>年，塔尔博特用自己制作的被戏称为“捕鼠器”的相机成功地拍摄到了一组负面影像，他将这种拍摄方法称为“光绘成像法”。随后，在</a:t>
            </a:r>
            <a:r>
              <a:rPr lang="en-US" altLang="zh-CN" sz="2400">
                <a:latin typeface="+mj-ea"/>
                <a:ea typeface="+mj-ea"/>
              </a:rPr>
              <a:t>1841</a:t>
            </a:r>
            <a:r>
              <a:rPr lang="zh-CN" altLang="en-US" sz="2400">
                <a:latin typeface="+mj-ea"/>
                <a:ea typeface="+mj-ea"/>
              </a:rPr>
              <a:t>年，他在原有的研究基础上进一步完善了这一工艺，并申请了专利，将其命名为“卡罗式摄影法”。</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10</a:t>
            </a:r>
            <a:r>
              <a:rPr lang="zh-CN" altLang="en-US" b="0">
                <a:latin typeface="思源黑体 CN Medium" panose="020b0600000000000000" pitchFamily="34" charset="-122"/>
                <a:ea typeface="思源黑体 CN Medium" panose="020b0600000000000000" pitchFamily="34" charset="-122"/>
              </a:rPr>
              <a:t>、卡罗式摄影法</a:t>
            </a:r>
          </a:p>
        </p:txBody>
      </p:sp>
      <p:grpSp>
        <p:nvGrpSpPr>
          <p:cNvPr id="2" name="组合 1">
            <a:extLst>
              <a:ext uri="{FF2B5EF4-FFF2-40B4-BE49-F238E27FC236}">
                <a16:creationId xmlns:a16="http://schemas.microsoft.com/office/drawing/2014/main" id="{1685693A-27A0-9BE9-2E9D-BDB1EADC8F45}"/>
              </a:ext>
            </a:extLst>
          </p:cNvPr>
          <p:cNvGrpSpPr/>
          <p:nvPr/>
        </p:nvGrpSpPr>
        <p:grpSpPr>
          <a:xfrm>
            <a:off x="2019921" y="2997641"/>
            <a:ext cx="8152158" cy="3723695"/>
            <a:chOff x="1975816" y="3017519"/>
            <a:chExt cx="8152158" cy="3723695"/>
          </a:xfrm>
        </p:grpSpPr>
        <p:pic>
          <p:nvPicPr>
            <p:cNvPr id="9218" name="Picture 2">
              <a:extLst>
                <a:ext uri="{FF2B5EF4-FFF2-40B4-BE49-F238E27FC236}">
                  <a16:creationId xmlns:a16="http://schemas.microsoft.com/office/drawing/2014/main" id="{4C0564CC-F3C6-7E78-E30C-31C58CD861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75816" y="3017519"/>
              <a:ext cx="3103079" cy="372369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65626B8B-F97E-D9B3-07D9-DC54ADC7017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65035" y="3018264"/>
              <a:ext cx="4962939" cy="3722204"/>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文本框 3">
            <a:extLst>
              <a:ext uri="{FF2B5EF4-FFF2-40B4-BE49-F238E27FC236}">
                <a16:creationId xmlns:a16="http://schemas.microsoft.com/office/drawing/2014/main" id="{52B64D12-59F7-D701-3EAB-EBF7650240B1}"/>
              </a:ext>
            </a:extLst>
          </p:cNvPr>
          <p:cNvSpPr txBox="1"/>
          <p:nvPr/>
        </p:nvSpPr>
        <p:spPr>
          <a:xfrm>
            <a:off x="1558256" y="5701228"/>
            <a:ext cx="461665" cy="1019362"/>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CN Medium" panose="020b0600000000000000" pitchFamily="34" charset="-122"/>
                <a:ea typeface="思源黑体 CN Medium" panose="020b0600000000000000" pitchFamily="34" charset="-122"/>
              </a:rPr>
              <a:t>塔尔博特</a:t>
            </a:r>
            <a:endParaRPr lang="zh-CN" altLang="en-US"/>
          </a:p>
        </p:txBody>
      </p:sp>
      <p:sp>
        <p:nvSpPr>
          <p:cNvPr id="5" name="文本框 4">
            <a:extLst>
              <a:ext uri="{FF2B5EF4-FFF2-40B4-BE49-F238E27FC236}">
                <a16:creationId xmlns:a16="http://schemas.microsoft.com/office/drawing/2014/main" id="{4DBF5F35-479A-3333-FE22-D457018DF1BD}"/>
              </a:ext>
            </a:extLst>
          </p:cNvPr>
          <p:cNvSpPr txBox="1"/>
          <p:nvPr/>
        </p:nvSpPr>
        <p:spPr>
          <a:xfrm>
            <a:off x="10258219" y="5697395"/>
            <a:ext cx="461665" cy="1019362"/>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CN Medium" panose="020b0600000000000000" pitchFamily="34" charset="-122"/>
                <a:ea typeface="思源黑体 CN Medium" panose="020b0600000000000000" pitchFamily="34" charset="-122"/>
              </a:rPr>
              <a:t>打开的门</a:t>
            </a:r>
            <a:endParaRPr lang="zh-CN" altLang="en-US"/>
          </a:p>
        </p:txBody>
      </p:sp>
    </p:spTree>
    <p:extLst>
      <p:ext uri="{BB962C8B-B14F-4D97-AF65-F5344CB8AC3E}">
        <p14:creationId xmlns:p14="http://schemas.microsoft.com/office/powerpoint/2010/main" val="153574647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https://d.book118.com/367151145110006050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44546A"/>
      </a:dk2>
      <a:lt2>
        <a:srgbClr val="F8F7F6"/>
      </a:lt2>
      <a:accent1>
        <a:srgbClr val="D90944"/>
      </a:accent1>
      <a:accent2>
        <a:srgbClr val="2D4997"/>
      </a:accent2>
      <a:accent3>
        <a:srgbClr val="5188E1"/>
      </a:accent3>
      <a:accent4>
        <a:srgbClr val="F65083"/>
      </a:accent4>
      <a:accent5>
        <a:srgbClr val="FFFFFF"/>
      </a:accent5>
      <a:accent6>
        <a:srgbClr val="FFFFFF"/>
      </a:accent6>
      <a:hlink>
        <a:srgbClr val="FFFFFF"/>
      </a:hlink>
      <a:folHlink>
        <a:srgbClr val="FFFFFF"/>
      </a:folHlink>
    </a:clrScheme>
    <a:fontScheme name="自定义 7">
      <a:majorFont>
        <a:latin typeface="Segoe UI"/>
        <a:ea typeface="微软雅黑"/>
        <a:cs typeface="Arial"/>
      </a:majorFont>
      <a:minorFont>
        <a:latin typeface="Calibri"/>
        <a:ea typeface="微软雅黑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11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Segoe UI</vt:lpstr>
      <vt:lpstr>微软雅黑</vt:lpstr>
      <vt:lpstr>微软雅黑 Light</vt:lpstr>
      <vt:lpstr>思源黑体 CN Regular</vt:lpstr>
      <vt:lpstr>Calibri Light</vt:lpstr>
      <vt:lpstr>Wingdings</vt:lpstr>
      <vt:lpstr>思源黑体 CN Medium</vt:lpstr>
      <vt:lpstr>Office Theme</vt:lpstr>
      <vt:lpstr>PowerPoint Presentation</vt:lpstr>
      <vt:lpstr>1、摄影定义</vt:lpstr>
      <vt:lpstr>2、摄影最初的概念：小孔成像</vt:lpstr>
      <vt:lpstr>3、西方关于小孔成像的记录</vt:lpstr>
      <vt:lpstr>4、小孔成像匣</vt:lpstr>
      <vt:lpstr>5、小孔成像匣</vt:lpstr>
      <vt:lpstr>6、第一张永久保存张照片</vt:lpstr>
      <vt:lpstr>7、照相制版法</vt:lpstr>
      <vt:lpstr>8、摄影术的诞生</vt:lpstr>
      <vt:lpstr>9、达盖尔摄影法</vt:lpstr>
      <vt:lpstr>10、卡罗式摄影法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2024-09-23T02:45:23.676</cp:lastPrinted>
  <dcterms:created xsi:type="dcterms:W3CDTF">2024-09-22T18:45:23Z</dcterms:created>
  <dcterms:modified xsi:type="dcterms:W3CDTF">2024-09-22T18:45:25Z</dcterms:modified>
</cp:coreProperties>
</file>