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9C3B7A-53BC-424A-89C1-62913C3994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EF5B46-3F54-4AAD-88DB-55F347EE31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C3EEDB-9BF4-4356-9F19-E997C4518C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8BC61F-5E73-458D-8297-5704A71C8C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D925B5-A8E6-484C-9B85-55FF181EBA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245F63-4DEA-4AFA-99FA-C274A15AB3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6906A8-5417-47A4-B40D-98603D1743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E0503D-981B-491E-981A-72903736A7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672295-4E4A-4525-BDBB-0C18036C52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A8C77D-6B90-4CA4-B253-888FEBA5FB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81E989-A983-4346-8B11-C74A829F8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661151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投资连接保险</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投资连接保险简介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投资连接保险的运作机制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投资连接保险的优势与风险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投资连接保险的投资策略与选择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投资连接保险的实际应用案例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投资连接保险简介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投资连接保险是一种新型的人寿保险产品，它将保险保障与投资理财相结合，为客户提供风险保障和投资收益。</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投资连接保险具有灵活性、个性化、综合保障等特点，客户可以根据自己的风险承受能力和投资偏好选择不同的投资组合，实现风险和收益的平衡。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投资连接保险起源于20世纪70年代的美国，当时由于通货膨胀和利率波动，传统的人寿保险产品无法满足客户对收益和保障的需求，因此投资连接保险应运而生。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起源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随着金融市场的不断发展和保险科技的进步，投资连接保险逐渐在全球范围内得到广泛认可和应用，成为了一种受欢迎的保险产品。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投资连接保险的历史与发展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种类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投资连接保险主要包括传统型投资连接保险和万能型投资连接保险两种类型。传统型投资连接保险的投资组合相对固定，而万能型投资连接保险的投资组合则更加灵活，可以根据市场变化进行调整。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比较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型投资连接保险和万能型投资连接保险各有优缺点，客户可以根据自己的需求选择适合自己的产品。一般来说，传统型投资连接保险适合风险承受能力较低的客户，而万能型投资连接保险则适合风险承受能力较高的客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投资连接保险的种类与比较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投资连接保险的运作机制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投保人购买投资连接保险，缴纳保险费。</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在保险期间，如果被保险人发生保险事故，保险公司将根据合同约定进行赔偿。</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保险公司将保险费投资于资本市场，获取投资收益。</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保险合同到期或终止时，保险公司将根据投资收益和赔偿情况向投保人或被保险人支付保险金。</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0585" b="10585"/>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4882" b="4882"/>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9115" b="9115"/>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投资连接保险的运作流程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投资连接保险的风险管理</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保险公司会定期对投资项目进行风险评估和监控，及时调整投资策略以降低风险。</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保险公司会对投资项目进行严格的筛选和评估，确保投资的安全性和收益性。</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保险公司会与投资者充分沟通，明确投资风险，确保投资者了解投资风险并做出自主决策。</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保险公司会采取分散投资的策略，降低单一项目的风险集中度。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1924526" y="2519839"/>
            <a:ext cx="1044607" cy="1047369"/>
            <a:chOff x="1924526" y="2519839"/>
            <a:chExt cx="1044607" cy="1047369"/>
          </a:xfrm>
        </p:grpSpPr>
        <p:sp>
          <p:nvSpPr>
            <p:cNvPr id="12" name="AutoShape 12"/>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65985" y="2636329"/>
              <a:ext cx="577596" cy="786956"/>
            </a:xfrm>
            <a:custGeom>
              <a:rect l="l" t="t"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1947577" y="3946970"/>
            <a:ext cx="1044607" cy="1047369"/>
            <a:chOff x="1947577" y="3946970"/>
            <a:chExt cx="1044607" cy="1047369"/>
          </a:xfrm>
        </p:grpSpPr>
        <p:sp>
          <p:nvSpPr>
            <p:cNvPr id="15" name="AutoShape 15"/>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191798" y="4100989"/>
              <a:ext cx="510064" cy="694849"/>
            </a:xfrm>
            <a:custGeom>
              <a:rect l="l" t="t" r="r" b="b"/>
              <a:pathLst>
                <a:path w="625" h="852">
                  <a:moveTo>
                    <a:pt x="48" y="224"/>
                  </a:moveTo>
                  <a:cubicBezTo>
                    <a:pt x="48" y="200"/>
                    <a:pt x="59" y="188"/>
                    <a:pt x="82" y="188"/>
                  </a:cubicBezTo>
                  <a:lnTo>
                    <a:pt x="82" y="138"/>
                  </a:lnTo>
                  <a:cubicBezTo>
                    <a:pt x="39" y="139"/>
                    <a:pt x="0" y="167"/>
                    <a:pt x="0" y="209"/>
                  </a:cubicBezTo>
                  <a:lnTo>
                    <a:pt x="0" y="783"/>
                  </a:lnTo>
                  <a:cubicBezTo>
                    <a:pt x="0" y="818"/>
                    <a:pt x="34" y="852"/>
                    <a:pt x="69" y="852"/>
                  </a:cubicBezTo>
                  <a:lnTo>
                    <a:pt x="556" y="852"/>
                  </a:lnTo>
                  <a:cubicBezTo>
                    <a:pt x="591" y="852"/>
                    <a:pt x="625" y="818"/>
                    <a:pt x="625" y="783"/>
                  </a:cubicBezTo>
                  <a:lnTo>
                    <a:pt x="625" y="209"/>
                  </a:lnTo>
                  <a:cubicBezTo>
                    <a:pt x="625" y="167"/>
                    <a:pt x="586" y="139"/>
                    <a:pt x="543" y="138"/>
                  </a:cubicBezTo>
                  <a:lnTo>
                    <a:pt x="543" y="188"/>
                  </a:lnTo>
                  <a:cubicBezTo>
                    <a:pt x="566" y="188"/>
                    <a:pt x="577" y="200"/>
                    <a:pt x="577" y="224"/>
                  </a:cubicBezTo>
                  <a:lnTo>
                    <a:pt x="577" y="768"/>
                  </a:lnTo>
                  <a:cubicBezTo>
                    <a:pt x="577" y="785"/>
                    <a:pt x="570" y="803"/>
                    <a:pt x="554" y="803"/>
                  </a:cubicBezTo>
                  <a:lnTo>
                    <a:pt x="71" y="803"/>
                  </a:lnTo>
                  <a:cubicBezTo>
                    <a:pt x="53" y="803"/>
                    <a:pt x="48" y="783"/>
                    <a:pt x="48" y="764"/>
                  </a:cubicBezTo>
                  <a:lnTo>
                    <a:pt x="48" y="224"/>
                  </a:lnTo>
                  <a:close/>
                  <a:moveTo>
                    <a:pt x="270" y="91"/>
                  </a:moveTo>
                  <a:cubicBezTo>
                    <a:pt x="270" y="71"/>
                    <a:pt x="289" y="52"/>
                    <a:pt x="309" y="52"/>
                  </a:cubicBezTo>
                  <a:lnTo>
                    <a:pt x="316" y="52"/>
                  </a:lnTo>
                  <a:cubicBezTo>
                    <a:pt x="336" y="52"/>
                    <a:pt x="355" y="71"/>
                    <a:pt x="355" y="91"/>
                  </a:cubicBezTo>
                  <a:lnTo>
                    <a:pt x="355" y="95"/>
                  </a:lnTo>
                  <a:cubicBezTo>
                    <a:pt x="355" y="117"/>
                    <a:pt x="336" y="136"/>
                    <a:pt x="314" y="136"/>
                  </a:cubicBezTo>
                  <a:lnTo>
                    <a:pt x="311" y="136"/>
                  </a:lnTo>
                  <a:cubicBezTo>
                    <a:pt x="289" y="136"/>
                    <a:pt x="270" y="117"/>
                    <a:pt x="270" y="95"/>
                  </a:cubicBezTo>
                  <a:lnTo>
                    <a:pt x="270" y="91"/>
                  </a:lnTo>
                  <a:close/>
                  <a:moveTo>
                    <a:pt x="218" y="93"/>
                  </a:moveTo>
                  <a:lnTo>
                    <a:pt x="149" y="93"/>
                  </a:lnTo>
                  <a:cubicBezTo>
                    <a:pt x="126" y="93"/>
                    <a:pt x="115" y="104"/>
                    <a:pt x="115" y="127"/>
                  </a:cubicBezTo>
                  <a:lnTo>
                    <a:pt x="115" y="216"/>
                  </a:lnTo>
                  <a:cubicBezTo>
                    <a:pt x="115" y="231"/>
                    <a:pt x="124" y="246"/>
                    <a:pt x="138" y="246"/>
                  </a:cubicBezTo>
                  <a:lnTo>
                    <a:pt x="487" y="246"/>
                  </a:lnTo>
                  <a:cubicBezTo>
                    <a:pt x="501" y="246"/>
                    <a:pt x="510" y="231"/>
                    <a:pt x="510" y="216"/>
                  </a:cubicBezTo>
                  <a:lnTo>
                    <a:pt x="510" y="127"/>
                  </a:lnTo>
                  <a:cubicBezTo>
                    <a:pt x="510" y="104"/>
                    <a:pt x="499" y="93"/>
                    <a:pt x="476" y="93"/>
                  </a:cubicBezTo>
                  <a:lnTo>
                    <a:pt x="407" y="93"/>
                  </a:lnTo>
                  <a:cubicBezTo>
                    <a:pt x="407" y="45"/>
                    <a:pt x="366" y="0"/>
                    <a:pt x="320" y="0"/>
                  </a:cubicBezTo>
                  <a:lnTo>
                    <a:pt x="305" y="0"/>
                  </a:lnTo>
                  <a:cubicBezTo>
                    <a:pt x="259" y="0"/>
                    <a:pt x="218" y="45"/>
                    <a:pt x="218" y="93"/>
                  </a:cubicBezTo>
                  <a:close/>
                  <a:moveTo>
                    <a:pt x="132" y="654"/>
                  </a:moveTo>
                  <a:cubicBezTo>
                    <a:pt x="132" y="649"/>
                    <a:pt x="133" y="647"/>
                    <a:pt x="138" y="647"/>
                  </a:cubicBezTo>
                  <a:lnTo>
                    <a:pt x="221" y="647"/>
                  </a:lnTo>
                  <a:lnTo>
                    <a:pt x="221" y="654"/>
                  </a:lnTo>
                  <a:cubicBezTo>
                    <a:pt x="221" y="661"/>
                    <a:pt x="186" y="680"/>
                    <a:pt x="180" y="684"/>
                  </a:cubicBezTo>
                  <a:cubicBezTo>
                    <a:pt x="174" y="679"/>
                    <a:pt x="161" y="667"/>
                    <a:pt x="151" y="667"/>
                  </a:cubicBezTo>
                  <a:lnTo>
                    <a:pt x="149" y="667"/>
                  </a:lnTo>
                  <a:cubicBezTo>
                    <a:pt x="144" y="667"/>
                    <a:pt x="136" y="675"/>
                    <a:pt x="136" y="680"/>
                  </a:cubicBezTo>
                  <a:lnTo>
                    <a:pt x="136" y="682"/>
                  </a:lnTo>
                  <a:cubicBezTo>
                    <a:pt x="136" y="688"/>
                    <a:pt x="167" y="721"/>
                    <a:pt x="173" y="721"/>
                  </a:cubicBezTo>
                  <a:lnTo>
                    <a:pt x="175" y="721"/>
                  </a:lnTo>
                  <a:cubicBezTo>
                    <a:pt x="180" y="721"/>
                    <a:pt x="214" y="693"/>
                    <a:pt x="221" y="688"/>
                  </a:cubicBezTo>
                  <a:cubicBezTo>
                    <a:pt x="221" y="700"/>
                    <a:pt x="225" y="738"/>
                    <a:pt x="214" y="738"/>
                  </a:cubicBezTo>
                  <a:lnTo>
                    <a:pt x="138" y="738"/>
                  </a:lnTo>
                  <a:cubicBezTo>
                    <a:pt x="133" y="738"/>
                    <a:pt x="132" y="737"/>
                    <a:pt x="132" y="732"/>
                  </a:cubicBezTo>
                  <a:lnTo>
                    <a:pt x="132" y="654"/>
                  </a:lnTo>
                  <a:close/>
                  <a:moveTo>
                    <a:pt x="214" y="760"/>
                  </a:moveTo>
                  <a:cubicBezTo>
                    <a:pt x="255" y="760"/>
                    <a:pt x="240" y="715"/>
                    <a:pt x="242" y="678"/>
                  </a:cubicBezTo>
                  <a:cubicBezTo>
                    <a:pt x="243" y="658"/>
                    <a:pt x="292" y="642"/>
                    <a:pt x="296" y="624"/>
                  </a:cubicBezTo>
                  <a:lnTo>
                    <a:pt x="290" y="624"/>
                  </a:lnTo>
                  <a:cubicBezTo>
                    <a:pt x="275" y="624"/>
                    <a:pt x="253" y="637"/>
                    <a:pt x="242" y="643"/>
                  </a:cubicBezTo>
                  <a:cubicBezTo>
                    <a:pt x="237" y="635"/>
                    <a:pt x="232" y="626"/>
                    <a:pt x="218" y="626"/>
                  </a:cubicBezTo>
                  <a:lnTo>
                    <a:pt x="134" y="626"/>
                  </a:lnTo>
                  <a:cubicBezTo>
                    <a:pt x="122" y="626"/>
                    <a:pt x="110" y="637"/>
                    <a:pt x="110" y="650"/>
                  </a:cubicBezTo>
                  <a:lnTo>
                    <a:pt x="110" y="736"/>
                  </a:lnTo>
                  <a:cubicBezTo>
                    <a:pt x="110" y="750"/>
                    <a:pt x="123" y="760"/>
                    <a:pt x="138" y="760"/>
                  </a:cubicBezTo>
                  <a:lnTo>
                    <a:pt x="214" y="760"/>
                  </a:lnTo>
                  <a:close/>
                  <a:moveTo>
                    <a:pt x="132" y="341"/>
                  </a:moveTo>
                  <a:cubicBezTo>
                    <a:pt x="132" y="336"/>
                    <a:pt x="133" y="335"/>
                    <a:pt x="138" y="335"/>
                  </a:cubicBezTo>
                  <a:lnTo>
                    <a:pt x="214" y="335"/>
                  </a:lnTo>
                  <a:cubicBezTo>
                    <a:pt x="219" y="335"/>
                    <a:pt x="221" y="336"/>
                    <a:pt x="221" y="341"/>
                  </a:cubicBezTo>
                  <a:cubicBezTo>
                    <a:pt x="221" y="346"/>
                    <a:pt x="184" y="371"/>
                    <a:pt x="180" y="371"/>
                  </a:cubicBezTo>
                  <a:cubicBezTo>
                    <a:pt x="175" y="371"/>
                    <a:pt x="164" y="354"/>
                    <a:pt x="151" y="354"/>
                  </a:cubicBezTo>
                  <a:cubicBezTo>
                    <a:pt x="145" y="354"/>
                    <a:pt x="136" y="361"/>
                    <a:pt x="136" y="367"/>
                  </a:cubicBezTo>
                  <a:lnTo>
                    <a:pt x="136" y="369"/>
                  </a:lnTo>
                  <a:cubicBezTo>
                    <a:pt x="136" y="378"/>
                    <a:pt x="166" y="406"/>
                    <a:pt x="173" y="410"/>
                  </a:cubicBezTo>
                  <a:lnTo>
                    <a:pt x="221" y="376"/>
                  </a:lnTo>
                  <a:lnTo>
                    <a:pt x="221" y="425"/>
                  </a:lnTo>
                  <a:lnTo>
                    <a:pt x="132" y="425"/>
                  </a:lnTo>
                  <a:lnTo>
                    <a:pt x="132" y="341"/>
                  </a:lnTo>
                  <a:close/>
                  <a:moveTo>
                    <a:pt x="240" y="330"/>
                  </a:moveTo>
                  <a:cubicBezTo>
                    <a:pt x="237" y="319"/>
                    <a:pt x="228" y="313"/>
                    <a:pt x="214" y="313"/>
                  </a:cubicBezTo>
                  <a:lnTo>
                    <a:pt x="138" y="313"/>
                  </a:lnTo>
                  <a:cubicBezTo>
                    <a:pt x="123" y="313"/>
                    <a:pt x="110" y="322"/>
                    <a:pt x="110" y="337"/>
                  </a:cubicBezTo>
                  <a:lnTo>
                    <a:pt x="110" y="423"/>
                  </a:lnTo>
                  <a:cubicBezTo>
                    <a:pt x="110" y="436"/>
                    <a:pt x="122" y="447"/>
                    <a:pt x="134" y="447"/>
                  </a:cubicBezTo>
                  <a:lnTo>
                    <a:pt x="218" y="447"/>
                  </a:lnTo>
                  <a:cubicBezTo>
                    <a:pt x="252" y="447"/>
                    <a:pt x="242" y="393"/>
                    <a:pt x="241" y="359"/>
                  </a:cubicBezTo>
                  <a:lnTo>
                    <a:pt x="296" y="313"/>
                  </a:lnTo>
                  <a:cubicBezTo>
                    <a:pt x="296" y="313"/>
                    <a:pt x="292" y="311"/>
                    <a:pt x="292" y="311"/>
                  </a:cubicBezTo>
                  <a:cubicBezTo>
                    <a:pt x="271" y="311"/>
                    <a:pt x="253" y="329"/>
                    <a:pt x="240" y="330"/>
                  </a:cubicBezTo>
                  <a:close/>
                  <a:moveTo>
                    <a:pt x="132" y="492"/>
                  </a:moveTo>
                  <a:lnTo>
                    <a:pt x="221" y="492"/>
                  </a:lnTo>
                  <a:lnTo>
                    <a:pt x="221" y="503"/>
                  </a:lnTo>
                  <a:lnTo>
                    <a:pt x="180" y="529"/>
                  </a:lnTo>
                  <a:lnTo>
                    <a:pt x="152" y="508"/>
                  </a:lnTo>
                  <a:cubicBezTo>
                    <a:pt x="145" y="513"/>
                    <a:pt x="136" y="515"/>
                    <a:pt x="136" y="524"/>
                  </a:cubicBezTo>
                  <a:cubicBezTo>
                    <a:pt x="136" y="531"/>
                    <a:pt x="167" y="565"/>
                    <a:pt x="173" y="565"/>
                  </a:cubicBezTo>
                  <a:cubicBezTo>
                    <a:pt x="183" y="565"/>
                    <a:pt x="209" y="536"/>
                    <a:pt x="221" y="533"/>
                  </a:cubicBezTo>
                  <a:lnTo>
                    <a:pt x="221" y="581"/>
                  </a:lnTo>
                  <a:lnTo>
                    <a:pt x="132" y="581"/>
                  </a:lnTo>
                  <a:lnTo>
                    <a:pt x="132" y="492"/>
                  </a:lnTo>
                  <a:close/>
                  <a:moveTo>
                    <a:pt x="242" y="487"/>
                  </a:moveTo>
                  <a:cubicBezTo>
                    <a:pt x="238" y="480"/>
                    <a:pt x="233" y="470"/>
                    <a:pt x="221" y="470"/>
                  </a:cubicBezTo>
                  <a:lnTo>
                    <a:pt x="132" y="470"/>
                  </a:lnTo>
                  <a:cubicBezTo>
                    <a:pt x="121" y="470"/>
                    <a:pt x="110" y="481"/>
                    <a:pt x="110" y="492"/>
                  </a:cubicBezTo>
                  <a:lnTo>
                    <a:pt x="110" y="581"/>
                  </a:lnTo>
                  <a:cubicBezTo>
                    <a:pt x="110" y="591"/>
                    <a:pt x="121" y="602"/>
                    <a:pt x="132" y="602"/>
                  </a:cubicBezTo>
                  <a:lnTo>
                    <a:pt x="221" y="602"/>
                  </a:lnTo>
                  <a:cubicBezTo>
                    <a:pt x="252" y="602"/>
                    <a:pt x="242" y="547"/>
                    <a:pt x="242" y="515"/>
                  </a:cubicBezTo>
                  <a:lnTo>
                    <a:pt x="296" y="469"/>
                  </a:lnTo>
                  <a:lnTo>
                    <a:pt x="289" y="465"/>
                  </a:lnTo>
                  <a:lnTo>
                    <a:pt x="242" y="487"/>
                  </a:lnTo>
                  <a:close/>
                  <a:moveTo>
                    <a:pt x="320" y="716"/>
                  </a:moveTo>
                  <a:cubicBezTo>
                    <a:pt x="320" y="721"/>
                    <a:pt x="322" y="723"/>
                    <a:pt x="327" y="723"/>
                  </a:cubicBezTo>
                  <a:lnTo>
                    <a:pt x="495" y="723"/>
                  </a:lnTo>
                  <a:cubicBezTo>
                    <a:pt x="500" y="723"/>
                    <a:pt x="502" y="721"/>
                    <a:pt x="502" y="716"/>
                  </a:cubicBezTo>
                  <a:lnTo>
                    <a:pt x="502" y="669"/>
                  </a:lnTo>
                  <a:cubicBezTo>
                    <a:pt x="502" y="664"/>
                    <a:pt x="500" y="663"/>
                    <a:pt x="495" y="663"/>
                  </a:cubicBezTo>
                  <a:lnTo>
                    <a:pt x="320" y="663"/>
                  </a:lnTo>
                  <a:lnTo>
                    <a:pt x="320" y="716"/>
                  </a:lnTo>
                  <a:close/>
                  <a:moveTo>
                    <a:pt x="320" y="565"/>
                  </a:moveTo>
                  <a:lnTo>
                    <a:pt x="502" y="565"/>
                  </a:lnTo>
                  <a:lnTo>
                    <a:pt x="502" y="507"/>
                  </a:lnTo>
                  <a:lnTo>
                    <a:pt x="320" y="507"/>
                  </a:lnTo>
                  <a:lnTo>
                    <a:pt x="320" y="565"/>
                  </a:lnTo>
                  <a:close/>
                  <a:moveTo>
                    <a:pt x="320" y="410"/>
                  </a:moveTo>
                  <a:lnTo>
                    <a:pt x="452" y="410"/>
                  </a:lnTo>
                  <a:lnTo>
                    <a:pt x="452" y="352"/>
                  </a:lnTo>
                  <a:lnTo>
                    <a:pt x="320" y="352"/>
                  </a:lnTo>
                  <a:lnTo>
                    <a:pt x="320" y="41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9137428" y="2548604"/>
            <a:ext cx="1046035" cy="1047369"/>
            <a:chOff x="9137428" y="2548604"/>
            <a:chExt cx="1046035" cy="1047369"/>
          </a:xfrm>
        </p:grpSpPr>
        <p:sp>
          <p:nvSpPr>
            <p:cNvPr id="18" name="AutoShape 18"/>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374505" y="2745677"/>
              <a:ext cx="645128" cy="635889"/>
            </a:xfrm>
            <a:custGeom>
              <a:rect l="l" t="t"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9180481" y="3974306"/>
            <a:ext cx="1044607" cy="1047369"/>
            <a:chOff x="9180481" y="3974306"/>
            <a:chExt cx="1044607" cy="1047369"/>
          </a:xfrm>
        </p:grpSpPr>
        <p:sp>
          <p:nvSpPr>
            <p:cNvPr id="21" name="AutoShape 21"/>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423273" y="4204526"/>
              <a:ext cx="596265" cy="591312"/>
            </a:xfrm>
            <a:custGeom>
              <a:rect l="l" t="t" r="r" b="b"/>
              <a:pathLst>
                <a:path w="732" h="724">
                  <a:moveTo>
                    <a:pt x="623" y="586"/>
                  </a:moveTo>
                  <a:cubicBezTo>
                    <a:pt x="644" y="586"/>
                    <a:pt x="661" y="603"/>
                    <a:pt x="661" y="624"/>
                  </a:cubicBezTo>
                  <a:cubicBezTo>
                    <a:pt x="661" y="645"/>
                    <a:pt x="644" y="662"/>
                    <a:pt x="623" y="662"/>
                  </a:cubicBezTo>
                  <a:cubicBezTo>
                    <a:pt x="602" y="662"/>
                    <a:pt x="585" y="645"/>
                    <a:pt x="585" y="624"/>
                  </a:cubicBezTo>
                  <a:cubicBezTo>
                    <a:pt x="585" y="603"/>
                    <a:pt x="602" y="586"/>
                    <a:pt x="623" y="586"/>
                  </a:cubicBezTo>
                  <a:close/>
                  <a:moveTo>
                    <a:pt x="479" y="421"/>
                  </a:moveTo>
                  <a:lnTo>
                    <a:pt x="489" y="441"/>
                  </a:lnTo>
                  <a:lnTo>
                    <a:pt x="468" y="461"/>
                  </a:lnTo>
                  <a:lnTo>
                    <a:pt x="449" y="480"/>
                  </a:lnTo>
                  <a:cubicBezTo>
                    <a:pt x="438" y="491"/>
                    <a:pt x="425" y="500"/>
                    <a:pt x="410" y="505"/>
                  </a:cubicBezTo>
                  <a:lnTo>
                    <a:pt x="539" y="633"/>
                  </a:lnTo>
                  <a:lnTo>
                    <a:pt x="600" y="715"/>
                  </a:lnTo>
                  <a:lnTo>
                    <a:pt x="632" y="724"/>
                  </a:lnTo>
                  <a:lnTo>
                    <a:pt x="722" y="633"/>
                  </a:lnTo>
                  <a:lnTo>
                    <a:pt x="713" y="600"/>
                  </a:lnTo>
                  <a:lnTo>
                    <a:pt x="632" y="540"/>
                  </a:lnTo>
                  <a:lnTo>
                    <a:pt x="511" y="419"/>
                  </a:lnTo>
                  <a:lnTo>
                    <a:pt x="499" y="431"/>
                  </a:lnTo>
                  <a:lnTo>
                    <a:pt x="479" y="421"/>
                  </a:lnTo>
                  <a:close/>
                  <a:moveTo>
                    <a:pt x="264" y="257"/>
                  </a:moveTo>
                  <a:lnTo>
                    <a:pt x="285" y="237"/>
                  </a:lnTo>
                  <a:lnTo>
                    <a:pt x="304" y="246"/>
                  </a:lnTo>
                  <a:lnTo>
                    <a:pt x="294" y="227"/>
                  </a:lnTo>
                  <a:lnTo>
                    <a:pt x="315" y="207"/>
                  </a:lnTo>
                  <a:lnTo>
                    <a:pt x="317" y="205"/>
                  </a:lnTo>
                  <a:cubicBezTo>
                    <a:pt x="322" y="193"/>
                    <a:pt x="325" y="181"/>
                    <a:pt x="325" y="170"/>
                  </a:cubicBezTo>
                  <a:cubicBezTo>
                    <a:pt x="325" y="84"/>
                    <a:pt x="242" y="0"/>
                    <a:pt x="156" y="1"/>
                  </a:cubicBezTo>
                  <a:cubicBezTo>
                    <a:pt x="156" y="1"/>
                    <a:pt x="146" y="11"/>
                    <a:pt x="141" y="16"/>
                  </a:cubicBezTo>
                  <a:cubicBezTo>
                    <a:pt x="210" y="85"/>
                    <a:pt x="204" y="74"/>
                    <a:pt x="204" y="116"/>
                  </a:cubicBezTo>
                  <a:cubicBezTo>
                    <a:pt x="204" y="151"/>
                    <a:pt x="149" y="205"/>
                    <a:pt x="116" y="205"/>
                  </a:cubicBezTo>
                  <a:cubicBezTo>
                    <a:pt x="72" y="205"/>
                    <a:pt x="86" y="212"/>
                    <a:pt x="16" y="142"/>
                  </a:cubicBezTo>
                  <a:cubicBezTo>
                    <a:pt x="10" y="147"/>
                    <a:pt x="1" y="157"/>
                    <a:pt x="1" y="157"/>
                  </a:cubicBezTo>
                  <a:cubicBezTo>
                    <a:pt x="2" y="243"/>
                    <a:pt x="83" y="325"/>
                    <a:pt x="169" y="325"/>
                  </a:cubicBezTo>
                  <a:cubicBezTo>
                    <a:pt x="185" y="325"/>
                    <a:pt x="201" y="320"/>
                    <a:pt x="218" y="312"/>
                  </a:cubicBezTo>
                  <a:lnTo>
                    <a:pt x="221" y="315"/>
                  </a:lnTo>
                  <a:cubicBezTo>
                    <a:pt x="226" y="301"/>
                    <a:pt x="234" y="288"/>
                    <a:pt x="246" y="276"/>
                  </a:cubicBezTo>
                  <a:lnTo>
                    <a:pt x="264" y="257"/>
                  </a:lnTo>
                  <a:close/>
                  <a:moveTo>
                    <a:pt x="705" y="71"/>
                  </a:moveTo>
                  <a:lnTo>
                    <a:pt x="655" y="20"/>
                  </a:lnTo>
                  <a:cubicBezTo>
                    <a:pt x="642" y="7"/>
                    <a:pt x="624" y="0"/>
                    <a:pt x="607" y="0"/>
                  </a:cubicBezTo>
                  <a:cubicBezTo>
                    <a:pt x="589" y="0"/>
                    <a:pt x="572" y="7"/>
                    <a:pt x="558" y="20"/>
                  </a:cubicBezTo>
                  <a:lnTo>
                    <a:pt x="344" y="235"/>
                  </a:lnTo>
                  <a:cubicBezTo>
                    <a:pt x="350" y="248"/>
                    <a:pt x="345" y="267"/>
                    <a:pt x="335" y="277"/>
                  </a:cubicBezTo>
                  <a:cubicBezTo>
                    <a:pt x="328" y="284"/>
                    <a:pt x="317" y="289"/>
                    <a:pt x="306" y="289"/>
                  </a:cubicBezTo>
                  <a:cubicBezTo>
                    <a:pt x="302" y="289"/>
                    <a:pt x="297" y="288"/>
                    <a:pt x="293" y="286"/>
                  </a:cubicBezTo>
                  <a:lnTo>
                    <a:pt x="274" y="305"/>
                  </a:lnTo>
                  <a:cubicBezTo>
                    <a:pt x="247" y="331"/>
                    <a:pt x="247" y="375"/>
                    <a:pt x="274" y="401"/>
                  </a:cubicBezTo>
                  <a:lnTo>
                    <a:pt x="278" y="405"/>
                  </a:lnTo>
                  <a:lnTo>
                    <a:pt x="110" y="572"/>
                  </a:lnTo>
                  <a:lnTo>
                    <a:pt x="65" y="589"/>
                  </a:lnTo>
                  <a:lnTo>
                    <a:pt x="0" y="682"/>
                  </a:lnTo>
                  <a:lnTo>
                    <a:pt x="42" y="724"/>
                  </a:lnTo>
                  <a:lnTo>
                    <a:pt x="135" y="659"/>
                  </a:lnTo>
                  <a:lnTo>
                    <a:pt x="152" y="614"/>
                  </a:lnTo>
                  <a:lnTo>
                    <a:pt x="319" y="447"/>
                  </a:lnTo>
                  <a:lnTo>
                    <a:pt x="324" y="451"/>
                  </a:lnTo>
                  <a:cubicBezTo>
                    <a:pt x="338" y="465"/>
                    <a:pt x="355" y="471"/>
                    <a:pt x="373" y="471"/>
                  </a:cubicBezTo>
                  <a:cubicBezTo>
                    <a:pt x="390" y="471"/>
                    <a:pt x="408" y="465"/>
                    <a:pt x="421" y="451"/>
                  </a:cubicBezTo>
                  <a:lnTo>
                    <a:pt x="440" y="433"/>
                  </a:lnTo>
                  <a:cubicBezTo>
                    <a:pt x="434" y="420"/>
                    <a:pt x="438" y="401"/>
                    <a:pt x="449" y="391"/>
                  </a:cubicBezTo>
                  <a:cubicBezTo>
                    <a:pt x="456" y="384"/>
                    <a:pt x="467" y="379"/>
                    <a:pt x="477" y="379"/>
                  </a:cubicBezTo>
                  <a:cubicBezTo>
                    <a:pt x="482" y="379"/>
                    <a:pt x="487" y="380"/>
                    <a:pt x="490" y="382"/>
                  </a:cubicBezTo>
                  <a:lnTo>
                    <a:pt x="705" y="167"/>
                  </a:lnTo>
                  <a:cubicBezTo>
                    <a:pt x="732" y="140"/>
                    <a:pt x="732" y="97"/>
                    <a:pt x="705" y="7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3" name="AutoShape 23"/>
          <p:cNvSpPr/>
          <p:nvPr/>
        </p:nvSpPr>
        <p:spPr>
          <a:xfrm>
            <a:off x="3055347" y="1223169"/>
            <a:ext cx="2122629"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24" name="AutoShape 24"/>
          <p:cNvSpPr/>
          <p:nvPr/>
        </p:nvSpPr>
        <p:spPr>
          <a:xfrm>
            <a:off x="2986382" y="2121410"/>
            <a:ext cx="2677636"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投资连接保险的收益主要来源于保险公司的投资收益。</a:t>
            </a:r>
            <a:endParaRPr lang="en-US" sz="1100"/>
          </a:p>
        </p:txBody>
      </p:sp>
      <p:sp>
        <p:nvSpPr>
          <p:cNvPr id="25" name="AutoShape 25"/>
          <p:cNvSpPr/>
          <p:nvPr/>
        </p:nvSpPr>
        <p:spPr>
          <a:xfrm>
            <a:off x="6893359" y="1223169"/>
            <a:ext cx="2136266"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26" name="AutoShape 26"/>
          <p:cNvSpPr/>
          <p:nvPr/>
        </p:nvSpPr>
        <p:spPr>
          <a:xfrm>
            <a:off x="6467701" y="2121410"/>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投资收益的多少取决于多种因素，包括投资项目的选择、市场环境、经济周期等。</a:t>
            </a:r>
            <a:endParaRPr lang="en-US" sz="1100"/>
          </a:p>
        </p:txBody>
      </p:sp>
      <p:sp>
        <p:nvSpPr>
          <p:cNvPr id="27" name="AutoShape 27"/>
          <p:cNvSpPr/>
          <p:nvPr/>
        </p:nvSpPr>
        <p:spPr>
          <a:xfrm>
            <a:off x="3055347" y="5650443"/>
            <a:ext cx="2277364"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28" name="AutoShape 28"/>
          <p:cNvSpPr/>
          <p:nvPr/>
        </p:nvSpPr>
        <p:spPr>
          <a:xfrm>
            <a:off x="2986382"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投资者应根据自身的风险承受能力和投资目标选择适合自己的投资连接保险产品。</a:t>
            </a:r>
            <a:endParaRPr lang="en-US" sz="1100"/>
          </a:p>
        </p:txBody>
      </p:sp>
      <p:sp>
        <p:nvSpPr>
          <p:cNvPr id="29" name="AutoShape 29"/>
          <p:cNvSpPr/>
          <p:nvPr/>
        </p:nvSpPr>
        <p:spPr>
          <a:xfrm>
            <a:off x="6893359" y="5650443"/>
            <a:ext cx="2136266"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30" name="AutoShape 30"/>
          <p:cNvSpPr/>
          <p:nvPr/>
        </p:nvSpPr>
        <p:spPr>
          <a:xfrm>
            <a:off x="6467701"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长期来看，投资连接保险的收益通常能够抵御通货膨胀的影响，为投资者提供稳定的收益回报。</a:t>
            </a:r>
            <a:endParaRPr lang="en-US" sz="1100"/>
          </a:p>
        </p:txBody>
      </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投资连接保险的收益与回报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投资连接保险的优势与风险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灵活性高</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投资连接保险允许投保人自由选择不同的投资组合，以满足不同的风险和收益需求。</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透明度高</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投资连接保险的投资组合和费用结构透明，使投保人能够明确了解自己的投资状况和费用负担。</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保障与投资双重功能</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除了提供生命或健康保障，投资连接保险还能实现资产的增值，使投保人在获得保障的同时实现财富的增值。</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个性化定制</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根据投保人的风险承受能力、投资偏好和目标，投资连接保险可以提供个性化的保险计划。</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投资连接保险的优势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投资连接保险的风险</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市场风险</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由于投资连接保险的投资组合主要投向资本市场，因此面临的主要风险是市场风险，包括利率风险、汇率风险和股票价格风险等。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信用风险</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如果投资连接保险所投资的债券或其他债务证券的发行者出现违约，将给保险公司的投资收益带来损失。</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流动性风险</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在某些情况下，保险公司可能难以将持有的投资组合快速出售而不影响其市场价格，这可能导致资金被锁定或无法及时赎回。</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管理风险</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由于投资连接保险的投资组合由保险公司进行管理，因此面临管理不善或欺诈等风险。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https://d.book118.com/367166115166006030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2024-09-02T20:25:22.727</cp:lastPrinted>
  <dcterms:created xsi:type="dcterms:W3CDTF">2024-09-02T12:25:22Z</dcterms:created>
  <dcterms:modified xsi:type="dcterms:W3CDTF">2024-09-02T12:25:24Z</dcterms:modified>
</cp:coreProperties>
</file>