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3B1C70C-1170-4BF9-8940-AAB8E05FCF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7B7005-010A-4B7E-8396-881CC9475C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9BB0684-0028-4476-82D7-2A6167F2CD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5715585-5BFA-4854-8D05-10E24D6F53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F21F7F-A225-4FE1-B476-51504A17044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5D72BFB-B564-41B3-842C-14526960BF1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56AFD88-8A9A-4BE9-A9B3-1759F388FF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5F543D-51CD-4BEC-BA75-8F9689CCD2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326AEA-8CD2-44F6-A579-DB5B37360E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D67D07-204B-418A-8E64-B9B42D7DC5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CA7DF2-55E8-4990-98A7-5D8F605EC6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solidFill>
          <a:schemeClr val="bg1">
            <a:lumMod val="95000"/>
          </a:schemeClr>
        </a:solidFill>
        <a:effectLst/>
      </p:bgPr>
    </p:bg>
    <p:spTree>
      <p:nvGrpSpPr>
        <p:cNvPr id="1" name=""/>
        <p:cNvGrpSpPr/>
        <p:nvPr/>
      </p:nvGrpSpPr>
      <p:grpSpPr>
        <a:xfrm>
          <a:off x="0" y="0"/>
          <a:ext cx="0" cy="0"/>
        </a:xfrm>
      </p:grpSpPr>
      <p:pic>
        <p:nvPicPr>
          <p:cNvPr id="2" name="图片 6"/>
          <p:cNvPicPr>
            <a:picLocks noChangeAspect="1"/>
          </p:cNvPicPr>
          <p:nvPr userDrawn="1"/>
        </p:nvPicPr>
        <p:blipFill>
          <a:blip r:embed="rId1"/>
          <a:srcRect l="25000" r="25000"/>
          <a:stretch>
            <a:fillRect/>
          </a:stretch>
        </p:blipFill>
        <p:spPr>
          <a:xfrm>
            <a:off x="6096000" y="-1"/>
            <a:ext cx="6096000" cy="6858000"/>
          </a:xfrm>
          <a:prstGeom prst="rect">
            <a:avLst/>
          </a:prstGeom>
        </p:spPr>
      </p:pic>
      <p:sp>
        <p:nvSpPr>
          <p:cNvPr id="3" name="标题 1"/>
          <p:cNvSpPr>
            <a:spLocks noGrp="1"/>
          </p:cNvSpPr>
          <p:nvPr>
            <p:ph type="ctrTitle" idx="2147483647" hasCustomPrompt="1"/>
          </p:nvPr>
        </p:nvSpPr>
        <p:spPr>
          <a:xfrm>
            <a:off x="391695" y="5544503"/>
            <a:ext cx="4224233" cy="923330"/>
          </a:xfrm>
        </p:spPr>
        <p:txBody>
          <a:bodyPr wrap="none" anchor="b">
            <a:spAutoFit/>
          </a:bodyPr>
          <a:lstStyle>
            <a:lvl1pPr algn="l">
              <a:defRPr sz="6000" b="0" i="0" spc="300">
                <a:solidFill>
                  <a:schemeClr val="tx2"/>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文本占位符 17"/>
          <p:cNvSpPr>
            <a:spLocks noGrp="1"/>
          </p:cNvSpPr>
          <p:nvPr>
            <p:ph type="body" sz="quarter" idx="10" hasCustomPrompt="1"/>
          </p:nvPr>
        </p:nvSpPr>
        <p:spPr>
          <a:xfrm>
            <a:off x="391695" y="5051672"/>
            <a:ext cx="1980029" cy="480131"/>
          </a:xfrm>
        </p:spPr>
        <p:txBody>
          <a:bodyPr wrap="none" anchor="b">
            <a:spAutoFit/>
          </a:bodyPr>
          <a:lstStyle>
            <a:lvl1pPr marL="0" indent="0" algn="l">
              <a:buNone/>
              <a:defRPr sz="2800" b="0" i="0" spc="0">
                <a:solidFill>
                  <a:schemeClr val="tx1">
                    <a:lumMod val="50000"/>
                    <a:lumOff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bg>
      <p:bgPr>
        <a:solidFill>
          <a:schemeClr val="bg1">
            <a:lumMod val="95000"/>
          </a:schemeClr>
        </a:solidFill>
        <a:effectLst/>
      </p:bgPr>
    </p:bg>
    <p:spTree>
      <p:nvGrpSpPr>
        <p:cNvPr id="5" name=""/>
        <p:cNvGrpSpPr/>
        <p:nvPr/>
      </p:nvGrpSpPr>
      <p:grpSpPr>
        <a:xfrm>
          <a:off x="0" y="0"/>
          <a:ext cx="0" cy="0"/>
        </a:xfrm>
      </p:grpSpPr>
      <p:sp>
        <p:nvSpPr>
          <p:cNvPr id="6"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7"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solidFill>
          <a:schemeClr val="bg1">
            <a:lumMod val="95000"/>
          </a:schemeClr>
        </a:solidFill>
        <a:effectLst/>
      </p:bgPr>
    </p:bg>
    <p:spTree>
      <p:nvGrpSpPr>
        <p:cNvPr id="11" name=""/>
        <p:cNvGrpSpPr/>
        <p:nvPr/>
      </p:nvGrpSpPr>
      <p:grpSpPr>
        <a:xfrm>
          <a:off x="0" y="0"/>
          <a:ext cx="0" cy="0"/>
        </a:xfrm>
      </p:grpSpPr>
      <p:sp>
        <p:nvSpPr>
          <p:cNvPr id="12"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3"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4"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5" name="图片 2"/>
          <p:cNvPicPr>
            <a:picLocks noChangeAspect="1"/>
          </p:cNvPicPr>
          <p:nvPr userDrawn="1"/>
        </p:nvPicPr>
        <p:blipFill>
          <a:blip r:embed="rId1"/>
          <a:srcRect l="25000" r="25000"/>
          <a:stretch>
            <a:fillRect/>
          </a:stretch>
        </p:blipFill>
        <p:spPr>
          <a:xfrm>
            <a:off x="6096000" y="-1"/>
            <a:ext cx="6096000" cy="685800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solidFill>
          <a:schemeClr val="bg1">
            <a:lumMod val="95000"/>
          </a:schemeClr>
        </a:solidFill>
        <a:effectLst/>
      </p:bgPr>
    </p:bg>
    <p:spTree>
      <p:nvGrpSpPr>
        <p:cNvPr id="16" name=""/>
        <p:cNvGrpSpPr/>
        <p:nvPr/>
      </p:nvGrpSpPr>
      <p:grpSpPr>
        <a:xfrm>
          <a:off x="0" y="0"/>
          <a:ext cx="0" cy="0"/>
        </a:xfrm>
      </p:grpSpPr>
      <p:pic>
        <p:nvPicPr>
          <p:cNvPr id="17"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8" name="矩形 6"/>
          <p:cNvSpPr/>
          <p:nvPr userDrawn="1"/>
        </p:nvSpPr>
        <p:spPr>
          <a:xfrm>
            <a:off x="0" y="1"/>
            <a:ext cx="12192000" cy="6857999"/>
          </a:xfrm>
          <a:prstGeom prst="rect">
            <a:avLst/>
          </a:prstGeom>
          <a:gradFill>
            <a:gsLst>
              <a:gs pos="85000">
                <a:schemeClr val="bg1">
                  <a:lumMod val="95000"/>
                </a:schemeClr>
              </a:gs>
              <a:gs pos="100000">
                <a:schemeClr val="bg1">
                  <a:lumMod val="95000"/>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0"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1"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bg>
      <p:bgPr>
        <a:solidFill>
          <a:schemeClr val="bg1">
            <a:lumMod val="95000"/>
          </a:schemeClr>
        </a:solidFill>
        <a:effectLst/>
      </p:bgPr>
    </p:bg>
    <p:spTree>
      <p:nvGrpSpPr>
        <p:cNvPr id="22" name=""/>
        <p:cNvGrpSpPr/>
        <p:nvPr/>
      </p:nvGrpSpPr>
      <p:grpSpPr>
        <a:xfrm>
          <a:off x="0" y="0"/>
          <a:ext cx="0" cy="0"/>
        </a:xfrm>
      </p:grpSpPr>
      <p:sp>
        <p:nvSpPr>
          <p:cNvPr id="23"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4"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5"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solidFill>
          <a:schemeClr val="bg1">
            <a:lumMod val="95000"/>
          </a:schemeClr>
        </a:solidFill>
        <a:effectLst/>
      </p:bgPr>
    </p:bg>
    <p:spTree>
      <p:nvGrpSpPr>
        <p:cNvPr id="26" name=""/>
        <p:cNvGrpSpPr/>
        <p:nvPr/>
      </p:nvGrpSpPr>
      <p:grpSpPr>
        <a:xfrm>
          <a:off x="0" y="0"/>
          <a:ext cx="0" cy="0"/>
        </a:xfrm>
      </p:grpSpPr>
      <p:pic>
        <p:nvPicPr>
          <p:cNvPr id="27" name="图片 2"/>
          <p:cNvPicPr>
            <a:picLocks noChangeAspect="1"/>
          </p:cNvPicPr>
          <p:nvPr userDrawn="1"/>
        </p:nvPicPr>
        <p:blipFill>
          <a:blip r:embed="rId1"/>
          <a:srcRect l="25000" r="25000"/>
          <a:stretch>
            <a:fillRect/>
          </a:stretch>
        </p:blipFill>
        <p:spPr>
          <a:xfrm>
            <a:off x="6096000" y="-1"/>
            <a:ext cx="6096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28" name=""/>
        <p:cNvGrpSpPr/>
        <p:nvPr/>
      </p:nvGrpSpPr>
      <p:grpSpPr>
        <a:xfrm>
          <a:off x="0" y="0"/>
          <a:ext cx="0" cy="0"/>
        </a:xfrm>
      </p:grpSpPr>
      <p:sp>
        <p:nvSpPr>
          <p:cNvPr id="29"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0"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1" name="页脚占位符 2"/>
          <p:cNvSpPr>
            <a:spLocks noGrp="1"/>
          </p:cNvSpPr>
          <p:nvPr>
            <p:ph type="ftr" sz="quarter" idx="10"/>
          </p:nvPr>
        </p:nvSpPr>
        <p:spPr>
          <a:xfrm>
            <a:off x="673101" y="6423740"/>
            <a:ext cx="3992171" cy="246221"/>
          </a:xfrm>
        </p:spPr>
        <p:txBody>
          <a:bodyPr/>
          <a:lstStyle/>
          <a:p>
            <a:endParaRPr lang="zh-CN" altLang="en-US"/>
          </a:p>
        </p:txBody>
      </p:sp>
      <p:sp>
        <p:nvSpPr>
          <p:cNvPr id="32"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3"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4"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5"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emf" /><Relationship Id="rId3"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1.jpeg" /><Relationship Id="rId3" Type="http://schemas.openxmlformats.org/officeDocument/2006/relationships/image" Target="../media/image1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8015023004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宪法学讲义：国家权力与公民权利\n## 1.宪法学的基本概念与原则\n### 1.1宪法学的定义及其研究范围\n### 1.2宪法的基本原则及其意义\n### 1.3宪法与国家权力、公民权利的关系\n## 2.国家权力的宪法保障与制约\n### 2.1国家权力的宪法来源及其分类\n### 2.2国家权力的宪法保障与限制\n### 2.3国家权力运行的宪法监督与问责\n## 3.公民权利的宪法保障与实现\n### 3.1公民权利的内涵与分类\n### 3.2公民权利的宪法保障与实现途径\n### 3.3公民权利保护的宪法实践与案例\n## 4.宪法中的国家机构与公民参与\n### 4.1宪法中的国家机构设置与职能\n### 4.2公民参与的宪法途径与形式\n### 4.3国家机构与公民参与的互动关系\n## 5.宪法解释与宪法修改\n### 5.1宪法解释的意义与方法\n### 5.2宪法修改的程序与意义\n### 5.3宪法解释与宪法修改的关联与互动\n## 6.宪法学在当代社会的作用与挑战\n### 6.1宪法学在当代社会的作用与价值\n### 6.2当代社会对宪法学的挑战与影响\n### 6.3宪法学的发展趋势与未来展望\n&quot;,&quot;templateId&quot;:&quot;1conbzikijrczy9ypxfn8ygnta&quot;}}"/>
        <p:cNvGrpSpPr/>
        <p:nvPr/>
      </p:nvGrpSpPr>
      <p:grpSpPr>
        <a:xfrm>
          <a:off x="0" y="0"/>
          <a:ext cx="0" cy="0"/>
        </a:xfrm>
      </p:grpSpPr>
      <p:sp>
        <p:nvSpPr>
          <p:cNvPr id="2" name="标题 4" descr="{&quot;isTemplate&quot;:true,&quot;type&quot;:&quot;title&quot;,&quot;canOmit&quot;:false,&quot;range&quot;:0}"/>
          <p:cNvSpPr>
            <a:spLocks noGrp="1"/>
          </p:cNvSpPr>
          <p:nvPr>
            <p:ph type="ctrTitle" idx="2147483647"/>
          </p:nvPr>
        </p:nvSpPr>
        <p:spPr>
          <a:xfrm>
            <a:off x="391695" y="5553433"/>
            <a:ext cx="9931400" cy="914400"/>
          </a:xfrm>
        </p:spPr>
        <p:txBody>
          <a:bodyPr vert="horz" wrap="square" lIns="91440" tIns="45720" rIns="91440" bIns="45720" anchor="t">
            <a:spAutoFit/>
          </a:bodyPr>
          <a:lstStyle/>
          <a:p>
            <a:pPr>
              <a:buNone/>
            </a:pPr>
            <a:r>
              <a:rPr lang="zh-CN" sz="4800"/>
              <a:t>宪法学讲义：国家权力与公民权利</a:t>
            </a:r>
            <a:endParaRPr lang="zh-CN"/>
          </a:p>
        </p:txBody>
      </p:sp>
      <p:sp>
        <p:nvSpPr>
          <p:cNvPr id="3" name="文本占位符 3"/>
          <p:cNvSpPr>
            <a:spLocks noGrp="1"/>
          </p:cNvSpPr>
          <p:nvPr>
            <p:ph type="body" sz="quarter" idx="10"/>
          </p:nvPr>
        </p:nvSpPr>
        <p:spPr>
          <a:xfrm>
            <a:off x="391695" y="5051672"/>
            <a:ext cx="5848350" cy="482600"/>
          </a:xfrm>
        </p:spPr>
        <p:txBody>
          <a:bodyPr>
            <a:normAutofit/>
          </a:bodyPr>
          <a:lstStyle/>
          <a:p>
            <a:r>
              <a:rPr lang="en-US"/>
              <a:t> </a:t>
            </a:r>
            <a:endParaRPr lang="zh-CN" spc="0">
              <a:solidFill>
                <a:schemeClr val="bg1">
                  <a:lumMod val="50000"/>
                  <a:alpha val="100000"/>
                </a:schemeClr>
              </a:solidFill>
            </a:endParaRPr>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latin typeface="+mj-ea"/>
              <a:ea typeface="+mj-ea"/>
            </a:endParaRPr>
          </a:p>
        </p:txBody>
      </p:sp>
      <p:sp>
        <p:nvSpPr>
          <p:cNvPr id="5" name="文本占位符 20"/>
          <p:cNvSpPr txBox="1"/>
          <p:nvPr/>
        </p:nvSpPr>
        <p:spPr>
          <a:xfrm>
            <a:off x="10314921" y="6131138"/>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72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2" name="" descr="{&quot;isTemplate&quot;:true,&quot;type&quot;:2}"/>
        <p:cNvGrpSpPr/>
        <p:nvPr/>
      </p:nvGrpSpPr>
      <p:grpSpPr>
        <a:xfrm>
          <a:off x="0" y="0"/>
          <a:ext cx="0" cy="0"/>
        </a:xfrm>
      </p:grpSpPr>
      <p:sp>
        <p:nvSpPr>
          <p:cNvPr id="123" name="标题 1" descr="{&quot;isTemplate&quot;:true,&quot;type&quot;:&quot;title&quot;,&quot;canOmit&quot;:false,&quot;range&quot;:0}"/>
          <p:cNvSpPr txBox="1"/>
          <p:nvPr/>
        </p:nvSpPr>
        <p:spPr>
          <a:xfrm>
            <a:off x="384898" y="5184101"/>
            <a:ext cx="11346592"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宪法学的基本概念与原则</a:t>
            </a:r>
            <a:endParaRPr/>
          </a:p>
        </p:txBody>
      </p:sp>
      <p:sp>
        <p:nvSpPr>
          <p:cNvPr id="124"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01</a:t>
            </a:r>
            <a:endParaRPr kumimoji="1" lang="zh-CN" altLang="en-US" sz="4800">
              <a:solidFill>
                <a:schemeClr val="tx1">
                  <a:lumMod val="50000"/>
                  <a:lumOff val="50000"/>
                </a:schemeClr>
              </a:solidFil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8" name="" descr="{&quot;isTemplate&quot;:true,&quot;type&quot;:3}"/>
        <p:cNvGrpSpPr/>
        <p:nvPr/>
      </p:nvGrpSpPr>
      <p:grpSpPr>
        <a:xfrm>
          <a:off x="0" y="0"/>
          <a:ext cx="0" cy="0"/>
        </a:xfrm>
      </p:grpSpPr>
      <p:grpSp>
        <p:nvGrpSpPr>
          <p:cNvPr id="209"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210" name="Group 686"/>
            <p:cNvGrpSpPr/>
            <p:nvPr/>
          </p:nvGrpSpPr>
          <p:grpSpPr>
            <a:xfrm>
              <a:off x="1075314" y="1520189"/>
              <a:ext cx="9868911" cy="2072418"/>
              <a:chOff x="1075314" y="1520189"/>
              <a:chExt cx="9868911" cy="2072418"/>
            </a:xfrm>
          </p:grpSpPr>
          <p:sp>
            <p:nvSpPr>
              <p:cNvPr id="211"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宪法学研究宪法的制定、实施和解释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宪法学研究国家权力与公民权利的关系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宪法学研究宪法发展的历史与未来</a:t>
                </a:r>
                <a:endParaRPr/>
              </a:p>
            </p:txBody>
          </p:sp>
          <p:sp>
            <p:nvSpPr>
              <p:cNvPr id="212"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宪法学是一门研究宪法现象的学科</a:t>
                </a:r>
                <a:endParaRPr/>
              </a:p>
            </p:txBody>
          </p:sp>
          <p:sp>
            <p:nvSpPr>
              <p:cNvPr id="213"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4"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15" name="Group 691"/>
            <p:cNvGrpSpPr/>
            <p:nvPr/>
          </p:nvGrpSpPr>
          <p:grpSpPr>
            <a:xfrm>
              <a:off x="1075314" y="3881882"/>
              <a:ext cx="9868911" cy="2072418"/>
              <a:chOff x="1075314" y="3881882"/>
              <a:chExt cx="9868911" cy="2072418"/>
            </a:xfrm>
          </p:grpSpPr>
          <p:sp>
            <p:nvSpPr>
              <p:cNvPr id="216"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宪法理论研究宪法的基本原则和概念</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宪法制度研究国家机构的设置和职能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宪法实践研究宪法在现实生活中的应用和问题</a:t>
                </a:r>
                <a:endParaRPr/>
              </a:p>
            </p:txBody>
          </p:sp>
          <p:sp>
            <p:nvSpPr>
              <p:cNvPr id="217"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宪法学的研究范围包括宪法理论、宪法制度、宪法实践等方面</a:t>
                </a:r>
                <a:endParaRPr/>
              </a:p>
            </p:txBody>
          </p:sp>
          <p:sp>
            <p:nvSpPr>
              <p:cNvPr id="218"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9"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2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宪法学的定义及其研究范围</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1" name="" descr="{&quot;isTemplate&quot;:true,&quot;type&quot;:3}"/>
        <p:cNvGrpSpPr/>
        <p:nvPr/>
      </p:nvGrpSpPr>
      <p:grpSpPr>
        <a:xfrm>
          <a:off x="0" y="0"/>
          <a:ext cx="0" cy="0"/>
        </a:xfrm>
      </p:grpSpPr>
      <p:sp>
        <p:nvSpPr>
          <p:cNvPr id="222"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223"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宪法的基本原则及其意义</a:t>
            </a:r>
            <a:endParaRPr lang="en-US" sz="3600" b="1">
              <a:latin typeface="微软雅黑"/>
              <a:ea typeface="微软雅黑"/>
            </a:endParaRPr>
          </a:p>
        </p:txBody>
      </p:sp>
      <p:sp>
        <p:nvSpPr>
          <p:cNvPr id="224"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宪法的基本原则包括人民主权原则、人权保障原则、权力制约原则和法治原则等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人民主权原则是指国家的一切权力属于人民，人民通过选举等方式行使国家权力</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人权保障原则是指国家尊重和保障公民的基本权利和自由</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权力制约原则是指国家权力分为立法、行政和司法三个部分，相互制约、相互平衡</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法治原则是指国家维护社会主义法制的统一和尊严，保障公民在法律面前一律平等</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宪法基本原则的意义在于规范国家权力运行，保障公民权利实现，维护社会公平正义</a:t>
            </a:r>
            <a:endParaRPr/>
          </a:p>
        </p:txBody>
      </p:sp>
      <p:cxnSp>
        <p:nvCxnSpPr>
          <p:cNvPr id="225"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26"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7" name="" descr="{&quot;isTemplate&quot;:true,&quot;type&quot;:3}"/>
        <p:cNvGrpSpPr/>
        <p:nvPr/>
      </p:nvGrpSpPr>
      <p:grpSpPr>
        <a:xfrm>
          <a:off x="0" y="0"/>
          <a:ext cx="0" cy="0"/>
        </a:xfrm>
      </p:grpSpPr>
      <p:grpSp>
        <p:nvGrpSpPr>
          <p:cNvPr id="228"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229" name=""/>
            <p:cNvGrpSpPr/>
            <p:nvPr/>
          </p:nvGrpSpPr>
          <p:grpSpPr>
            <a:xfrm>
              <a:off x="4252327" y="1207692"/>
              <a:ext cx="8485777" cy="1440001"/>
              <a:chOff x="4252327" y="1207692"/>
              <a:chExt cx="8485777" cy="1440001"/>
            </a:xfrm>
          </p:grpSpPr>
          <p:sp>
            <p:nvSpPr>
              <p:cNvPr id="230"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31"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宪法是国家权力和公民权利的载体</a:t>
                </a:r>
                <a:endParaRPr lang="en-US" altLang="zh-CN" sz="2000" b="1">
                  <a:latin typeface="Microsoft YaHei" panose="020b0503020204020204" pitchFamily="34" charset="-122"/>
                  <a:ea typeface="Microsoft YaHei" panose="020b0503020204020204" pitchFamily="34" charset="-122"/>
                </a:endParaRPr>
              </a:p>
            </p:txBody>
          </p:sp>
          <p:sp>
            <p:nvSpPr>
              <p:cNvPr id="232"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宪法规定了国家权力的来源、范围和行使方式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宪法保障了公民的基本权利和自由</a:t>
                </a:r>
                <a:endParaRPr/>
              </a:p>
            </p:txBody>
          </p:sp>
          <p:pic>
            <p:nvPicPr>
              <p:cNvPr id="233"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234" name=""/>
            <p:cNvGrpSpPr/>
            <p:nvPr/>
          </p:nvGrpSpPr>
          <p:grpSpPr>
            <a:xfrm>
              <a:off x="4252325" y="2998393"/>
              <a:ext cx="8485779" cy="1440000"/>
              <a:chOff x="4252325" y="2998393"/>
              <a:chExt cx="8485779" cy="1440000"/>
            </a:xfrm>
          </p:grpSpPr>
          <p:sp>
            <p:nvSpPr>
              <p:cNvPr id="235"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36"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国家权力和公民权利是宪法的两个核心要素</a:t>
                </a:r>
                <a:endParaRPr lang="en-US" altLang="zh-CN" sz="2000" b="1">
                  <a:latin typeface="Microsoft YaHei" panose="020b0503020204020204" pitchFamily="34" charset="-122"/>
                  <a:ea typeface="Microsoft YaHei" panose="020b0503020204020204" pitchFamily="34" charset="-122"/>
                </a:endParaRPr>
              </a:p>
            </p:txBody>
          </p:sp>
          <p:sp>
            <p:nvSpPr>
              <p:cNvPr id="237"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国家权力是宪法实施的基础和保障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公民权利是宪法实施的目的和价值</a:t>
                </a:r>
                <a:endParaRPr/>
              </a:p>
            </p:txBody>
          </p:sp>
          <p:pic>
            <p:nvPicPr>
              <p:cNvPr id="238"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239" name=""/>
            <p:cNvGrpSpPr/>
            <p:nvPr/>
          </p:nvGrpSpPr>
          <p:grpSpPr>
            <a:xfrm>
              <a:off x="4252323" y="4789093"/>
              <a:ext cx="8485781" cy="1440002"/>
              <a:chOff x="4252323" y="4789093"/>
              <a:chExt cx="8485781" cy="1440002"/>
            </a:xfrm>
          </p:grpSpPr>
          <p:sp>
            <p:nvSpPr>
              <p:cNvPr id="240"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1"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宪法在国家权力与公民权利之间起到平衡和调节作用</a:t>
                </a:r>
                <a:endParaRPr lang="en-US" altLang="zh-CN" sz="2000" b="1">
                  <a:latin typeface="Microsoft YaHei" panose="020b0503020204020204" pitchFamily="34" charset="-122"/>
                  <a:ea typeface="Microsoft YaHei" panose="020b0503020204020204" pitchFamily="34" charset="-122"/>
                </a:endParaRPr>
              </a:p>
            </p:txBody>
          </p:sp>
          <p:sp>
            <p:nvSpPr>
              <p:cNvPr id="242"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宪法制约国家权力的滥用和扩张</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宪法保障公民权利的实现和不受侵犯</a:t>
                </a:r>
                <a:endParaRPr/>
              </a:p>
            </p:txBody>
          </p:sp>
          <p:pic>
            <p:nvPicPr>
              <p:cNvPr id="243"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244"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宪法与国家权力、公民权利的关系</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5" name="" descr="{&quot;isTemplate&quot;:true,&quot;type&quot;:2}"/>
        <p:cNvGrpSpPr/>
        <p:nvPr/>
      </p:nvGrpSpPr>
      <p:grpSpPr>
        <a:xfrm>
          <a:off x="0" y="0"/>
          <a:ext cx="0" cy="0"/>
        </a:xfrm>
      </p:grpSpPr>
      <p:sp>
        <p:nvSpPr>
          <p:cNvPr id="246" name="标题 1" descr="{&quot;isTemplate&quot;:true,&quot;type&quot;:&quot;title&quot;,&quot;canOmit&quot;:false,&quot;range&quot;:0}"/>
          <p:cNvSpPr txBox="1"/>
          <p:nvPr/>
        </p:nvSpPr>
        <p:spPr>
          <a:xfrm>
            <a:off x="384898" y="5184101"/>
            <a:ext cx="11346592"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国家权力的宪法保障与制约</a:t>
            </a:r>
            <a:endParaRPr/>
          </a:p>
        </p:txBody>
      </p:sp>
      <p:sp>
        <p:nvSpPr>
          <p:cNvPr id="247"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02</a:t>
            </a:r>
            <a:endParaRPr kumimoji="1" lang="zh-CN" altLang="en-US" sz="4800">
              <a:solidFill>
                <a:schemeClr val="tx1">
                  <a:lumMod val="50000"/>
                  <a:lumOff val="50000"/>
                </a:schemeClr>
              </a:solidFil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8" name="" descr="{&quot;isTemplate&quot;:true,&quot;type&quot;:3}"/>
        <p:cNvGrpSpPr/>
        <p:nvPr/>
      </p:nvGrpSpPr>
      <p:grpSpPr>
        <a:xfrm>
          <a:off x="0" y="0"/>
          <a:ext cx="0" cy="0"/>
        </a:xfrm>
      </p:grpSpPr>
      <p:grpSp>
        <p:nvGrpSpPr>
          <p:cNvPr id="249"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250" name=""/>
            <p:cNvGrpSpPr/>
            <p:nvPr/>
          </p:nvGrpSpPr>
          <p:grpSpPr>
            <a:xfrm>
              <a:off x="685800" y="3146904"/>
              <a:ext cx="5760000" cy="3225487"/>
              <a:chOff x="685800" y="3146904"/>
              <a:chExt cx="5760000" cy="3225487"/>
            </a:xfrm>
          </p:grpSpPr>
          <p:sp>
            <p:nvSpPr>
              <p:cNvPr id="251"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国家权力的宪法来源主要有两种：一是宪法明确赋予的，二是宪法默认的</a:t>
                </a:r>
                <a:endParaRPr kumimoji="1" lang="en-US" altLang="zh-CN" sz="1800" b="1">
                  <a:solidFill>
                    <a:schemeClr val="bg1"/>
                  </a:solidFill>
                  <a:latin typeface="+mj-ea"/>
                  <a:ea typeface="+mj-ea"/>
                </a:endParaRPr>
              </a:p>
            </p:txBody>
          </p:sp>
          <p:sp>
            <p:nvSpPr>
              <p:cNvPr id="252"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宪法明确赋予的国家权力包括立法权、行政权和司法权等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宪法默认的国家权力包括国家主权、国防权、外交权等</a:t>
                </a:r>
                <a:endParaRPr/>
              </a:p>
            </p:txBody>
          </p:sp>
        </p:grpSp>
        <p:grpSp>
          <p:nvGrpSpPr>
            <p:cNvPr id="253" name=""/>
            <p:cNvGrpSpPr/>
            <p:nvPr/>
          </p:nvGrpSpPr>
          <p:grpSpPr>
            <a:xfrm>
              <a:off x="6016236" y="3146904"/>
              <a:ext cx="5400000" cy="3225487"/>
              <a:chOff x="6016236" y="3146904"/>
              <a:chExt cx="5400000" cy="3225487"/>
            </a:xfrm>
          </p:grpSpPr>
          <p:sp>
            <p:nvSpPr>
              <p:cNvPr id="254"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国家权力可以分为立法权、行政权和司法权三个部分</a:t>
                </a:r>
                <a:endParaRPr kumimoji="1" lang="en-US" altLang="zh-CN" sz="1800" b="1">
                  <a:solidFill>
                    <a:schemeClr val="bg1"/>
                  </a:solidFill>
                  <a:latin typeface="+mj-ea"/>
                  <a:ea typeface="+mj-ea"/>
                </a:endParaRPr>
              </a:p>
            </p:txBody>
          </p:sp>
          <p:sp>
            <p:nvSpPr>
              <p:cNvPr id="255"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立法权是国家制定、修改和废止法律的权利</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行政权是国家执行法律、管理国家事务的权利</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司法权是国家审判和裁决纠纷、维护社会正义的权利</a:t>
                </a:r>
                <a:endParaRPr/>
              </a:p>
            </p:txBody>
          </p:sp>
        </p:grpSp>
      </p:grpSp>
      <p:sp>
        <p:nvSpPr>
          <p:cNvPr id="256"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国家权力的宪法来源及其分类</a:t>
            </a:r>
            <a:endParaRPr lang="en-US" sz="2800" b="1">
              <a:latin typeface="微软雅黑"/>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7" name="" descr="{&quot;isTemplate&quot;:true,&quot;type&quot;:3}"/>
        <p:cNvGrpSpPr/>
        <p:nvPr/>
      </p:nvGrpSpPr>
      <p:grpSpPr>
        <a:xfrm>
          <a:off x="0" y="0"/>
          <a:ext cx="0" cy="0"/>
        </a:xfrm>
      </p:grpSpPr>
      <p:pic>
        <p:nvPicPr>
          <p:cNvPr id="258"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59"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60" name="Group 598"/>
            <p:cNvGrpSpPr/>
            <p:nvPr/>
          </p:nvGrpSpPr>
          <p:grpSpPr>
            <a:xfrm>
              <a:off x="763829" y="1414808"/>
              <a:ext cx="6972294" cy="2337649"/>
              <a:chOff x="763829" y="1414808"/>
              <a:chExt cx="6972294" cy="2337649"/>
            </a:xfrm>
          </p:grpSpPr>
          <p:sp>
            <p:nvSpPr>
              <p:cNvPr id="261"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宪法保障国家权力的正常运行和有效行使</a:t>
                </a:r>
                <a:endParaRPr/>
              </a:p>
            </p:txBody>
          </p:sp>
          <p:sp>
            <p:nvSpPr>
              <p:cNvPr id="262"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宪法规定了国家权力的范围和行使方式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宪法保障了国家权力的独立性和自主性</a:t>
                </a:r>
                <a:endParaRPr/>
              </a:p>
            </p:txBody>
          </p:sp>
          <p:sp>
            <p:nvSpPr>
              <p:cNvPr id="263"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4"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5"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6"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67" name="Group 591"/>
            <p:cNvGrpSpPr/>
            <p:nvPr/>
          </p:nvGrpSpPr>
          <p:grpSpPr>
            <a:xfrm>
              <a:off x="689593" y="3949139"/>
              <a:ext cx="7078256" cy="2128975"/>
              <a:chOff x="689593" y="3949139"/>
              <a:chExt cx="7078256" cy="2128975"/>
            </a:xfrm>
          </p:grpSpPr>
          <p:sp>
            <p:nvSpPr>
              <p:cNvPr id="268"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宪法对国家权力进行限制和制约，防止权力滥用和扩张</a:t>
                </a:r>
                <a:endParaRPr/>
              </a:p>
            </p:txBody>
          </p:sp>
          <p:sp>
            <p:nvSpPr>
              <p:cNvPr id="269"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权力制约原则要求国家权力分为立法、行政和司法三个部分，相互制约、相互平衡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宪法还规定了国家权力的边界，禁止国家权力侵犯公民权利和自由</a:t>
                </a:r>
                <a:endParaRPr/>
              </a:p>
            </p:txBody>
          </p:sp>
          <p:sp>
            <p:nvSpPr>
              <p:cNvPr id="270"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1"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2"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73"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国家权力的宪法保障与限制</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75" name="" descr="{&quot;isTemplate&quot;:true,&quot;type&quot;:3}"/>
        <p:cNvGrpSpPr/>
        <p:nvPr/>
      </p:nvGrpSpPr>
      <p:grpSpPr>
        <a:xfrm>
          <a:off x="0" y="0"/>
          <a:ext cx="0" cy="0"/>
        </a:xfrm>
      </p:grpSpPr>
      <p:pic>
        <p:nvPicPr>
          <p:cNvPr id="276"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77"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78" name="Group 598"/>
            <p:cNvGrpSpPr/>
            <p:nvPr/>
          </p:nvGrpSpPr>
          <p:grpSpPr>
            <a:xfrm>
              <a:off x="763829" y="1414808"/>
              <a:ext cx="6972294" cy="2337649"/>
              <a:chOff x="763829" y="1414808"/>
              <a:chExt cx="6972294" cy="2337649"/>
            </a:xfrm>
          </p:grpSpPr>
          <p:sp>
            <p:nvSpPr>
              <p:cNvPr id="279"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宪法监督是国家权力运行的重要环节</a:t>
                </a:r>
                <a:endParaRPr/>
              </a:p>
            </p:txBody>
          </p:sp>
          <p:sp>
            <p:nvSpPr>
              <p:cNvPr id="280"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宪法监督包括立法监督、行政监督和司法监督等多种形式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宪法监督的目的是确保国家权力合法、合规、有效行使</a:t>
                </a:r>
                <a:endParaRPr/>
              </a:p>
            </p:txBody>
          </p:sp>
          <p:sp>
            <p:nvSpPr>
              <p:cNvPr id="281"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2"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3"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8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85" name="Group 591"/>
            <p:cNvGrpSpPr/>
            <p:nvPr/>
          </p:nvGrpSpPr>
          <p:grpSpPr>
            <a:xfrm>
              <a:off x="689593" y="3949139"/>
              <a:ext cx="7078256" cy="2128975"/>
              <a:chOff x="689593" y="3949139"/>
              <a:chExt cx="7078256" cy="2128975"/>
            </a:xfrm>
          </p:grpSpPr>
          <p:sp>
            <p:nvSpPr>
              <p:cNvPr id="286"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国家权力的问责机制是国家权力运行的保障</a:t>
                </a:r>
                <a:endParaRPr/>
              </a:p>
            </p:txBody>
          </p:sp>
          <p:sp>
            <p:nvSpPr>
              <p:cNvPr id="287"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问责机制要求国家机关及其工作人员对行使国家权力过程中的失误和违法行为承担责任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问责机制有助于维护宪法的尊严和权威，保障公民权利和自由</a:t>
                </a:r>
                <a:endParaRPr/>
              </a:p>
            </p:txBody>
          </p:sp>
          <p:sp>
            <p:nvSpPr>
              <p:cNvPr id="288"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9"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0"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91"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9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国家权力运行的宪法监督与问责</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84898" y="5184101"/>
            <a:ext cx="11346592"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公民权利的宪法保障与实现</a:t>
            </a:r>
            <a:endParaRPr/>
          </a:p>
        </p:txBody>
      </p:sp>
      <p:sp>
        <p:nvSpPr>
          <p:cNvPr id="9"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03</a:t>
            </a:r>
            <a:endParaRPr kumimoji="1" lang="zh-CN" altLang="en-US" sz="4800">
              <a:solidFill>
                <a:schemeClr val="tx1">
                  <a:lumMod val="50000"/>
                  <a:lumOff val="50000"/>
                </a:schemeClr>
              </a:solidFil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pic>
        <p:nvPicPr>
          <p:cNvPr id="1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3" name="Group 598"/>
            <p:cNvGrpSpPr/>
            <p:nvPr/>
          </p:nvGrpSpPr>
          <p:grpSpPr>
            <a:xfrm>
              <a:off x="763829" y="1414808"/>
              <a:ext cx="6972294" cy="2337649"/>
              <a:chOff x="763829" y="1414808"/>
              <a:chExt cx="6972294" cy="2337649"/>
            </a:xfrm>
          </p:grpSpPr>
          <p:sp>
            <p:nvSpPr>
              <p:cNvPr id="1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公民权利是指公民依法享有的权利和自由</a:t>
                </a:r>
                <a:endParaRPr/>
              </a:p>
            </p:txBody>
          </p:sp>
          <p:sp>
            <p:nvSpPr>
              <p:cNvPr id="1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公民权利包括政治权利、经济权利、社会权利和文化权利等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公民权利是宪法保障的核心内容</a:t>
                </a:r>
                <a:endParaRPr/>
              </a:p>
            </p:txBody>
          </p:sp>
          <p:sp>
            <p:nvSpPr>
              <p:cNvPr id="1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 name="Group 591"/>
            <p:cNvGrpSpPr/>
            <p:nvPr/>
          </p:nvGrpSpPr>
          <p:grpSpPr>
            <a:xfrm>
              <a:off x="689593" y="3949139"/>
              <a:ext cx="7078256" cy="2128975"/>
              <a:chOff x="689593" y="3949139"/>
              <a:chExt cx="7078256" cy="2128975"/>
            </a:xfrm>
          </p:grpSpPr>
          <p:sp>
            <p:nvSpPr>
              <p:cNvPr id="2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公民权利可以分为个人权利和集体权利两类</a:t>
                </a:r>
                <a:endParaRPr/>
              </a:p>
            </p:txBody>
          </p:sp>
          <p:sp>
            <p:nvSpPr>
              <p:cNvPr id="2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个人权利是指公民个人依法享有的权利和自由，如人身权、财产权、表达权等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集体权利是指公民作为一个整体依法享有的权利和自由，如民族自决权、发展权等</a:t>
                </a:r>
                <a:endParaRPr/>
              </a:p>
            </p:txBody>
          </p:sp>
          <p:sp>
            <p:nvSpPr>
              <p:cNvPr id="2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公民权利的内涵与分类</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8" name="" descr="{&quot;isTemplate&quot;:true,&quot;type&quot;:3}"/>
        <p:cNvGrpSpPr/>
        <p:nvPr/>
      </p:nvGrpSpPr>
      <p:grpSpPr>
        <a:xfrm>
          <a:off x="0" y="0"/>
          <a:ext cx="0" cy="0"/>
        </a:xfrm>
      </p:grpSpPr>
      <p:sp>
        <p:nvSpPr>
          <p:cNvPr id="29"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公民权利的宪法保障与实现途径</a:t>
            </a:r>
            <a:endParaRPr lang="en-US" altLang="zh-CN" sz="2800" b="1">
              <a:latin typeface="+mj-ea"/>
              <a:ea typeface="+mj-ea"/>
            </a:endParaRPr>
          </a:p>
        </p:txBody>
      </p:sp>
      <p:grpSp>
        <p:nvGrpSpPr>
          <p:cNvPr id="30"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31" name=""/>
            <p:cNvGrpSpPr/>
            <p:nvPr/>
          </p:nvGrpSpPr>
          <p:grpSpPr>
            <a:xfrm>
              <a:off x="660399" y="2074672"/>
              <a:ext cx="5100082" cy="4536540"/>
              <a:chOff x="660399" y="2074672"/>
              <a:chExt cx="5100082" cy="4536540"/>
            </a:xfrm>
          </p:grpSpPr>
          <p:sp>
            <p:nvSpPr>
              <p:cNvPr id="32"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3"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宪法保障公民权利主要通过以下途径：</a:t>
                </a:r>
                <a:endParaRPr lang="en-US" altLang="zh-CN" sz="2000" b="1">
                  <a:latin typeface="Microsoft YaHei" panose="020b0503020204020204" pitchFamily="34" charset="-122"/>
                  <a:ea typeface="Microsoft YaHei" panose="020b0503020204020204" pitchFamily="34" charset="-122"/>
                </a:endParaRPr>
              </a:p>
            </p:txBody>
          </p:sp>
          <p:sp>
            <p:nvSpPr>
              <p:cNvPr id="34"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宪法明确规定公民享有的权利和自由</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宪法设立国家机构来保障公民权利的实施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宪法提供法律救济途径来维护公民权利的实现</a:t>
                </a:r>
                <a:endParaRPr/>
              </a:p>
            </p:txBody>
          </p:sp>
          <p:pic>
            <p:nvPicPr>
              <p:cNvPr id="35"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36" name=""/>
            <p:cNvGrpSpPr/>
            <p:nvPr/>
          </p:nvGrpSpPr>
          <p:grpSpPr>
            <a:xfrm>
              <a:off x="6431519" y="2074672"/>
              <a:ext cx="5100082" cy="4536540"/>
              <a:chOff x="660399" y="2074672"/>
              <a:chExt cx="5100082" cy="4536540"/>
            </a:xfrm>
          </p:grpSpPr>
          <p:sp>
            <p:nvSpPr>
              <p:cNvPr id="37"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8"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公民权利实现的途径包括：</a:t>
                </a:r>
                <a:endParaRPr lang="en-US" altLang="zh-CN" sz="2000" b="1">
                  <a:latin typeface="Microsoft YaHei" panose="020b0503020204020204" pitchFamily="34" charset="-122"/>
                  <a:ea typeface="Microsoft YaHei" panose="020b0503020204020204" pitchFamily="34" charset="-122"/>
                </a:endParaRPr>
              </a:p>
            </p:txBody>
          </p:sp>
          <p:sp>
            <p:nvSpPr>
              <p:cNvPr id="39"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通过国家机关的执法和司法活动来保障公民权利</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通过社会监督和国家工作人员的自律来保障公民权利</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通过公民的自觉行使和维权行动来保障公民权利</a:t>
                </a:r>
                <a:endParaRPr/>
              </a:p>
            </p:txBody>
          </p:sp>
          <p:pic>
            <p:nvPicPr>
              <p:cNvPr id="40"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https://d.book118.com/368015023004006042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humanities_architecture_gray">
      <a:dk1>
        <a:srgbClr val="000000"/>
      </a:dk1>
      <a:lt1>
        <a:srgbClr val="FFFFFF"/>
      </a:lt1>
      <a:dk2>
        <a:srgbClr val="000000"/>
      </a:dk2>
      <a:lt2>
        <a:srgbClr val="FFFEFF"/>
      </a:lt2>
      <a:accent1>
        <a:srgbClr val="414042"/>
      </a:accent1>
      <a:accent2>
        <a:srgbClr val="B8B9B6"/>
      </a:accent2>
      <a:accent3>
        <a:srgbClr val="727371"/>
      </a:accent3>
      <a:accent4>
        <a:srgbClr val="1D1C1E"/>
      </a:accent4>
      <a:accent5>
        <a:srgbClr val="71756B"/>
      </a:accent5>
      <a:accent6>
        <a:srgbClr val="464A40"/>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13</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13</vt:i4>
      </vt:variant>
    </vt:vector>
  </HeadingPairs>
  <TitlesOfParts>
    <vt:vector baseType="lpstr" size="22">
      <vt:lpstr>Arial</vt:lpstr>
      <vt:lpstr>Calibri</vt:lpstr>
      <vt:lpstr>Arial Black</vt:lpstr>
      <vt:lpstr>微软雅黑</vt:lpstr>
      <vt:lpstr>黑体</vt:lpstr>
      <vt:lpstr>Microsoft YaHei</vt:lpstr>
      <vt:lpstr>Microsoft YaHei Light</vt:lpstr>
      <vt:lpstr>Microsoft Yahei</vt:lpstr>
      <vt:lpstr>Office Theme</vt:lpstr>
      <vt:lpstr>宪法学讲义：国家权力与公民权利</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2024-09-20T23:18:24.091</cp:lastPrinted>
  <dcterms:created xsi:type="dcterms:W3CDTF">2024-09-20T15:18:24Z</dcterms:created>
  <dcterms:modified xsi:type="dcterms:W3CDTF">2024-09-20T15:18:26Z</dcterms:modified>
</cp:coreProperties>
</file>