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E1F347C-6819-43F6-B233-48372F6BDE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64B194-4B80-49DF-A142-A2F9A222C1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50D6092-47AF-497F-9CB4-081E3EF179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400A363-8744-462F-85D3-967698E336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593CE05-084E-484B-B7AE-0CB509EFB74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EFEF6A8-28D1-4489-B7E4-759BFC18C57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836B3DD-4664-4EDE-9F3E-5541A506C8F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CAF7472-3D3D-4C04-A6BB-0478097C1C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6A424AA-1F5B-441B-B4AE-E42BC2ED095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BEF9EB4-EAC0-4C2F-AC32-D77839BC6A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B71374-A002-4F8D-BD0B-D2DD44FF85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1.jpeg" /><Relationship Id="rId6"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68016033116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金融市场与机构BondMarkets</a:t>
            </a:r>
          </a:p>
        </p:txBody>
      </p:sp>
      <p:sp>
        <p:nvSpPr>
          <p:cNvPr id="3" name="TextBox 3"/>
          <p:cNvSpPr txBox="1"/>
          <p:nvPr/>
        </p:nvSpPr>
        <p:spPr>
          <a:xfrm>
            <a:off x="4964250" y="3872880"/>
            <a:ext cx="225795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endParaRPr lang="en-US" sz="2025">
              <a:solidFill>
                <a:schemeClr val="dk1">
                  <a:alpha val="100000"/>
                </a:schemeClr>
              </a:solidFill>
              <a:latin typeface="Microsoft Yahei"/>
              <a:ea typeface="Microsoft Yahei"/>
              <a:cs typeface="Microsoft Yahei"/>
            </a:endParaRPr>
          </a:p>
        </p:txBody>
      </p:sp>
      <p:sp>
        <p:nvSpPr>
          <p:cNvPr id="4" name="TextBox 4"/>
          <p:cNvSpPr txBox="1"/>
          <p:nvPr/>
        </p:nvSpPr>
        <p:spPr>
          <a:xfrm>
            <a:off x="4293502" y="4349349"/>
            <a:ext cx="359907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2024-01-31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金融市场概述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债券市场基础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金融机构在债券市场中的角色</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债券市场投资策略及风险管理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债券市场创新与发展趋势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案例分析：国内外典型债券市场交易实践</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金融市场概述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金融市场是指资金供应者和资金需求者双方通过信用工具进行交易而融通资金的市场。</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金融市场在金融体系中发挥着重要作用，包括聚敛功能、配置功能、调节功能、反映功能等。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定义与功能</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功能</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750" r="17750"/>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75" r="16675"/>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货币市场</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资本市场</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外汇市场</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黄金市场</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金融市场分类</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包括同业拆借市场、票据市场、大额可转让定期存单市场等。</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进行外汇买卖、兑换和结算的场所，由外汇银行、外汇经纪人和外汇交易者组成。</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包括股票市场和债券市场，是长期资金融通的主要场所。</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进行黄金买卖和兑换的场所，参与者包括产金商、加工商、中央银行等。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3403" r="13403"/>
          <a:stretch>
            <a:fillRect/>
          </a:stretch>
        </p:blipFill>
        <p:spPr>
          <a:xfrm>
            <a:off x="4289937"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通过购买股票、债券、基金等参与金融市场。</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个人投资者</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包括养老基金、保险公司、投资银行等，是金融市场的主要参与者。</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机构投资者</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政府通过发行国债等方式筹集资金，监管机构则负责维护市场秩序和稳定。</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政府及监管机构</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包括证券交易所、证券公司、律师事务所等，为金融市场提供专业服务。</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中介机构</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金融市场参与者</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1377" r="11377"/>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随着国际贸易和投资的增长，金融市场日益全球化，各国金融市场之间的联系更加紧密。</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全球化趋势</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科技创新趋势</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监管趋严趋势</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绿色金融趋势</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互联网、大数据、人工智能等技术的应用推动金融市场不断创新和发展。</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为防范金融风险和维护市场稳定，各国政府对金融市场的监管越来越严格。</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随着环保意识的提高，绿色金融逐渐成为金融市场发展的新方向。</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金融市场发展趋势</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债券市场基础</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16125" r="1612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债券是一种金融契约，是政府、金融机构、工商企业等直接向社会借债筹借资金时，向投资者发行，承诺按一定利率支付利息并按约定条件偿还本金的债权债务凭证。</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债券的特点包括：偿还性、流动性、安全性、收益性。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债券定义及特点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债券种类包括</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国债、地方政府债、企业债、公司债、金融债等。每种债券的风险和收益特点各不相同。</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债券风险包括</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信用风险、市场风险、流动性风险、通货膨胀风险等。投资者需根据自身风险承受能力选择合适的债券品种。</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债券种类与风险</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8125" r="812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确定发行主体与发行条件、聘请承销商、发行定价、路演推介、簿记定价、配售缴款等步骤。</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债券发行流程包括</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开户、委托、成交、清算与交割、过户等步骤。投资者可通过证券交易所或银行间市场进行债券买卖。</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债券交易流程包括</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债券发行与交易流程</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债券市场监管政策</a:t>
              </a:r>
            </a:p>
          </p:txBody>
        </p:sp>
      </p:grpSp>
      <p:sp>
        <p:nvSpPr>
          <p:cNvPr id="43" name="TextBox 43"/>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债券市场监管政策包括：发行审核制度、信息披露要求、投资者保护机制、违规处罚措施等。</a:t>
            </a:r>
          </a:p>
        </p:txBody>
      </p:sp>
      <p:sp>
        <p:nvSpPr>
          <p:cNvPr id="44" name="TextBox 44"/>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监管部门通过制定和执行相关政策，维护债券市场的公平、公正、透明，保护投资者的合法权益，促进债券市场的健康发展。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金融机构在债券市场中的角色</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作为债券市场的主要参与者，商业银行在债券发行、交易和结算等环节发挥重要作用。</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商业银行通过承销债券帮助发行人筹集资金，同时也作为自营商进行债券买卖，为市场提供流动性。</a:t>
            </a:r>
          </a:p>
        </p:txBody>
      </p:sp>
      <p:pic>
        <p:nvPicPr>
          <p:cNvPr id="6" name="Picture 6"/>
          <p:cNvPicPr>
            <a:picLocks noChangeAspect="1"/>
          </p:cNvPicPr>
          <p:nvPr/>
        </p:nvPicPr>
        <p:blipFill>
          <a:blip r:embed="rId2"/>
          <a:srcRect t="16026" b="16026"/>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7848" b="7848"/>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商业银行还通过债券回购、质押式回购等交易方式为市场参与者提供短期融资服务。</a:t>
            </a:r>
          </a:p>
        </p:txBody>
      </p:sp>
      <p:pic>
        <p:nvPicPr>
          <p:cNvPr id="10" name="Picture 10"/>
          <p:cNvPicPr>
            <a:picLocks noChangeAspect="1"/>
          </p:cNvPicPr>
          <p:nvPr/>
        </p:nvPicPr>
        <p:blipFill>
          <a:blip r:embed="rId4"/>
          <a:srcRect t="7838" b="7838"/>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商业银行</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保险公司通过购买债券获取稳定的固定收益，以匹配其长期负债特性。</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保险公司在债券市场中注重风险管理和资产配置，关注债券的信用评级、期限结构和收益率水平。</a:t>
            </a:r>
          </a:p>
        </p:txBody>
      </p:sp>
      <p:pic>
        <p:nvPicPr>
          <p:cNvPr id="7" name="Picture 7"/>
          <p:cNvPicPr>
            <a:picLocks noChangeAspect="1"/>
          </p:cNvPicPr>
          <p:nvPr/>
        </p:nvPicPr>
        <p:blipFill>
          <a:blip r:embed="rId2"/>
          <a:srcRect t="10603" b="10603"/>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9585" r="9585"/>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15437" r="15437"/>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保险公司是债券市场的重要机构投资者，其持有的债券资产占总资产的比例较高。</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保险公司</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589" r="16589"/>
          <a:stretch>
            <a:fillRect/>
          </a:stretch>
        </p:blipFill>
        <p:spPr>
          <a:xfrm>
            <a:off x="882858" y="1563009"/>
            <a:ext cx="2465519" cy="2459823"/>
          </a:xfrm>
          <a:prstGeom prst="rect">
            <a:avLst/>
          </a:prstGeom>
        </p:spPr>
      </p:pic>
      <p:pic>
        <p:nvPicPr>
          <p:cNvPr id="3" name="Picture 3"/>
          <p:cNvPicPr>
            <a:picLocks noChangeAspect="1"/>
          </p:cNvPicPr>
          <p:nvPr/>
        </p:nvPicPr>
        <p:blipFill>
          <a:blip r:embed="rId3"/>
          <a:srcRect l="14591" r="14591"/>
          <a:stretch>
            <a:fillRect/>
          </a:stretch>
        </p:blipFill>
        <p:spPr>
          <a:xfrm>
            <a:off x="3561055" y="1563009"/>
            <a:ext cx="2465519" cy="2459823"/>
          </a:xfrm>
          <a:prstGeom prst="rect">
            <a:avLst/>
          </a:prstGeom>
        </p:spPr>
      </p:pic>
      <p:pic>
        <p:nvPicPr>
          <p:cNvPr id="4" name="Picture 4"/>
          <p:cNvPicPr>
            <a:picLocks noChangeAspect="1"/>
          </p:cNvPicPr>
          <p:nvPr/>
        </p:nvPicPr>
        <p:blipFill>
          <a:blip r:embed="rId4"/>
          <a:srcRect l="16548" r="16548"/>
          <a:stretch>
            <a:fillRect/>
          </a:stretch>
        </p:blipFill>
        <p:spPr>
          <a:xfrm>
            <a:off x="6239251" y="1563009"/>
            <a:ext cx="2465519" cy="2459823"/>
          </a:xfrm>
          <a:prstGeom prst="rect">
            <a:avLst/>
          </a:prstGeom>
        </p:spPr>
      </p:pic>
      <p:pic>
        <p:nvPicPr>
          <p:cNvPr id="5" name="Picture 5"/>
          <p:cNvPicPr>
            <a:picLocks noChangeAspect="1"/>
          </p:cNvPicPr>
          <p:nvPr/>
        </p:nvPicPr>
        <p:blipFill>
          <a:blip r:embed="rId5"/>
          <a:srcRect l="16589" r="16589"/>
          <a:stretch>
            <a:fillRect/>
          </a:stretch>
        </p:blipFill>
        <p:spPr>
          <a:xfrm>
            <a:off x="8917448" y="1563009"/>
            <a:ext cx="2465519" cy="2459823"/>
          </a:xfrm>
          <a:prstGeom prst="rect">
            <a:avLst/>
          </a:prstGeom>
        </p:spPr>
      </p:pic>
      <p:sp>
        <p:nvSpPr>
          <p:cNvPr id="6" name="AutoShape 6"/>
          <p:cNvSpPr/>
          <p:nvPr/>
        </p:nvSpPr>
        <p:spPr>
          <a:xfrm>
            <a:off x="1401243" y="3336168"/>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079439" y="3336168"/>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66032" y="3336168"/>
            <a:ext cx="1368351" cy="146042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757636" y="3336168"/>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7981" y="5054414"/>
            <a:ext cx="2415273" cy="1117978"/>
          </a:xfrm>
          <a:prstGeom prst="rect">
            <a:avLst/>
          </a:prstGeom>
          <a:noFill/>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证券公司在债券市场中扮演多重角色，包括承销商、交易商和做市商等。</a:t>
            </a:r>
            <a:endParaRPr lang="en-US" sz="1100"/>
          </a:p>
        </p:txBody>
      </p:sp>
      <p:sp>
        <p:nvSpPr>
          <p:cNvPr id="11" name="AutoShape 11"/>
          <p:cNvSpPr/>
          <p:nvPr/>
        </p:nvSpPr>
        <p:spPr>
          <a:xfrm>
            <a:off x="3586178" y="5054414"/>
            <a:ext cx="2415273" cy="1118235"/>
          </a:xfrm>
          <a:prstGeom prst="rect">
            <a:avLst/>
          </a:prstGeom>
          <a:noFill/>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证券公司通过承销债券帮助发行人进入市场，为发行人提供专业化的发行建议和服务。</a:t>
            </a:r>
            <a:endParaRPr lang="en-US" sz="1100"/>
          </a:p>
        </p:txBody>
      </p:sp>
      <p:sp>
        <p:nvSpPr>
          <p:cNvPr id="12" name="AutoShape 12"/>
          <p:cNvSpPr/>
          <p:nvPr/>
        </p:nvSpPr>
        <p:spPr>
          <a:xfrm>
            <a:off x="6264374" y="5054414"/>
            <a:ext cx="2415273" cy="1118235"/>
          </a:xfrm>
          <a:prstGeom prst="rect">
            <a:avLst/>
          </a:prstGeom>
          <a:noFill/>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证券公司作为交易商，在债券市场中提供买卖报价，促进市场交易活跃。</a:t>
            </a:r>
            <a:endParaRPr lang="en-US" sz="1100"/>
          </a:p>
        </p:txBody>
      </p:sp>
      <p:sp>
        <p:nvSpPr>
          <p:cNvPr id="13" name="AutoShape 13"/>
          <p:cNvSpPr/>
          <p:nvPr/>
        </p:nvSpPr>
        <p:spPr>
          <a:xfrm>
            <a:off x="8942570" y="5054414"/>
            <a:ext cx="2415273" cy="1118235"/>
          </a:xfrm>
          <a:prstGeom prst="rect">
            <a:avLst/>
          </a:prstGeom>
          <a:noFill/>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证券公司还通过做市服务为市场提供流动性，维护市场价格稳定。</a:t>
            </a:r>
            <a:endParaRPr lang="en-US" sz="1100"/>
          </a:p>
        </p:txBody>
      </p:sp>
      <p:sp>
        <p:nvSpPr>
          <p:cNvPr id="14" name="TextBox 14"/>
          <p:cNvSpPr txBox="1"/>
          <p:nvPr/>
        </p:nvSpPr>
        <p:spPr>
          <a:xfrm>
            <a:off x="1431442" y="3725383"/>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15" name="TextBox 15"/>
          <p:cNvSpPr txBox="1"/>
          <p:nvPr/>
        </p:nvSpPr>
        <p:spPr>
          <a:xfrm>
            <a:off x="4111824"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16" name="TextBox 16"/>
          <p:cNvSpPr txBox="1"/>
          <p:nvPr/>
        </p:nvSpPr>
        <p:spPr>
          <a:xfrm>
            <a:off x="6790020"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17" name="TextBox 17"/>
          <p:cNvSpPr txBox="1"/>
          <p:nvPr/>
        </p:nvSpPr>
        <p:spPr>
          <a:xfrm>
            <a:off x="9468217"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证券公司</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https://d.book118.com/368016033116006040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2024-09-19T07:28:49.435</cp:lastPrinted>
  <dcterms:created xsi:type="dcterms:W3CDTF">2024-09-18T23:28:49Z</dcterms:created>
  <dcterms:modified xsi:type="dcterms:W3CDTF">2024-09-18T23:28:51Z</dcterms:modified>
</cp:coreProperties>
</file>