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3670E2-3FD4-4C1F-9644-86EA06651E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8EDA81-D80A-41A1-8E53-4F37AEC79D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59E534-8380-46C5-8372-CDC212D49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43EEBE-D960-4602-8B26-866671526F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31B770-1B88-4782-9366-255F7FEF6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EFA9F6-9BED-4F02-9459-4EDD7C7512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6CDE29-746D-47AB-89F3-5928971A7D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5D8C3C-3A84-4024-A822-5873536496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285CCA-75F1-49E6-82A5-3FF6576DEC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97CC9-90E7-4C34-B08D-7FAAD5529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15ABA6-A564-4F56-8958-7382C008BB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2406211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普通高中课程标准北师大版与人教A版对比研究\n## 1.普通高中课程标准简介及发展历程\n### 1.1普通高中课程标准的定义与意义\n### 1.2普通高中课程标准的发展历程\n### 1.3现行普通高中课程标准的主要特点\n## 2.北师大版与人教A版课程标准的对比分析\n### 2.1课程结构对比\n### 2.2课程内容对比\n### 2.3课程标准实施与评价对比\n## 3.北师大版与人教A版课程标准优势与不足分析\n### 3.1北师大版课程标准优势与不足\n### 3.2人教A版课程标准优势与不足\n### 3.3综合对比分析\n## 4.普通高中课程标准发展趋势与展望\n### 4.1国际普通高中课程标准发展趋势\n### 4.2国内普通高中课程标准发展趋势\n### 4.3对未来普通高中课程标准的展望\n## 5.结论与建议\n### 5.1两版课程标准对比研究的结论\n### 5.2针对普通高中课程标准发展的建议\n### 5.3对今后研究方向的展望\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3500"/>
              <a:t>普通高中课程标准北师大版与人教A版对比研究</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8" name="" descr="{&quot;isTemplate&quot;:true,&quot;type&quot;:2}"/>
        <p:cNvGrpSpPr/>
        <p:nvPr/>
      </p:nvGrpSpPr>
      <p:grpSpPr>
        <a:xfrm>
          <a:off x="0" y="0"/>
          <a:ext cx="0" cy="0"/>
        </a:xfrm>
      </p:grpSpPr>
      <p:sp>
        <p:nvSpPr>
          <p:cNvPr id="89"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普通高中课程标准简介及发展历程</a:t>
            </a:r>
            <a:endParaRPr/>
          </a:p>
        </p:txBody>
      </p:sp>
      <p:sp>
        <p:nvSpPr>
          <p:cNvPr id="90"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4" name="" descr="{&quot;isTemplate&quot;:true,&quot;type&quot;:3}"/>
        <p:cNvGrpSpPr/>
        <p:nvPr/>
      </p:nvGrpSpPr>
      <p:grpSpPr>
        <a:xfrm>
          <a:off x="0" y="0"/>
          <a:ext cx="0" cy="0"/>
        </a:xfrm>
      </p:grpSpPr>
      <p:sp>
        <p:nvSpPr>
          <p:cNvPr id="115"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普通高中课程标准的定义与意义</a:t>
            </a:r>
            <a:endParaRPr lang="en-US" sz="3600" b="1">
              <a:latin typeface="微软雅黑"/>
              <a:ea typeface="微软雅黑"/>
            </a:endParaRPr>
          </a:p>
        </p:txBody>
      </p:sp>
      <p:sp>
        <p:nvSpPr>
          <p:cNvPr id="116"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-普通高中课程标准是指导和规范普通高中教学活动的文件     - 明确了普通高中教育的培养目标
    - 规定了课程结构、课程内容和课程标准
    - 为普通高中教育评价提供了依据
-普通高中课程标准对于提高教育质量具有重要意义
    - 有利于明确培养目标，提高人才培养质量
    - 有利于优化课程结构，提高课程实施效果
    - 有利于规范教学行为，提高教师教学水平</a:t>
            </a:r>
            <a:endParaRPr lang="en-US" sz="1200" spc="300">
              <a:solidFill>
                <a:schemeClr val="tx1">
                  <a:lumMod val="50000"/>
                  <a:lumOff val="50000"/>
                  <a:alpha val="100000"/>
                </a:schemeClr>
              </a:solidFill>
              <a:latin typeface="微软雅黑"/>
              <a:ea typeface="微软雅黑"/>
            </a:endParaRPr>
          </a:p>
        </p:txBody>
      </p:sp>
      <p:cxnSp>
        <p:nvCxnSpPr>
          <p:cNvPr id="117"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8"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9" name="" descr="{&quot;isTemplate&quot;:true,&quot;type&quot;:3}"/>
        <p:cNvGrpSpPr/>
        <p:nvPr/>
      </p:nvGrpSpPr>
      <p:grpSpPr>
        <a:xfrm>
          <a:off x="0" y="0"/>
          <a:ext cx="0" cy="0"/>
        </a:xfrm>
      </p:grpSpPr>
      <p:pic>
        <p:nvPicPr>
          <p:cNvPr id="12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22" name="Group 598"/>
            <p:cNvGrpSpPr/>
            <p:nvPr/>
          </p:nvGrpSpPr>
          <p:grpSpPr>
            <a:xfrm>
              <a:off x="763829" y="1414808"/>
              <a:ext cx="6972294" cy="2337649"/>
              <a:chOff x="763829" y="1414808"/>
              <a:chExt cx="6972294" cy="2337649"/>
            </a:xfrm>
          </p:grpSpPr>
          <p:sp>
            <p:nvSpPr>
              <p:cNvPr id="12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20世纪80年代，我国开始制定普通高中课程标准</a:t>
                </a:r>
                <a:endParaRPr/>
              </a:p>
            </p:txBody>
          </p:sp>
          <p:sp>
            <p:nvSpPr>
              <p:cNvPr id="12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1986年，颁布《普通高中教学大纲（试行）》</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1990年，颁布《普通高中课程标准（试行）》</a:t>
                </a:r>
                <a:endParaRPr/>
              </a:p>
            </p:txBody>
          </p:sp>
          <p:sp>
            <p:nvSpPr>
              <p:cNvPr id="12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2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29" name="Group 591"/>
            <p:cNvGrpSpPr/>
            <p:nvPr/>
          </p:nvGrpSpPr>
          <p:grpSpPr>
            <a:xfrm>
              <a:off x="689593" y="3949139"/>
              <a:ext cx="7078256" cy="2128975"/>
              <a:chOff x="689593" y="3949139"/>
              <a:chExt cx="7078256" cy="2128975"/>
            </a:xfrm>
          </p:grpSpPr>
          <p:sp>
            <p:nvSpPr>
              <p:cNvPr id="13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21世纪初，普通高中课程标准进行了重大改革</a:t>
                </a:r>
                <a:endParaRPr/>
              </a:p>
            </p:txBody>
          </p:sp>
          <p:sp>
            <p:nvSpPr>
              <p:cNvPr id="13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2003年，颁布《普通高中课程标准（实验稿）》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2017年，颁布《普通高中课程标准（2017年版）》</a:t>
                </a:r>
                <a:endParaRPr/>
              </a:p>
            </p:txBody>
          </p:sp>
          <p:sp>
            <p:nvSpPr>
              <p:cNvPr id="13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3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普通高中课程标准的发展历程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descr="{&quot;isTemplate&quot;:true,&quot;type&quot;:3}"/>
        <p:cNvGrpSpPr/>
        <p:nvPr/>
      </p:nvGrpSpPr>
      <p:grpSpPr>
        <a:xfrm>
          <a:off x="0" y="0"/>
          <a:ext cx="0" cy="0"/>
        </a:xfrm>
      </p:grpSpPr>
      <p:sp>
        <p:nvSpPr>
          <p:cNvPr id="13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坚持以培养德智体美劳全面发展的社会主义建设者和接班人为根本任务</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强调德育为先，培养学生的社会主义核心价值观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突出智育，提高学生的科学文化素质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注重体育，培养学生的健康意识和运动技能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重视美育，提高学生的审美能力和人文素养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强化劳育，培养学生的劳动观念和劳动能力</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坚持以学生发展为核心，关注学生的个性差异和兴趣爱好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提倡学生自主学习，培养学生的自主意识和自主学习能力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强调合作学习，培养学生的团队协作能力和沟通能力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注重实践教学，培养学生的实践能力和创新精神</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坚持以课程建设为基础，优化课程结构和课程内容</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简化课程门类，减轻学生课业负担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丰富课程内容，满足学生多样化需求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突出课程整合，提高课程实施效果</a:t>
            </a:r>
            <a:endParaRPr/>
          </a:p>
        </p:txBody>
      </p:sp>
      <p:sp>
        <p:nvSpPr>
          <p:cNvPr id="13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现行普通高中课程标准的主要特点</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0" name="" descr="{&quot;isTemplate&quot;:true,&quot;type&quot;:2}"/>
        <p:cNvGrpSpPr/>
        <p:nvPr/>
      </p:nvGrpSpPr>
      <p:grpSpPr>
        <a:xfrm>
          <a:off x="0" y="0"/>
          <a:ext cx="0" cy="0"/>
        </a:xfrm>
      </p:grpSpPr>
      <p:sp>
        <p:nvSpPr>
          <p:cNvPr id="141"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北师大版与人教A版课程标准的对比分析</a:t>
            </a:r>
            <a:endParaRPr/>
          </a:p>
        </p:txBody>
      </p:sp>
      <p:sp>
        <p:nvSpPr>
          <p:cNvPr id="142"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3" name="" descr="{&quot;isTemplate&quot;:true,&quot;type&quot;:3}"/>
        <p:cNvGrpSpPr/>
        <p:nvPr/>
      </p:nvGrpSpPr>
      <p:grpSpPr>
        <a:xfrm>
          <a:off x="0" y="0"/>
          <a:ext cx="0" cy="0"/>
        </a:xfrm>
      </p:grpSpPr>
      <p:grpSp>
        <p:nvGrpSpPr>
          <p:cNvPr id="144"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45" name="Group 628"/>
            <p:cNvGrpSpPr/>
            <p:nvPr/>
          </p:nvGrpSpPr>
          <p:grpSpPr>
            <a:xfrm>
              <a:off x="1197254" y="3971227"/>
              <a:ext cx="11008530" cy="2106887"/>
              <a:chOff x="1197254" y="3971227"/>
              <a:chExt cx="11008530" cy="2106887"/>
            </a:xfrm>
          </p:grpSpPr>
          <p:sp>
            <p:nvSpPr>
              <p:cNvPr id="146"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7"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8"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49"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0"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北师大版课程标准课程结构分为必修、选修和自主选修三个层次</a:t>
                </a:r>
                <a:endParaRPr/>
              </a:p>
            </p:txBody>
          </p:sp>
          <p:sp>
            <p:nvSpPr>
              <p:cNvPr id="151"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必修课程：包括语文、数学、英语、物理、化学、生物、历史、地理、政治等学科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选修课程：包括文学、历史、哲学、艺术、科技、体育等学科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自主选修课程：学生可以根据自己的兴趣和需求自主选择课程</a:t>
                </a:r>
                <a:endParaRPr/>
              </a:p>
            </p:txBody>
          </p:sp>
        </p:grpSp>
        <p:grpSp>
          <p:nvGrpSpPr>
            <p:cNvPr id="152" name="Group 635"/>
            <p:cNvGrpSpPr/>
            <p:nvPr/>
          </p:nvGrpSpPr>
          <p:grpSpPr>
            <a:xfrm>
              <a:off x="3499345" y="1423099"/>
              <a:ext cx="11008530" cy="2005901"/>
              <a:chOff x="3499345" y="1423099"/>
              <a:chExt cx="11008530" cy="2005901"/>
            </a:xfrm>
          </p:grpSpPr>
          <p:sp>
            <p:nvSpPr>
              <p:cNvPr id="153"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人教A版课程标准课程结构分为必修、选修和综合实践活动三个层次</a:t>
                </a:r>
                <a:endParaRPr/>
              </a:p>
            </p:txBody>
          </p:sp>
          <p:sp>
            <p:nvSpPr>
              <p:cNvPr id="154"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必修课程：包括语文、数学、英语、物理、化学、生物、历史、地理、政治等学科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选修课程：包括文学、历史、哲学、艺术、科技、体育等学科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综合实践活动：包括社会实践活动、科学研究活动、社区服务活动等</a:t>
                </a:r>
                <a:endParaRPr/>
              </a:p>
            </p:txBody>
          </p:sp>
          <p:sp>
            <p:nvSpPr>
              <p:cNvPr id="155"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6"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7"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58"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课程结构对比</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grpSp>
        <p:nvGrpSpPr>
          <p:cNvPr id="16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62" name=""/>
            <p:cNvGrpSpPr/>
            <p:nvPr/>
          </p:nvGrpSpPr>
          <p:grpSpPr>
            <a:xfrm>
              <a:off x="685800" y="3146904"/>
              <a:ext cx="5760000" cy="3225487"/>
              <a:chOff x="685800" y="3146904"/>
              <a:chExt cx="5760000" cy="3225487"/>
            </a:xfrm>
          </p:grpSpPr>
          <p:sp>
            <p:nvSpPr>
              <p:cNvPr id="16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北师大版课程标准课程内容更加丰富多样，注重培养学生的综合素质</a:t>
                </a:r>
                <a:endParaRPr kumimoji="1" lang="en-US" altLang="zh-CN" sz="1800" b="1">
                  <a:solidFill>
                    <a:schemeClr val="bg1"/>
                  </a:solidFill>
                  <a:latin typeface="+mj-ea"/>
                  <a:ea typeface="+mj-ea"/>
                </a:endParaRPr>
              </a:p>
            </p:txBody>
          </p:sp>
          <p:sp>
            <p:nvSpPr>
              <p:cNvPr id="16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增加了许多新的课程内容，如编程、机器人、创客等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强调课程内容的整合，打破学科界限，培养学生的跨学科思维能力</a:t>
                </a:r>
                <a:endParaRPr/>
              </a:p>
            </p:txBody>
          </p:sp>
        </p:grpSp>
        <p:grpSp>
          <p:nvGrpSpPr>
            <p:cNvPr id="165" name=""/>
            <p:cNvGrpSpPr/>
            <p:nvPr/>
          </p:nvGrpSpPr>
          <p:grpSpPr>
            <a:xfrm>
              <a:off x="6016236" y="3146904"/>
              <a:ext cx="5400000" cy="3225487"/>
              <a:chOff x="6016236" y="3146904"/>
              <a:chExt cx="5400000" cy="3225487"/>
            </a:xfrm>
          </p:grpSpPr>
          <p:sp>
            <p:nvSpPr>
              <p:cNvPr id="16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人教A版课程标准课程内容更加注重基础知识和基本技能的培养</a:t>
                </a:r>
                <a:endParaRPr kumimoji="1" lang="en-US" altLang="zh-CN" sz="1800" b="1">
                  <a:solidFill>
                    <a:schemeClr val="bg1"/>
                  </a:solidFill>
                  <a:latin typeface="+mj-ea"/>
                  <a:ea typeface="+mj-ea"/>
                </a:endParaRPr>
              </a:p>
            </p:txBody>
          </p:sp>
          <p:sp>
            <p:nvSpPr>
              <p:cNvPr id="16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强调学科知识的系统性，培养学生的学科素养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增加了许多实践性、探究性的教学内容，培养学生的实践能力</a:t>
                </a:r>
                <a:endParaRPr/>
              </a:p>
            </p:txBody>
          </p:sp>
        </p:grpSp>
      </p:grpSp>
      <p:sp>
        <p:nvSpPr>
          <p:cNvPr id="16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课程内容对比</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descr="{&quot;isTemplate&quot;:true,&quot;type&quot;:3}"/>
        <p:cNvGrpSpPr/>
        <p:nvPr/>
      </p:nvGrpSpPr>
      <p:grpSpPr>
        <a:xfrm>
          <a:off x="0" y="0"/>
          <a:ext cx="0" cy="0"/>
        </a:xfrm>
      </p:grpSpPr>
      <p:grpSp>
        <p:nvGrpSpPr>
          <p:cNvPr id="17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1" name=""/>
            <p:cNvGrpSpPr/>
            <p:nvPr/>
          </p:nvGrpSpPr>
          <p:grpSpPr>
            <a:xfrm>
              <a:off x="685800" y="3146904"/>
              <a:ext cx="5760000" cy="3225487"/>
              <a:chOff x="685800" y="3146904"/>
              <a:chExt cx="5760000" cy="3225487"/>
            </a:xfrm>
          </p:grpSpPr>
          <p:sp>
            <p:nvSpPr>
              <p:cNvPr id="17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北师大版课程标准实施更加注重学生的自主学习和实践能力的培养</a:t>
                </a:r>
                <a:endParaRPr kumimoji="1" lang="en-US" altLang="zh-CN" sz="1800" b="1">
                  <a:solidFill>
                    <a:schemeClr val="bg1"/>
                  </a:solidFill>
                  <a:latin typeface="+mj-ea"/>
                  <a:ea typeface="+mj-ea"/>
                </a:endParaRPr>
              </a:p>
            </p:txBody>
          </p:sp>
          <p:sp>
            <p:nvSpPr>
              <p:cNvPr id="17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提倡学生自主学习，培养学生的自主意识和自主学习能力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强调合作学习，培养学生的团队协作能力和沟通能力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注重实践教学，培养学生的实践能力和创新精神</a:t>
                </a:r>
                <a:endParaRPr/>
              </a:p>
            </p:txBody>
          </p:sp>
        </p:grpSp>
        <p:grpSp>
          <p:nvGrpSpPr>
            <p:cNvPr id="174" name=""/>
            <p:cNvGrpSpPr/>
            <p:nvPr/>
          </p:nvGrpSpPr>
          <p:grpSpPr>
            <a:xfrm>
              <a:off x="6016236" y="3146904"/>
              <a:ext cx="5400000" cy="3225487"/>
              <a:chOff x="6016236" y="3146904"/>
              <a:chExt cx="5400000" cy="3225487"/>
            </a:xfrm>
          </p:grpSpPr>
          <p:sp>
            <p:nvSpPr>
              <p:cNvPr id="17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人教A版课程标准实施更加注重教师的课堂教学和学生的书本学习</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强调教师的课堂教学，培养学生的学科素养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重视学生的书本学习，培养学生的知识水平和思维能力</a:t>
                </a:r>
                <a:endParaRPr/>
              </a:p>
            </p:txBody>
          </p:sp>
        </p:grpSp>
      </p:grpSp>
      <p:sp>
        <p:nvSpPr>
          <p:cNvPr id="17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课程标准实施与评价对比</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北师大版与人教A版课程标准优势与不足分析</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北师大版课程标准优势与不足</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优势：</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课程内容更加丰富多样，注重培养学生的综合素质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强调课程内容的整合，打破学科界限，培养学生的跨学科思维能力</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不足：</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忽视了对学生基础知识的学习和基本技能的培养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过于强调学生的自主学习和实践能力，可能导致学生基础知识不扎实</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https://d.book118.com/368024062116006040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普通高中课程标准北师大版与人教A版对比研究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2024-09-19T07:30:38.898</cp:lastPrinted>
  <dcterms:created xsi:type="dcterms:W3CDTF">2024-09-18T23:30:38Z</dcterms:created>
  <dcterms:modified xsi:type="dcterms:W3CDTF">2024-09-18T23:30:40Z</dcterms:modified>
</cp:coreProperties>
</file>