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641B2-39E1-4B7D-87E0-89D326069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6C221-BFFA-4116-BE3F-FB128291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8C261-92DA-441D-ACC3-4AB15E135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38E36-ACBF-4E00-B0B2-AF24E440F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ACA610-2C71-4995-8C0B-9BCE8AF09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B0EAA1-62FA-4100-A018-DA498C4AA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FEB6AE-4C2F-469E-9411-62C254AD8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9882F-2EFE-4F82-AD4B-D69F20FE7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92736-1E06-485F-8CC1-9524AF4F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58324-ADC3-40E9-AC91-D4970343D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FD916-FB40-4E79-BAED-25260CA7C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34046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无创DNA产前检测技术详解\n## 1.无创DNA产前检测的定义与意义\n### 1.1无创DNA产前检测的基本概念\n### 1.2无创DNA产前检测的重要性\n### 1.3无创DNA产前检测的技术优势\n## 2.无创DNA产前检测的原理与方法\n### 2.1无创DNA产前检测的原理概述\n### 2.2无创DNA产前检测的主要方法\n### 2.3无创DNA产前检测的技术流程\n## 3.无创DNA产前检测的应用领域\n### 3.1无创DNA产前检测在染色体异常筛查中的应用\n### 3.2无创DNA产前检测在遗传病诊断中的应用\n### 3.3无创DNA产前检测在胎儿性别鉴定中的应用\n## 4.无创DNA产前检测的准确性及影响因素\n### 4.1无创DNA产前检测的准确性评估\n### 4.2影响无创DNA产前检测准确性的因素\n### 4.3如何提高无创DNA产前检测的准确性\n## 5.无创DNA产前检测的注意事项与局限性\n### 5.1无创DNA产前检测的注意事项\n### 5.2无创DNA产前检测的局限性\n### 5.3无创DNA产前检测与羊水穿刺等方法的对比\n## 6.无创DNA产前检测的发展趋势与展望\n### 6.1无创DNA产前检测技术的发展趋势\n### 6.2无创DNA产前检测在临床应用的展望\n### 6.3无创DNA产前检测对遗传咨询的影响与价值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100"/>
              <a:t>无创DNA产前检测技术详解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无创DNA产前检测的定义与意义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0" name="组合 21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无创DNA产前检测（NIPT）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通过孕妇外周血检测胎儿DNA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筛查胎儿染色体异常和遗传病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无创性，对胎儿和孕妇安全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胎儿DNA来源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胎儿细胞通过胎盘进入母体血液循环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通过高通量测序技术检测胎儿DNA</a:t>
                </a:r>
                <a:endParaRPr/>
              </a:p>
            </p:txBody>
          </p:sp>
          <p:pic>
            <p:nvPicPr>
              <p:cNvPr id="22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0" name="组合 22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NIPT与其他产前检测方法的比较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无创性与羊水穿刺、绒毛活检等侵入性方法相比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检测准确性较高，假阳性率低</a:t>
                </a:r>
                <a:endParaRPr/>
              </a:p>
            </p:txBody>
          </p:sp>
          <p:pic>
            <p:nvPicPr>
              <p:cNvPr id="23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无创DNA产前检测的基本概念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染色体异常是导致新生儿智力低下、畸形等疾病的主要原因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NIPT能早期筛查胎儿染色体异常，为孕妇提供决策依据</a:t>
                </a:r>
                <a:endParaRPr/>
              </a:p>
            </p:txBody>
          </p:sp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筛查胎儿染色体异常</a:t>
                </a:r>
                <a:endParaRPr/>
              </a:p>
            </p:txBody>
          </p:sp>
        </p:grpSp>
        <p:grpSp>
          <p:nvGrpSpPr>
            <p:cNvPr id="24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NIPT能检测胎儿是否患有某些遗传病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为家庭提供遗传风险评估，指导生育决策</a:t>
                </a:r>
                <a:endParaRPr/>
              </a:p>
            </p:txBody>
          </p:sp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诊断遗传病</a:t>
                </a:r>
                <a:endParaRPr/>
              </a:p>
            </p:txBody>
          </p:sp>
        </p:grpSp>
        <p:grpSp>
          <p:nvGrpSpPr>
            <p:cNvPr id="24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NIPT能同时检测胎儿性别，满足部分家庭需求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避免性别歧视，提高生育率</a:t>
                </a:r>
                <a:endParaRPr/>
              </a:p>
            </p:txBody>
          </p:sp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胎儿性别鉴定</a:t>
                </a:r>
                <a:endParaRPr/>
              </a:p>
            </p:txBody>
          </p:sp>
        </p:grpSp>
      </p:grpSp>
      <p:pic>
        <p:nvPicPr>
          <p:cNvPr id="24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无创DNA产前检测的重要性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无创DNA产前检测的技术优势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组合 2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6" name="组合 255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无创性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无需穿刺胎盘，对胎儿和孕妇安全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减少孕妇心理压力和产检恐惧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1" name="组合 260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准确性高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高通量测序技术，检测准确性高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假阳性率低，减少误诊和过度治疗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6" name="组合 265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检测周期短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检测周期短，仅需10-12周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及时为孕妇提供产前检测结果，指导生育决策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无创DNA产前检测的原理与方法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胎儿DNA与孕妇DNA的分离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利用孕妇外周血中的胎儿DNA进行检测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通过高通量测序技术对DNA片段进行测序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胎儿染色体异常和遗传病的筛查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分析测序结果，判断胎儿是否存在染色体异常或遗传病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检测准确性高，假阳性率低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无创DNA产前检测的原理概述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无创DNA产前检测的主要方法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组合 2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组合 2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高通量测序技术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对孕妇外周血中的胎儿DNA进行测序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检测胎儿染色体异常和遗传病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组合 3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生物信息学分析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分析测序结果，判断胎儿是否存在染色体异常或遗传病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提供准确的产前检测结果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7" name="组合 30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22907" y="1964867"/>
            <a:ext cx="10663382" cy="4893196"/>
            <a:chOff x="722907" y="1964867"/>
            <a:chExt cx="10663382" cy="4893196"/>
          </a:xfrm>
        </p:grpSpPr>
        <p:grpSp>
          <p:nvGrpSpPr>
            <p:cNvPr id="308" name="组合 307"/>
            <p:cNvGrpSpPr/>
            <p:nvPr/>
          </p:nvGrpSpPr>
          <p:grpSpPr>
            <a:xfrm>
              <a:off x="722907" y="1969665"/>
              <a:ext cx="4942804" cy="1614076"/>
              <a:chOff x="722907" y="1969665"/>
              <a:chExt cx="4942804" cy="1614076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2169486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孕妇外周血采集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/>
              <p:cNvSpPr txBox="1"/>
              <p:nvPr/>
            </p:nvSpPr>
            <p:spPr>
              <a:xfrm>
                <a:off x="722907" y="2096595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8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1" name="Tencent"/>
              <p:cNvCxnSpPr/>
              <p:nvPr/>
            </p:nvCxnSpPr>
            <p:spPr>
              <a:xfrm>
                <a:off x="805711" y="1969665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2" name="组合 311"/>
            <p:cNvGrpSpPr/>
            <p:nvPr/>
          </p:nvGrpSpPr>
          <p:grpSpPr>
            <a:xfrm>
              <a:off x="6443485" y="1964867"/>
              <a:ext cx="4942804" cy="1614076"/>
              <a:chOff x="6443485" y="1964867"/>
              <a:chExt cx="4942804" cy="1614076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216468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胎儿DNA提取和纯化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/>
              <p:cNvSpPr txBox="1"/>
              <p:nvPr/>
            </p:nvSpPr>
            <p:spPr>
              <a:xfrm>
                <a:off x="6443485" y="209179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8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5" name="Tencent"/>
              <p:cNvCxnSpPr/>
              <p:nvPr/>
            </p:nvCxnSpPr>
            <p:spPr>
              <a:xfrm>
                <a:off x="6526289" y="196486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6" name="组合 315"/>
            <p:cNvGrpSpPr/>
            <p:nvPr/>
          </p:nvGrpSpPr>
          <p:grpSpPr>
            <a:xfrm>
              <a:off x="722907" y="3606826"/>
              <a:ext cx="4942804" cy="1614076"/>
              <a:chOff x="722907" y="3606826"/>
              <a:chExt cx="4942804" cy="1614076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3806647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高通量测序技术进行DNA测序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/>
              <p:cNvSpPr txBox="1"/>
              <p:nvPr/>
            </p:nvSpPr>
            <p:spPr>
              <a:xfrm>
                <a:off x="722907" y="3733756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8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9" name="Tencent"/>
              <p:cNvCxnSpPr/>
              <p:nvPr/>
            </p:nvCxnSpPr>
            <p:spPr>
              <a:xfrm>
                <a:off x="805711" y="3606826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0" name="组合 319"/>
            <p:cNvGrpSpPr/>
            <p:nvPr/>
          </p:nvGrpSpPr>
          <p:grpSpPr>
            <a:xfrm>
              <a:off x="6443485" y="3602028"/>
              <a:ext cx="4942804" cy="1614076"/>
              <a:chOff x="6443485" y="3602028"/>
              <a:chExt cx="4942804" cy="1614076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3801849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生物信息学分析测序结果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/>
              <p:cNvSpPr txBox="1"/>
              <p:nvPr/>
            </p:nvSpPr>
            <p:spPr>
              <a:xfrm>
                <a:off x="6443485" y="3728958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8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23" name="Tencent"/>
              <p:cNvCxnSpPr/>
              <p:nvPr/>
            </p:nvCxnSpPr>
            <p:spPr>
              <a:xfrm>
                <a:off x="6526289" y="3602028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4" name="组合 323"/>
            <p:cNvGrpSpPr/>
            <p:nvPr/>
          </p:nvGrpSpPr>
          <p:grpSpPr>
            <a:xfrm>
              <a:off x="722907" y="5243987"/>
              <a:ext cx="4942804" cy="1614076"/>
              <a:chOff x="722907" y="5243987"/>
              <a:chExt cx="4942804" cy="1614076"/>
            </a:xfrm>
          </p:grpSpPr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544380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胎儿染色体异常和遗传病筛查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/>
              <p:cNvSpPr txBox="1"/>
              <p:nvPr/>
            </p:nvSpPr>
            <p:spPr>
              <a:xfrm>
                <a:off x="722907" y="537091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8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27" name="Tencent"/>
              <p:cNvCxnSpPr/>
              <p:nvPr/>
            </p:nvCxnSpPr>
            <p:spPr>
              <a:xfrm>
                <a:off x="805711" y="524398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8" name="组合 327"/>
            <p:cNvGrpSpPr/>
            <p:nvPr/>
          </p:nvGrpSpPr>
          <p:grpSpPr>
            <a:xfrm>
              <a:off x="6443485" y="5239189"/>
              <a:ext cx="4942804" cy="1614076"/>
              <a:chOff x="6443485" y="5239189"/>
              <a:chExt cx="4942804" cy="1614076"/>
            </a:xfrm>
          </p:grpSpPr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5439010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检测结果反馈给孕妇和家庭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/>
              <p:cNvSpPr txBox="1"/>
              <p:nvPr/>
            </p:nvSpPr>
            <p:spPr>
              <a:xfrm>
                <a:off x="6443485" y="5366119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6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06</a:t>
                </a:r>
                <a:endParaRPr lang="en-GB" sz="4800">
                  <a:solidFill>
                    <a:schemeClr val="accent6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31" name="Tencent"/>
              <p:cNvCxnSpPr/>
              <p:nvPr/>
            </p:nvCxnSpPr>
            <p:spPr>
              <a:xfrm>
                <a:off x="6526289" y="5239189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无创DNA产前检测的技术流程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无创DNA产前检测的应用领域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无创DNA产前检测在染色体异常筛查中的应用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染色体异常筛查的必要性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染色体异常是导致新生儿智力低下、畸形等疾病的主要原因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NIPT能早期筛查胎儿染色体异常，为孕妇提供决策依据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染色体异常筛查的准确性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NIPT检测准确性高，假阳性率低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为孕妇和家庭提供准确的产前检测结果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遗传病诊断的必要性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遗传病对家庭和社会造成严重负担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NIPT能检测胎儿是否患有某些遗传病，为家庭提供遗传风险评估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遗传病诊断的准确性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NIPT检测准确性高，假阳性率低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为孕妇和家庭提供准确的产前检测结果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无创DNA产前检测在遗传病诊断中的应用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无创DNA产前检测在胎儿性别鉴定中的应用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胎儿性别鉴定的必要性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满足部分家庭对胎儿性别的需求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避免性别歧视，提高生育率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胎儿性别鉴定的准确性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NIPT能同时检测胎儿性别，准确性高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为孕妇和家庭提供准确的产前检测结果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https://d.book118.com/368034046004006042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无创DNA产前检测技术详解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2024-09-20T23:21:50.073</cp:lastPrinted>
  <dcterms:created xsi:type="dcterms:W3CDTF">2024-09-20T15:21:50Z</dcterms:created>
  <dcterms:modified xsi:type="dcterms:W3CDTF">2024-09-20T15:21:52Z</dcterms:modified>
</cp:coreProperties>
</file>