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A9D21D0-05D7-49C9-BEA8-A20FA67688F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9472FC-DE53-4A39-8648-1D87E598E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168353-B492-41F9-BD70-6B113B06E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934C10-EDC7-46C3-BC3A-B506D1BAB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1EC073-D7B3-4E9F-BEFB-002AA3C6C5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C8A9A7-54E8-4218-BF14-A9BCFF1317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167D58-10BF-4758-B326-70151C8CFC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F88855-1161-41B7-8967-A3DCB95D4A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7DA74F-6C35-4667-8E2C-1D82EB4C06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8E8880-6E24-4064-9D6F-F133CDFBC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92A806-B131-4435-A8BC-7C5C0667E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E4AE60-7FCF-459B-A881-3584E6A5A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0D8AA11-5EA0-465D-8FE5-D5BA8EE8DCF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6D5D763-A3ED-4BF2-9662-461AC58FB4D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37000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安全生产危险源风险调控培训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安全生产危险源风险调控培训简介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安全生产危险源的识别与评估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安全管理体系建设</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职工安全培训与演练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安全风险管控实践</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安全生产危险源风险调控培训总结与展望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安全生产危险源风险调控培训简介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什么是安全生产危险源风险调控培训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安全生产危险源风险调控培训是为了提高职工的安全防范意识和技能，减少工作环境中的危险源和风险，保障职工的人身安全和健康而进行的一系列培训活动。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安全生产危险源风险调控培训的重要性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提高工作安全意识</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减少事故发生几率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降低工作风险</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提高员工工作安全意识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保障工作环境安全</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符合国家法律法规要求</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安全生产危险源风险调控培训的目的</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保障员工安全</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实现零事故</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提高员工满意度</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保障员工身体健康</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降低生产风险</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提高企业生产效率</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监理单位工作人员</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监督安全操作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指导安全实践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报告安全问题</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安全管理人员</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制定安全规范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管理安全风险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培训员工</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安全生产危险源风险调控培训的对象</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生产经营单位职工</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参与安全培训</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学习安全知识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应对突发事故</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安全生产危险源风险调控培训对于保障企业和员工的安全至关重要。通过加强安全意识培训和风险管理，可以有效降低事故发生的概率，提高工作效率和员工满意度。</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安全生产危险源的识别与评估</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作业流程</a:t>
            </a:r>
            <a:endParaRPr lang="en-US" sz="2200" b="0" strike="noStrike" spc="-1">
              <a:solidFill>
                <a:srgbClr val="000000"/>
              </a:solidFill>
              <a:latin typeface="Arial"/>
            </a:endParaRPr>
          </a:p>
        </p:txBody>
      </p:sp>
      <p:sp>
        <p:nvSpPr>
          <p:cNvPr id="12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详细规范作业步骤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提供必要个人防护装备</a:t>
            </a:r>
            <a:endParaRPr lang="en-US" sz="1500" b="0" strike="noStrike" spc="-1">
              <a:solidFill>
                <a:srgbClr val="000000"/>
              </a:solidFill>
              <a:latin typeface="Arial"/>
            </a:endParaRPr>
          </a:p>
        </p:txBody>
      </p:sp>
      <p:sp>
        <p:nvSpPr>
          <p:cNvPr id="12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人为因素</a:t>
            </a:r>
            <a:endParaRPr lang="en-US" sz="2200" b="0" strike="noStrike" spc="-1">
              <a:solidFill>
                <a:srgbClr val="000000"/>
              </a:solidFill>
              <a:latin typeface="Arial"/>
            </a:endParaRPr>
          </a:p>
        </p:txBody>
      </p:sp>
      <p:sp>
        <p:nvSpPr>
          <p:cNvPr id="12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加强员工安全意识培训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强化责任意识</a:t>
            </a:r>
            <a:endParaRPr lang="en-US" sz="1500" b="0" strike="noStrike" spc="-1">
              <a:solidFill>
                <a:srgbClr val="000000"/>
              </a:solidFill>
              <a:latin typeface="Arial"/>
            </a:endParaRPr>
          </a:p>
        </p:txBody>
      </p:sp>
      <p:sp>
        <p:nvSpPr>
          <p:cNvPr id="12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危险源的识别</a:t>
            </a:r>
            <a:endParaRPr lang="en-US" sz="3600" b="0" strike="noStrike" spc="-1">
              <a:solidFill>
                <a:schemeClr val="dk1"/>
              </a:solidFill>
              <a:latin typeface="Arial"/>
            </a:endParaRPr>
          </a:p>
        </p:txBody>
      </p:sp>
      <p:sp>
        <p:nvSpPr>
          <p:cNvPr id="13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生产设备</a:t>
            </a:r>
            <a:endParaRPr lang="en-US" sz="2200" b="0" strike="noStrike" spc="-1">
              <a:solidFill>
                <a:srgbClr val="000000"/>
              </a:solidFill>
              <a:latin typeface="Arial"/>
            </a:endParaRPr>
          </a:p>
        </p:txBody>
      </p:sp>
      <p:sp>
        <p:nvSpPr>
          <p:cNvPr id="13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定期检查设备运行状态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注意设备维护保养</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危险源评估方法</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根据可能性和严重程度确定风险等级</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风险矩阵法</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从系统失效逆推故障原因</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故障树分析法</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分析事故发生的可能路径和结果</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事件树分析法</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识别危险源</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归纳各类潜在危险因素</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评估危险源严重性</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量化风险等级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分析危害程度</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制定整改方案</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明确整改措施</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危险源评估流程</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确定评估范围</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明确涉及的范围和对象</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危险源评估案例分析</a:t>
            </a:r>
            <a:endParaRPr lang="en-US" sz="3500" b="0" strike="noStrike" spc="-1">
              <a:solidFill>
                <a:srgbClr val="000000"/>
              </a:solidFill>
              <a:latin typeface="Arial"/>
            </a:endParaRPr>
          </a:p>
        </p:txBody>
      </p:sp>
      <p:sp>
        <p:nvSpPr>
          <p:cNvPr id="15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通过对某化工厂的化学品泄露进行详细分析，识别出泄露的原因、后果和应对措施，帮助更好地理解危险源评估的重要性。</a:t>
            </a:r>
            <a:endParaRPr lang="en-US" sz="2500" b="0" strike="noStrike" spc="-1">
              <a:solidFill>
                <a:srgbClr val="000000"/>
              </a:solidFill>
              <a:latin typeface="Arial"/>
            </a:endParaRPr>
          </a:p>
        </p:txBody>
      </p:sp>
      <p:sp>
        <p:nvSpPr>
          <p:cNvPr id="16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危险源评估案例分析</a:t>
            </a:r>
            <a:endParaRPr lang="en-US" sz="3600" b="0" strike="noStrike" spc="-1">
              <a:solidFill>
                <a:schemeClr val="dk1"/>
              </a:solidFill>
              <a:latin typeface="Arial"/>
            </a:endParaRPr>
          </a:p>
        </p:txBody>
      </p:sp>
      <p:sp>
        <p:nvSpPr>
          <p:cNvPr id="16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设备损坏导致化学品泄露</a:t>
            </a:r>
            <a:endParaRPr lang="en-US" sz="1500" b="0" strike="noStrike" spc="-1">
              <a:solidFill>
                <a:srgbClr val="000000"/>
              </a:solidFill>
              <a:latin typeface="Arial"/>
            </a:endParaRPr>
          </a:p>
        </p:txBody>
      </p:sp>
      <p:sp>
        <p:nvSpPr>
          <p:cNvPr id="16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泄露原因分析</a:t>
            </a:r>
            <a:endParaRPr lang="en-US" sz="2200" b="0" strike="noStrike" spc="-1">
              <a:solidFill>
                <a:srgbClr val="000000"/>
              </a:solidFill>
              <a:latin typeface="Arial"/>
            </a:endParaRPr>
          </a:p>
        </p:txBody>
      </p:sp>
      <p:sp>
        <p:nvSpPr>
          <p:cNvPr id="16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污染环境、危害员工健康</a:t>
            </a:r>
            <a:endParaRPr lang="en-US" sz="1500" b="0" strike="noStrike" spc="-1">
              <a:solidFill>
                <a:srgbClr val="000000"/>
              </a:solidFill>
              <a:latin typeface="Arial"/>
            </a:endParaRPr>
          </a:p>
        </p:txBody>
      </p:sp>
      <p:sp>
        <p:nvSpPr>
          <p:cNvPr id="16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泄露后果</a:t>
            </a:r>
            <a:endParaRPr lang="en-US" sz="2200" b="0" strike="noStrike" spc="-1">
              <a:solidFill>
                <a:srgbClr val="000000"/>
              </a:solidFill>
              <a:latin typeface="Arial"/>
            </a:endParaRPr>
          </a:p>
        </p:txBody>
      </p:sp>
      <p:sp>
        <p:nvSpPr>
          <p:cNvPr id="16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立即停止泄露源、调查事故原因</a:t>
            </a:r>
            <a:endParaRPr lang="en-US" sz="1500" b="0" strike="noStrike" spc="-1">
              <a:solidFill>
                <a:srgbClr val="000000"/>
              </a:solidFill>
              <a:latin typeface="Arial"/>
            </a:endParaRPr>
          </a:p>
        </p:txBody>
      </p:sp>
      <p:sp>
        <p:nvSpPr>
          <p:cNvPr id="16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应对措施</a:t>
            </a:r>
            <a:endParaRPr lang="en-US" sz="2200" b="0" strike="noStrike" spc="-1">
              <a:solidFill>
                <a:srgbClr val="000000"/>
              </a:solidFill>
              <a:latin typeface="Arial"/>
            </a:endParaRPr>
          </a:p>
        </p:txBody>
      </p:sp>
      <p:sp>
        <p:nvSpPr>
          <p:cNvPr id="16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安全管理体系建设</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安全管理体系概述</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安全管理体系是指组织为达到最低可能的伤害和财产损失而采取的一系列措施和程序。其目的在于规范化企业的安全管理行为，降低事故风险，维护员工和社会大众的生命财产安全。</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安全管理体系标准</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Occupational Health and Safety Assessment Series</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OHSAS 18001</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International Organization for Standardization</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ISO 45001</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提升企业安全管理水平</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安全生产标准化</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制定政策</a:t>
            </a:r>
            <a:endParaRPr lang="en-US" sz="2200" b="0" strike="noStrike" spc="-1">
              <a:solidFill>
                <a:srgbClr val="000000"/>
              </a:solidFill>
              <a:latin typeface="Arial"/>
            </a:endParaRPr>
          </a:p>
        </p:txBody>
      </p:sp>
      <p:sp>
        <p:nvSpPr>
          <p:cNvPr id="18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明确安全管理政策，包括责任分工、流程规范等</a:t>
            </a:r>
            <a:endParaRPr lang="en-US" sz="1500" b="0" strike="noStrike" spc="-1">
              <a:solidFill>
                <a:srgbClr val="000000"/>
              </a:solidFill>
              <a:latin typeface="Arial"/>
            </a:endParaRPr>
          </a:p>
        </p:txBody>
      </p:sp>
      <p:sp>
        <p:nvSpPr>
          <p:cNvPr id="18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实施计划</a:t>
            </a:r>
            <a:endParaRPr lang="en-US" sz="2200" b="0" strike="noStrike" spc="-1">
              <a:solidFill>
                <a:srgbClr val="000000"/>
              </a:solidFill>
              <a:latin typeface="Arial"/>
            </a:endParaRPr>
          </a:p>
        </p:txBody>
      </p:sp>
      <p:sp>
        <p:nvSpPr>
          <p:cNvPr id="19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根据政策制定具体的实施计划和措施</a:t>
            </a:r>
            <a:endParaRPr lang="en-US" sz="1500" b="0" strike="noStrike" spc="-1">
              <a:solidFill>
                <a:srgbClr val="000000"/>
              </a:solidFill>
              <a:latin typeface="Arial"/>
            </a:endParaRPr>
          </a:p>
        </p:txBody>
      </p:sp>
      <p:sp>
        <p:nvSpPr>
          <p:cNvPr id="19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进行检查</a:t>
            </a:r>
            <a:endParaRPr lang="en-US" sz="2200" b="0" strike="noStrike" spc="-1">
              <a:solidFill>
                <a:srgbClr val="000000"/>
              </a:solidFill>
              <a:latin typeface="Arial"/>
            </a:endParaRPr>
          </a:p>
        </p:txBody>
      </p:sp>
      <p:sp>
        <p:nvSpPr>
          <p:cNvPr id="19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定期审核和评估安全管理体系的有效性</a:t>
            </a:r>
            <a:endParaRPr lang="en-US" sz="1500" b="0" strike="noStrike" spc="-1">
              <a:solidFill>
                <a:srgbClr val="000000"/>
              </a:solidFill>
              <a:latin typeface="Arial"/>
            </a:endParaRPr>
          </a:p>
        </p:txBody>
      </p:sp>
      <p:sp>
        <p:nvSpPr>
          <p:cNvPr id="19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安全管理体系建设步骤</a:t>
            </a:r>
            <a:endParaRPr lang="en-US" sz="3600" b="0" strike="noStrike" spc="-1">
              <a:solidFill>
                <a:schemeClr val="dk1"/>
              </a:solidFill>
              <a:latin typeface="Arial"/>
            </a:endParaRPr>
          </a:p>
        </p:txBody>
      </p:sp>
      <p:sp>
        <p:nvSpPr>
          <p:cNvPr id="19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设定目标</a:t>
            </a:r>
            <a:endParaRPr lang="en-US" sz="2200" b="0" strike="noStrike" spc="-1">
              <a:solidFill>
                <a:srgbClr val="000000"/>
              </a:solidFill>
              <a:latin typeface="Arial"/>
            </a:endParaRPr>
          </a:p>
        </p:txBody>
      </p:sp>
      <p:sp>
        <p:nvSpPr>
          <p:cNvPr id="19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确定安全管理体系建设的目标和指标</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安全管理体系建设实例</a:t>
            </a:r>
            <a:endParaRPr lang="en-US" sz="3600" b="0" strike="noStrike" spc="-1">
              <a:solidFill>
                <a:schemeClr val="dk1"/>
              </a:solidFill>
              <a:latin typeface="Arial"/>
            </a:endParaRPr>
          </a:p>
        </p:txBody>
      </p:sp>
      <p:sp>
        <p:nvSpPr>
          <p:cNvPr id="20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从设定目标到实施计划，全面推进安全管理</a:t>
            </a:r>
            <a:endParaRPr lang="en-US" sz="2000" b="0" strike="noStrike" spc="-1">
              <a:solidFill>
                <a:srgbClr val="000000"/>
              </a:solidFill>
              <a:latin typeface="Arial"/>
            </a:endParaRPr>
          </a:p>
        </p:txBody>
      </p:sp>
      <p:sp>
        <p:nvSpPr>
          <p:cNvPr id="20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某建筑公司安全管理体系建设</a:t>
            </a:r>
            <a:endParaRPr lang="en-US" sz="3000" b="0" strike="noStrike" spc="-1">
              <a:solidFill>
                <a:srgbClr val="000000"/>
              </a:solidFill>
              <a:latin typeface="Arial"/>
            </a:endParaRPr>
          </a:p>
        </p:txBody>
      </p:sp>
      <p:sp>
        <p:nvSpPr>
          <p:cNvPr id="20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20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0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https://d.book118.com/368037000010006050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136</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安全生产危险源风险调控培训</vt:lpstr>
      <vt:lpstr>目录</vt:lpstr>
      <vt:lpstr>第一章 安全生产危险源风险调控培训简介</vt:lpstr>
      <vt:lpstr> </vt:lpstr>
      <vt:lpstr>安全生产危险源风险调控培训的重要性</vt:lpstr>
      <vt:lpstr>安全生产危险源风险调控培训的目的</vt:lpstr>
      <vt:lpstr>安全生产危险源风险调控培训的对象</vt:lpstr>
      <vt:lpstr>总结</vt:lpstr>
      <vt:lpstr>第二章 安全生产危险源的识别与评估</vt:lpstr>
      <vt:lpstr>危险源的识别</vt:lpstr>
      <vt:lpstr>危险源评估方法</vt:lpstr>
      <vt:lpstr>危险源评估流程</vt:lpstr>
      <vt:lpstr> </vt:lpstr>
      <vt:lpstr>危险源评估案例分析</vt:lpstr>
      <vt:lpstr>第3章 安全管理体系建设</vt:lpstr>
      <vt:lpstr> </vt:lpstr>
      <vt:lpstr>安全管理体系标准</vt:lpstr>
      <vt:lpstr>安全管理体系建设步骤</vt:lpstr>
      <vt:lpstr>安全管理体系建设实例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2024-09-29T14:07:57.350</cp:lastPrinted>
  <dcterms:created xsi:type="dcterms:W3CDTF">2024-09-29T06:07:57Z</dcterms:created>
  <dcterms:modified xsi:type="dcterms:W3CDTF">2024-09-29T06:07:59Z</dcterms:modified>
</cp:coreProperties>
</file>