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761BA-AA27-4271-BA15-0FB79D470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9C000E-3A07-425F-8D2C-96BCCBEDE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F47103-41F5-4E1F-BCAF-E613CE970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AB6701-4E96-40AD-8346-57795F822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FE8633-F8A8-41E5-B935-14396FF1E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6FB32E-3830-455F-A926-914195371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9E6631-5577-4E3D-9ADD-E5D85859F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8904BB-3F80-4A1D-A5FC-891360022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3D5E01-A23F-455A-8645-4EC071390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4BA479-73ED-4900-8018-08001921A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6E91FC-765B-4E20-A9FF-D0938003E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4407002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GYB大学生创业培训课件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创业意识与创业精神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市场调研与商业计划书撰写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创新思维与产品设计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营销策略与品牌推广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融资策略与风险管理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团队建设与领导力提升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法律法规与政策解读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创业意识与创业精神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创业意义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创业概念及意义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创业是指个人或团队通过创新、组织资源、承担风险等方式，开创并运营一项新的商业活动，实现个人价值和社会价值的过程。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创业对于个人来说，是实现自我价值和追求自由的重要方式；对于社会来说，创业能够推动经济发展、增加就业机会、促进技术创新等。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292" r="3429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成功的创业者需要具备创新精神、冒险精神、责任感、诚信、团队合作等素质。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创业者素质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创业者需要具备市场洞察力、组织协调能力、资源整合能力、风险承受能力等。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创业者能力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创业者素质与能力要求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007" b="8007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增强创业意识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培养创业精神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提升创业能力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通过教育、实践等方式，培养大学生的创业意识，让他们了解创业的概念、意义和价值，激发创业热情。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鼓励大学生敢于创新、勇于冒险，培养坚韧不拔、百折不挠的创业精神，以及诚信、责任等良好品质。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通过课程学习、实践锻炼等方式，提升大学生的市场洞察力、组织协调能力、资源整合能力等创业必备能力。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培养创业意识与创业精神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市场调研与商业计划书撰写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访谈法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案例分析法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市场调研方法及技巧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通过直接观察目标受众的行为、环境、设施等，了解市场现状、竞争态势及消费者需求。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与目标受众进行面对面交流，深入了解他们的需求、痛点、期望等，获取一手资料。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通过设计问卷，收集目标受众的意见、态度、需求等信息，对数据进行统计分析，得出调研结论。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收集相关市场案例，进行深入研究和分析，提炼经验教训，为市场调研提供参考。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商业计划书结构与内容要点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简要概括商业计划书的核心内容，包括项目背景、市场机会、竞争优势等。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详细介绍公司的背景、使命、愿景、核心价值观等。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深入剖析目标市场的现状、趋势、竞争格局及消费者需求等。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摘要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公司描述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组织结构和管理团队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服务或产品线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营销和销售策略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商业计划书结构与内容要点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详细介绍公司的产品或服务，包括特点、优势、定价策略等。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阐述公司的营销策略、销售渠道和推广手段等。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展示公司的组织结构、管理团队的专业背景和技能。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744" b="674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说明公司的融资需求、资金用途和回报预期等。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提供公司的财务预测和预算，包括收入、成本、利润等关键指标。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商业计划书结构与内容要点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财务预测和预算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融资需求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某大学生创业团队计划开发一款针对大学生的社交APP，商业计划书中详细阐述了目标市场的需求、竞争态势及产品的创新点和优势，同时制定了切实可行的营销策略和融资计划。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一家初创公司计划推出一款智能家居产品，商业计划书中深入分析了市场趋势和消费者需求，展示了产品的独特功能和竞争优势，同时制定了全面的销售策略和预期收益。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某创业团队计划打造一款面向企业的数据分析工具，商业计划书中详细说明了目标市场的需求和竞争格局，强调了产品的技术优势和差异化特点，同时提出了具体的市场推广和融资方案。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商业计划书撰写实例分析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创新思维与产品设计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创新思维的定义与重要性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创新思维是指在现有思维模式的基础上，通过独特的思考方式和方法，产生新的、有价值的想法和解决方案的能力。在创业过程中，创新思维是帮助创业者发现市场机会、创造竞争优势的关键因素。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创新思维的特征与优势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创新思维具有独特性、灵活性、敏锐性和前瞻性等特征，能够帮助创业者从不同角度审视问题，发现潜在的市场需求和商业机会，进而开发出具有创新性的产品或服务。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创新思维的引导方法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引导创新思维的方法包括头脑风暴、六顶思考帽、思维导图等，这些方法可以帮助创业者激发灵感、拓展思路，产生更多的创意和想法。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创新思维引导及方法论述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91113" y="1349255"/>
            <a:ext cx="1102900" cy="11029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846826" y="1336491"/>
            <a:ext cx="347186" cy="34928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15621" y="1171423"/>
            <a:ext cx="158782" cy="15878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5257991" y="1574521"/>
            <a:ext cx="859155" cy="624840"/>
            <a:chOff x="5257991" y="1574521"/>
            <a:chExt cx="859155" cy="624840"/>
          </a:xfrm>
        </p:grpSpPr>
        <p:sp>
          <p:nvSpPr>
            <p:cNvPr id="6" name="TextBox 6"/>
            <p:cNvSpPr txBox="1"/>
            <p:nvPr/>
          </p:nvSpPr>
          <p:spPr>
            <a:xfrm>
              <a:off x="5257991" y="1574521"/>
              <a:ext cx="8591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5091113" y="3060668"/>
            <a:ext cx="1102900" cy="110499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846826" y="3048000"/>
            <a:ext cx="347186" cy="34928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15621" y="2882837"/>
            <a:ext cx="158782" cy="160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257991" y="3286601"/>
            <a:ext cx="935355" cy="624840"/>
            <a:chOff x="5257991" y="3286601"/>
            <a:chExt cx="935355" cy="624840"/>
          </a:xfrm>
        </p:grpSpPr>
        <p:sp>
          <p:nvSpPr>
            <p:cNvPr id="11" name="TextBox 11"/>
            <p:cNvSpPr txBox="1"/>
            <p:nvPr/>
          </p:nvSpPr>
          <p:spPr>
            <a:xfrm>
              <a:off x="5257991" y="3286601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5091113" y="4780407"/>
            <a:ext cx="1102900" cy="11029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846826" y="4767644"/>
            <a:ext cx="347186" cy="34928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15621" y="4602575"/>
            <a:ext cx="158782" cy="15878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257991" y="5005674"/>
            <a:ext cx="935355" cy="624840"/>
            <a:chOff x="5257991" y="5005674"/>
            <a:chExt cx="935355" cy="624840"/>
          </a:xfrm>
        </p:grpSpPr>
        <p:sp>
          <p:nvSpPr>
            <p:cNvPr id="16" name="TextBox 16"/>
            <p:cNvSpPr txBox="1"/>
            <p:nvPr/>
          </p:nvSpPr>
          <p:spPr>
            <a:xfrm>
              <a:off x="5257991" y="5005674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53066" y="1349255"/>
            <a:ext cx="1968722" cy="4629531"/>
            <a:chOff x="1353066" y="1349255"/>
            <a:chExt cx="1968722" cy="4629531"/>
          </a:xfrm>
        </p:grpSpPr>
        <p:sp>
          <p:nvSpPr>
            <p:cNvPr id="18" name="Freeform 18"/>
            <p:cNvSpPr/>
            <p:nvPr/>
          </p:nvSpPr>
          <p:spPr>
            <a:xfrm>
              <a:off x="1956379" y="4609281"/>
              <a:ext cx="827723" cy="1223582"/>
            </a:xfrm>
            <a:custGeom>
              <a:rect l="l" t="t" r="r" b="b"/>
              <a:pathLst>
                <a:path w="277" h="410">
                  <a:moveTo>
                    <a:pt x="277" y="410"/>
                  </a:moveTo>
                  <a:lnTo>
                    <a:pt x="167" y="410"/>
                  </a:lnTo>
                  <a:lnTo>
                    <a:pt x="139" y="105"/>
                  </a:lnTo>
                  <a:lnTo>
                    <a:pt x="110" y="410"/>
                  </a:lnTo>
                  <a:lnTo>
                    <a:pt x="0" y="410"/>
                  </a:lnTo>
                  <a:lnTo>
                    <a:pt x="0" y="0"/>
                  </a:lnTo>
                  <a:lnTo>
                    <a:pt x="277" y="0"/>
                  </a:lnTo>
                  <a:lnTo>
                    <a:pt x="277" y="41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725684" y="5635886"/>
              <a:ext cx="609695" cy="342900"/>
            </a:xfrm>
            <a:custGeom>
              <a:rect l="l" t="t" r="r" b="b"/>
              <a:pathLst>
                <a:path w="141" h="79">
                  <a:moveTo>
                    <a:pt x="112" y="17"/>
                  </a:moveTo>
                  <a:cubicBezTo>
                    <a:pt x="130" y="36"/>
                    <a:pt x="141" y="57"/>
                    <a:pt x="109" y="61"/>
                  </a:cubicBezTo>
                  <a:cubicBezTo>
                    <a:pt x="80" y="65"/>
                    <a:pt x="0" y="79"/>
                    <a:pt x="20" y="40"/>
                  </a:cubicBezTo>
                  <a:cubicBezTo>
                    <a:pt x="39" y="3"/>
                    <a:pt x="61" y="0"/>
                    <a:pt x="74" y="0"/>
                  </a:cubicBezTo>
                  <a:cubicBezTo>
                    <a:pt x="86" y="0"/>
                    <a:pt x="102" y="7"/>
                    <a:pt x="112" y="17"/>
                  </a:cubicBezTo>
                  <a:close/>
                </a:path>
              </a:pathLst>
            </a:custGeom>
            <a:solidFill>
              <a:srgbClr val="563A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407293" y="5635886"/>
              <a:ext cx="607504" cy="342900"/>
            </a:xfrm>
            <a:custGeom>
              <a:rect l="l" t="t" r="r" b="b"/>
              <a:pathLst>
                <a:path w="140" h="79">
                  <a:moveTo>
                    <a:pt x="29" y="17"/>
                  </a:moveTo>
                  <a:cubicBezTo>
                    <a:pt x="10" y="36"/>
                    <a:pt x="0" y="57"/>
                    <a:pt x="31" y="61"/>
                  </a:cubicBezTo>
                  <a:cubicBezTo>
                    <a:pt x="60" y="65"/>
                    <a:pt x="140" y="79"/>
                    <a:pt x="120" y="40"/>
                  </a:cubicBezTo>
                  <a:cubicBezTo>
                    <a:pt x="101" y="3"/>
                    <a:pt x="79" y="0"/>
                    <a:pt x="67" y="0"/>
                  </a:cubicBezTo>
                  <a:cubicBezTo>
                    <a:pt x="54" y="0"/>
                    <a:pt x="38" y="7"/>
                    <a:pt x="29" y="17"/>
                  </a:cubicBezTo>
                  <a:close/>
                </a:path>
              </a:pathLst>
            </a:custGeom>
            <a:solidFill>
              <a:srgbClr val="563A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2123638" y="3523241"/>
              <a:ext cx="495395" cy="1115568"/>
            </a:xfrm>
            <a:prstGeom prst="rect">
              <a:avLst/>
            </a:prstGeom>
            <a:solidFill>
              <a:srgbClr val="F4EFE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2314138" y="3546577"/>
              <a:ext cx="97346" cy="110109"/>
            </a:xfrm>
            <a:prstGeom prst="rect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233652" y="3643923"/>
              <a:ext cx="281559" cy="965263"/>
            </a:xfrm>
            <a:custGeom>
              <a:rect l="l" t="t" r="r" b="b"/>
              <a:pathLst>
                <a:path w="94" h="323">
                  <a:moveTo>
                    <a:pt x="34" y="0"/>
                  </a:moveTo>
                  <a:lnTo>
                    <a:pt x="0" y="268"/>
                  </a:lnTo>
                  <a:lnTo>
                    <a:pt x="48" y="323"/>
                  </a:lnTo>
                  <a:lnTo>
                    <a:pt x="94" y="267"/>
                  </a:lnTo>
                  <a:lnTo>
                    <a:pt x="52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1442029" y="4422972"/>
              <a:ext cx="556736" cy="535591"/>
            </a:xfrm>
            <a:custGeom>
              <a:rect l="l" t="t" r="r" b="b"/>
              <a:pathLst>
                <a:path w="128" h="123">
                  <a:moveTo>
                    <a:pt x="48" y="0"/>
                  </a:moveTo>
                  <a:cubicBezTo>
                    <a:pt x="48" y="0"/>
                    <a:pt x="39" y="21"/>
                    <a:pt x="26" y="44"/>
                  </a:cubicBezTo>
                  <a:cubicBezTo>
                    <a:pt x="13" y="66"/>
                    <a:pt x="0" y="89"/>
                    <a:pt x="9" y="94"/>
                  </a:cubicBezTo>
                  <a:cubicBezTo>
                    <a:pt x="18" y="100"/>
                    <a:pt x="35" y="72"/>
                    <a:pt x="35" y="72"/>
                  </a:cubicBezTo>
                  <a:cubicBezTo>
                    <a:pt x="35" y="72"/>
                    <a:pt x="22" y="112"/>
                    <a:pt x="39" y="114"/>
                  </a:cubicBezTo>
                  <a:cubicBezTo>
                    <a:pt x="57" y="117"/>
                    <a:pt x="64" y="81"/>
                    <a:pt x="64" y="81"/>
                  </a:cubicBezTo>
                  <a:cubicBezTo>
                    <a:pt x="64" y="81"/>
                    <a:pt x="60" y="120"/>
                    <a:pt x="78" y="121"/>
                  </a:cubicBezTo>
                  <a:cubicBezTo>
                    <a:pt x="96" y="123"/>
                    <a:pt x="88" y="77"/>
                    <a:pt x="88" y="77"/>
                  </a:cubicBezTo>
                  <a:cubicBezTo>
                    <a:pt x="88" y="77"/>
                    <a:pt x="100" y="100"/>
                    <a:pt x="114" y="90"/>
                  </a:cubicBezTo>
                  <a:cubicBezTo>
                    <a:pt x="128" y="80"/>
                    <a:pt x="93" y="55"/>
                    <a:pt x="99" y="29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1598620" y="3538100"/>
              <a:ext cx="582168" cy="1030891"/>
            </a:xfrm>
            <a:custGeom>
              <a:rect l="l" t="t" r="r" b="b"/>
              <a:pathLst>
                <a:path w="134" h="238">
                  <a:moveTo>
                    <a:pt x="119" y="0"/>
                  </a:moveTo>
                  <a:cubicBezTo>
                    <a:pt x="119" y="0"/>
                    <a:pt x="22" y="34"/>
                    <a:pt x="0" y="213"/>
                  </a:cubicBezTo>
                  <a:cubicBezTo>
                    <a:pt x="0" y="213"/>
                    <a:pt x="28" y="236"/>
                    <a:pt x="68" y="238"/>
                  </a:cubicBezTo>
                  <a:cubicBezTo>
                    <a:pt x="68" y="238"/>
                    <a:pt x="84" y="189"/>
                    <a:pt x="102" y="183"/>
                  </a:cubicBezTo>
                  <a:cubicBezTo>
                    <a:pt x="134" y="2"/>
                    <a:pt x="134" y="2"/>
                    <a:pt x="134" y="2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197743" y="3538100"/>
              <a:ext cx="165164" cy="135446"/>
            </a:xfrm>
            <a:custGeom>
              <a:rect l="l" t="t" r="r" b="b"/>
              <a:pathLst>
                <a:path w="55" h="46">
                  <a:moveTo>
                    <a:pt x="55" y="5"/>
                  </a:moveTo>
                  <a:lnTo>
                    <a:pt x="23" y="46"/>
                  </a:lnTo>
                  <a:lnTo>
                    <a:pt x="0" y="0"/>
                  </a:lnTo>
                  <a:lnTo>
                    <a:pt x="55" y="5"/>
                  </a:lnTo>
                  <a:close/>
                </a:path>
              </a:pathLst>
            </a:custGeom>
            <a:solidFill>
              <a:srgbClr val="E2DC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1920375" y="3489427"/>
              <a:ext cx="326041" cy="1166431"/>
            </a:xfrm>
            <a:custGeom>
              <a:rect l="l" t="t" r="r" b="b"/>
              <a:pathLst>
                <a:path w="75" h="269">
                  <a:moveTo>
                    <a:pt x="52" y="0"/>
                  </a:moveTo>
                  <a:cubicBezTo>
                    <a:pt x="52" y="0"/>
                    <a:pt x="0" y="62"/>
                    <a:pt x="6" y="259"/>
                  </a:cubicBezTo>
                  <a:cubicBezTo>
                    <a:pt x="6" y="259"/>
                    <a:pt x="24" y="269"/>
                    <a:pt x="50" y="264"/>
                  </a:cubicBezTo>
                  <a:cubicBezTo>
                    <a:pt x="50" y="264"/>
                    <a:pt x="57" y="102"/>
                    <a:pt x="75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3F3E3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735429" y="4422972"/>
              <a:ext cx="563118" cy="535591"/>
            </a:xfrm>
            <a:custGeom>
              <a:rect l="l" t="t" r="r" b="b"/>
              <a:pathLst>
                <a:path w="129" h="123">
                  <a:moveTo>
                    <a:pt x="81" y="0"/>
                  </a:moveTo>
                  <a:cubicBezTo>
                    <a:pt x="81" y="0"/>
                    <a:pt x="90" y="21"/>
                    <a:pt x="103" y="44"/>
                  </a:cubicBezTo>
                  <a:cubicBezTo>
                    <a:pt x="116" y="66"/>
                    <a:pt x="129" y="89"/>
                    <a:pt x="120" y="94"/>
                  </a:cubicBezTo>
                  <a:cubicBezTo>
                    <a:pt x="111" y="100"/>
                    <a:pt x="93" y="72"/>
                    <a:pt x="93" y="72"/>
                  </a:cubicBezTo>
                  <a:cubicBezTo>
                    <a:pt x="93" y="72"/>
                    <a:pt x="107" y="112"/>
                    <a:pt x="89" y="114"/>
                  </a:cubicBezTo>
                  <a:cubicBezTo>
                    <a:pt x="72" y="117"/>
                    <a:pt x="65" y="81"/>
                    <a:pt x="65" y="81"/>
                  </a:cubicBezTo>
                  <a:cubicBezTo>
                    <a:pt x="65" y="81"/>
                    <a:pt x="69" y="120"/>
                    <a:pt x="51" y="121"/>
                  </a:cubicBezTo>
                  <a:cubicBezTo>
                    <a:pt x="33" y="123"/>
                    <a:pt x="40" y="77"/>
                    <a:pt x="40" y="77"/>
                  </a:cubicBezTo>
                  <a:cubicBezTo>
                    <a:pt x="40" y="77"/>
                    <a:pt x="29" y="100"/>
                    <a:pt x="15" y="90"/>
                  </a:cubicBezTo>
                  <a:cubicBezTo>
                    <a:pt x="0" y="80"/>
                    <a:pt x="35" y="55"/>
                    <a:pt x="29" y="29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553311" y="3538100"/>
              <a:ext cx="586359" cy="1030891"/>
            </a:xfrm>
            <a:custGeom>
              <a:rect l="l" t="t" r="r" b="b"/>
              <a:pathLst>
                <a:path w="135" h="238">
                  <a:moveTo>
                    <a:pt x="16" y="0"/>
                  </a:moveTo>
                  <a:cubicBezTo>
                    <a:pt x="16" y="0"/>
                    <a:pt x="112" y="34"/>
                    <a:pt x="135" y="213"/>
                  </a:cubicBezTo>
                  <a:cubicBezTo>
                    <a:pt x="135" y="213"/>
                    <a:pt x="106" y="236"/>
                    <a:pt x="67" y="238"/>
                  </a:cubicBezTo>
                  <a:cubicBezTo>
                    <a:pt x="67" y="238"/>
                    <a:pt x="51" y="189"/>
                    <a:pt x="33" y="18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77670" y="3538100"/>
              <a:ext cx="165164" cy="135446"/>
            </a:xfrm>
            <a:custGeom>
              <a:rect l="l" t="t" r="r" b="b"/>
              <a:pathLst>
                <a:path w="55" h="46">
                  <a:moveTo>
                    <a:pt x="0" y="5"/>
                  </a:moveTo>
                  <a:lnTo>
                    <a:pt x="32" y="46"/>
                  </a:lnTo>
                  <a:lnTo>
                    <a:pt x="5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2DC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2494065" y="3489427"/>
              <a:ext cx="326041" cy="1166431"/>
            </a:xfrm>
            <a:custGeom>
              <a:rect l="l" t="t" r="r" b="b"/>
              <a:pathLst>
                <a:path w="75" h="269">
                  <a:moveTo>
                    <a:pt x="23" y="0"/>
                  </a:moveTo>
                  <a:cubicBezTo>
                    <a:pt x="23" y="0"/>
                    <a:pt x="75" y="62"/>
                    <a:pt x="68" y="259"/>
                  </a:cubicBezTo>
                  <a:cubicBezTo>
                    <a:pt x="68" y="259"/>
                    <a:pt x="51" y="269"/>
                    <a:pt x="25" y="264"/>
                  </a:cubicBezTo>
                  <a:cubicBezTo>
                    <a:pt x="25" y="264"/>
                    <a:pt x="18" y="102"/>
                    <a:pt x="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3F3E3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1420788" y="1349255"/>
              <a:ext cx="1901000" cy="1293400"/>
            </a:xfrm>
            <a:custGeom>
              <a:rect l="l" t="t" r="r" b="b"/>
              <a:pathLst>
                <a:path w="438" h="297">
                  <a:moveTo>
                    <a:pt x="14" y="295"/>
                  </a:moveTo>
                  <a:cubicBezTo>
                    <a:pt x="14" y="295"/>
                    <a:pt x="0" y="238"/>
                    <a:pt x="10" y="192"/>
                  </a:cubicBezTo>
                  <a:cubicBezTo>
                    <a:pt x="20" y="145"/>
                    <a:pt x="23" y="154"/>
                    <a:pt x="22" y="134"/>
                  </a:cubicBezTo>
                  <a:cubicBezTo>
                    <a:pt x="22" y="134"/>
                    <a:pt x="31" y="139"/>
                    <a:pt x="31" y="145"/>
                  </a:cubicBezTo>
                  <a:cubicBezTo>
                    <a:pt x="31" y="145"/>
                    <a:pt x="56" y="67"/>
                    <a:pt x="119" y="52"/>
                  </a:cubicBezTo>
                  <a:cubicBezTo>
                    <a:pt x="119" y="52"/>
                    <a:pt x="114" y="62"/>
                    <a:pt x="116" y="73"/>
                  </a:cubicBezTo>
                  <a:cubicBezTo>
                    <a:pt x="116" y="73"/>
                    <a:pt x="173" y="0"/>
                    <a:pt x="296" y="15"/>
                  </a:cubicBezTo>
                  <a:cubicBezTo>
                    <a:pt x="296" y="15"/>
                    <a:pt x="281" y="31"/>
                    <a:pt x="285" y="40"/>
                  </a:cubicBezTo>
                  <a:cubicBezTo>
                    <a:pt x="285" y="40"/>
                    <a:pt x="342" y="31"/>
                    <a:pt x="363" y="48"/>
                  </a:cubicBezTo>
                  <a:cubicBezTo>
                    <a:pt x="363" y="48"/>
                    <a:pt x="347" y="61"/>
                    <a:pt x="348" y="69"/>
                  </a:cubicBezTo>
                  <a:cubicBezTo>
                    <a:pt x="348" y="69"/>
                    <a:pt x="393" y="67"/>
                    <a:pt x="422" y="115"/>
                  </a:cubicBezTo>
                  <a:cubicBezTo>
                    <a:pt x="422" y="115"/>
                    <a:pt x="405" y="128"/>
                    <a:pt x="407" y="137"/>
                  </a:cubicBezTo>
                  <a:cubicBezTo>
                    <a:pt x="407" y="137"/>
                    <a:pt x="432" y="147"/>
                    <a:pt x="438" y="171"/>
                  </a:cubicBezTo>
                  <a:cubicBezTo>
                    <a:pt x="438" y="171"/>
                    <a:pt x="413" y="195"/>
                    <a:pt x="412" y="229"/>
                  </a:cubicBezTo>
                  <a:cubicBezTo>
                    <a:pt x="411" y="262"/>
                    <a:pt x="401" y="295"/>
                    <a:pt x="399" y="297"/>
                  </a:cubicBezTo>
                  <a:lnTo>
                    <a:pt x="14" y="295"/>
                  </a:lnTo>
                  <a:close/>
                </a:path>
              </a:pathLst>
            </a:custGeom>
            <a:solidFill>
              <a:srgbClr val="4C453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197743" y="1901800"/>
              <a:ext cx="751523" cy="683704"/>
            </a:xfrm>
            <a:custGeom>
              <a:rect l="l" t="t" r="r" b="b"/>
              <a:pathLst>
                <a:path w="173" h="157">
                  <a:moveTo>
                    <a:pt x="2" y="103"/>
                  </a:moveTo>
                  <a:cubicBezTo>
                    <a:pt x="2" y="103"/>
                    <a:pt x="0" y="14"/>
                    <a:pt x="70" y="0"/>
                  </a:cubicBezTo>
                  <a:cubicBezTo>
                    <a:pt x="70" y="0"/>
                    <a:pt x="53" y="29"/>
                    <a:pt x="56" y="36"/>
                  </a:cubicBezTo>
                  <a:cubicBezTo>
                    <a:pt x="56" y="36"/>
                    <a:pt x="84" y="4"/>
                    <a:pt x="131" y="19"/>
                  </a:cubicBezTo>
                  <a:cubicBezTo>
                    <a:pt x="131" y="19"/>
                    <a:pt x="110" y="24"/>
                    <a:pt x="108" y="35"/>
                  </a:cubicBezTo>
                  <a:cubicBezTo>
                    <a:pt x="108" y="35"/>
                    <a:pt x="169" y="26"/>
                    <a:pt x="173" y="109"/>
                  </a:cubicBezTo>
                  <a:cubicBezTo>
                    <a:pt x="173" y="109"/>
                    <a:pt x="51" y="157"/>
                    <a:pt x="2" y="103"/>
                  </a:cubicBez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1353066" y="2541023"/>
              <a:ext cx="281559" cy="419100"/>
            </a:xfrm>
            <a:custGeom>
              <a:rect l="l" t="t" r="r" b="b"/>
              <a:pathLst>
                <a:path w="65" h="97">
                  <a:moveTo>
                    <a:pt x="65" y="21"/>
                  </a:moveTo>
                  <a:cubicBezTo>
                    <a:pt x="65" y="21"/>
                    <a:pt x="30" y="0"/>
                    <a:pt x="15" y="21"/>
                  </a:cubicBezTo>
                  <a:cubicBezTo>
                    <a:pt x="0" y="43"/>
                    <a:pt x="28" y="82"/>
                    <a:pt x="65" y="97"/>
                  </a:cubicBezTo>
                  <a:lnTo>
                    <a:pt x="65" y="21"/>
                  </a:lnTo>
                  <a:close/>
                </a:path>
              </a:pathLst>
            </a:custGeom>
            <a:solidFill>
              <a:srgbClr val="F4D3B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14797" y="2541023"/>
              <a:ext cx="283655" cy="419100"/>
            </a:xfrm>
            <a:custGeom>
              <a:rect l="l" t="t" r="r" b="b"/>
              <a:pathLst>
                <a:path w="65" h="97">
                  <a:moveTo>
                    <a:pt x="0" y="21"/>
                  </a:moveTo>
                  <a:cubicBezTo>
                    <a:pt x="0" y="21"/>
                    <a:pt x="36" y="0"/>
                    <a:pt x="51" y="21"/>
                  </a:cubicBezTo>
                  <a:cubicBezTo>
                    <a:pt x="65" y="43"/>
                    <a:pt x="38" y="82"/>
                    <a:pt x="0" y="9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4D3B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439838" y="2111350"/>
              <a:ext cx="1771841" cy="1458563"/>
            </a:xfrm>
            <a:custGeom>
              <a:rect l="l" t="t" r="r" b="b"/>
              <a:pathLst>
                <a:path w="408" h="336">
                  <a:moveTo>
                    <a:pt x="389" y="194"/>
                  </a:moveTo>
                  <a:cubicBezTo>
                    <a:pt x="379" y="175"/>
                    <a:pt x="371" y="170"/>
                    <a:pt x="371" y="118"/>
                  </a:cubicBezTo>
                  <a:cubicBezTo>
                    <a:pt x="371" y="66"/>
                    <a:pt x="346" y="44"/>
                    <a:pt x="346" y="44"/>
                  </a:cubicBezTo>
                  <a:cubicBezTo>
                    <a:pt x="287" y="0"/>
                    <a:pt x="204" y="61"/>
                    <a:pt x="204" y="61"/>
                  </a:cubicBezTo>
                  <a:cubicBezTo>
                    <a:pt x="204" y="61"/>
                    <a:pt x="121" y="0"/>
                    <a:pt x="62" y="44"/>
                  </a:cubicBezTo>
                  <a:cubicBezTo>
                    <a:pt x="62" y="44"/>
                    <a:pt x="37" y="66"/>
                    <a:pt x="37" y="118"/>
                  </a:cubicBezTo>
                  <a:cubicBezTo>
                    <a:pt x="37" y="170"/>
                    <a:pt x="29" y="175"/>
                    <a:pt x="19" y="194"/>
                  </a:cubicBezTo>
                  <a:cubicBezTo>
                    <a:pt x="10" y="214"/>
                    <a:pt x="0" y="336"/>
                    <a:pt x="204" y="336"/>
                  </a:cubicBezTo>
                  <a:cubicBezTo>
                    <a:pt x="408" y="336"/>
                    <a:pt x="399" y="214"/>
                    <a:pt x="389" y="194"/>
                  </a:cubicBez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1837888" y="2761241"/>
              <a:ext cx="171450" cy="175736"/>
            </a:xfrm>
            <a:prstGeom prst="ellipse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1873797" y="2769718"/>
              <a:ext cx="82582" cy="55055"/>
            </a:xfrm>
            <a:custGeom>
              <a:rect l="l" t="t" r="r" b="b"/>
              <a:pathLst>
                <a:path w="19" h="12">
                  <a:moveTo>
                    <a:pt x="18" y="4"/>
                  </a:moveTo>
                  <a:cubicBezTo>
                    <a:pt x="19" y="7"/>
                    <a:pt x="15" y="10"/>
                    <a:pt x="10" y="11"/>
                  </a:cubicBezTo>
                  <a:cubicBezTo>
                    <a:pt x="5" y="12"/>
                    <a:pt x="1" y="11"/>
                    <a:pt x="0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8" y="2"/>
                    <a:pt x="18" y="4"/>
                  </a:cubicBezTo>
                  <a:close/>
                </a:path>
              </a:pathLst>
            </a:custGeom>
            <a:solidFill>
              <a:srgbClr val="E8DF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1757402" y="2549500"/>
              <a:ext cx="334423" cy="112204"/>
            </a:xfrm>
            <a:custGeom>
              <a:rect l="l" t="t" r="r" b="b"/>
              <a:pathLst>
                <a:path w="112" h="38">
                  <a:moveTo>
                    <a:pt x="0" y="9"/>
                  </a:moveTo>
                  <a:lnTo>
                    <a:pt x="0" y="38"/>
                  </a:lnTo>
                  <a:lnTo>
                    <a:pt x="112" y="32"/>
                  </a:lnTo>
                  <a:lnTo>
                    <a:pt x="11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2608365" y="2761241"/>
              <a:ext cx="175736" cy="175736"/>
            </a:xfrm>
            <a:prstGeom prst="ellipse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640179" y="2769718"/>
              <a:ext cx="84677" cy="55055"/>
            </a:xfrm>
            <a:custGeom>
              <a:rect l="l" t="t" r="r" b="b"/>
              <a:pathLst>
                <a:path w="19" h="12">
                  <a:moveTo>
                    <a:pt x="19" y="4"/>
                  </a:moveTo>
                  <a:cubicBezTo>
                    <a:pt x="19" y="7"/>
                    <a:pt x="16" y="10"/>
                    <a:pt x="11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3" y="0"/>
                    <a:pt x="18" y="2"/>
                    <a:pt x="19" y="4"/>
                  </a:cubicBezTo>
                  <a:close/>
                </a:path>
              </a:pathLst>
            </a:custGeom>
            <a:solidFill>
              <a:srgbClr val="E8DF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527974" y="2549500"/>
              <a:ext cx="338709" cy="112204"/>
            </a:xfrm>
            <a:custGeom>
              <a:rect l="l" t="t" r="r" b="b"/>
              <a:pathLst>
                <a:path w="114" h="38">
                  <a:moveTo>
                    <a:pt x="114" y="9"/>
                  </a:moveTo>
                  <a:lnTo>
                    <a:pt x="114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2227365" y="2979268"/>
              <a:ext cx="230695" cy="131254"/>
            </a:xfrm>
            <a:custGeom>
              <a:rect l="l" t="t" r="r" b="b"/>
              <a:pathLst>
                <a:path w="52" h="30">
                  <a:moveTo>
                    <a:pt x="0" y="30"/>
                  </a:moveTo>
                  <a:cubicBezTo>
                    <a:pt x="0" y="30"/>
                    <a:pt x="1" y="4"/>
                    <a:pt x="22" y="2"/>
                  </a:cubicBezTo>
                  <a:cubicBezTo>
                    <a:pt x="43" y="0"/>
                    <a:pt x="53" y="27"/>
                    <a:pt x="53" y="27"/>
                  </a:cubicBezTo>
                  <a:cubicBezTo>
                    <a:pt x="53" y="27"/>
                    <a:pt x="39" y="9"/>
                    <a:pt x="23" y="11"/>
                  </a:cubicBezTo>
                  <a:cubicBezTo>
                    <a:pt x="7" y="12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EFC4A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2055915" y="3102045"/>
              <a:ext cx="694373" cy="359854"/>
            </a:xfrm>
            <a:custGeom>
              <a:rect l="l" t="t" r="r" b="b"/>
              <a:pathLst>
                <a:path w="160" h="83">
                  <a:moveTo>
                    <a:pt x="0" y="32"/>
                  </a:moveTo>
                  <a:cubicBezTo>
                    <a:pt x="0" y="32"/>
                    <a:pt x="118" y="44"/>
                    <a:pt x="150" y="0"/>
                  </a:cubicBezTo>
                  <a:cubicBezTo>
                    <a:pt x="150" y="0"/>
                    <a:pt x="160" y="83"/>
                    <a:pt x="29" y="68"/>
                  </a:cubicBezTo>
                  <a:cubicBezTo>
                    <a:pt x="29" y="68"/>
                    <a:pt x="30" y="50"/>
                    <a:pt x="0" y="32"/>
                  </a:cubicBezTo>
                  <a:close/>
                </a:path>
              </a:pathLst>
            </a:custGeom>
            <a:solidFill>
              <a:srgbClr val="49202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2240034" y="3298927"/>
              <a:ext cx="349282" cy="116396"/>
            </a:xfrm>
            <a:custGeom>
              <a:rect l="l" t="t" r="r" b="b"/>
              <a:pathLst>
                <a:path w="80" h="27">
                  <a:moveTo>
                    <a:pt x="80" y="10"/>
                  </a:moveTo>
                  <a:cubicBezTo>
                    <a:pt x="63" y="1"/>
                    <a:pt x="47" y="0"/>
                    <a:pt x="27" y="1"/>
                  </a:cubicBezTo>
                  <a:cubicBezTo>
                    <a:pt x="3" y="2"/>
                    <a:pt x="0" y="13"/>
                    <a:pt x="1" y="24"/>
                  </a:cubicBezTo>
                  <a:cubicBezTo>
                    <a:pt x="40" y="27"/>
                    <a:pt x="64" y="20"/>
                    <a:pt x="80" y="10"/>
                  </a:cubicBezTo>
                  <a:close/>
                </a:path>
              </a:pathLst>
            </a:custGeom>
            <a:solidFill>
              <a:srgbClr val="C6504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6" name="TextBox 46"/>
          <p:cNvSpPr txBox="1"/>
          <p:nvPr/>
        </p:nvSpPr>
        <p:spPr>
          <a:xfrm>
            <a:off x="6542983" y="1171423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产品设计流程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542983" y="1511132"/>
            <a:ext cx="4495800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产品设计是一个系统性的过程，包括市场调研、用户需求分析、产品概念设计、原型制作、测试与评估等步骤。创业者需要遵循一定的设计流程，确保产品的设计与开发符合市场需求和用户期望。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542983" y="2934249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产品设计策略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542983" y="3273958"/>
            <a:ext cx="4495800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在产品设计过程中，创业者需要制定相应的设计策略，如定位策略、差异化策略、品牌策略等，以确保产品的独特性和竞争优势。同时，还需要考虑产品的可扩展性和可持续性，以便在未来市场中保持领先地位。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6542983" y="4626808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产品设计团队组建与管理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542983" y="4966517"/>
            <a:ext cx="4499225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一个高效的产品设计团队是创业成功的关键。创业者需要选择合适的设计师、工程师和市场人员，共同协作完成产品的设计与开发工作。此外，还需要建立有效的团队管理机制，确保团队成员之间的沟通与协作顺畅进行。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产品设计流程及策略探讨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4680" y="1337640"/>
            <a:ext cx="3525078" cy="4704522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33461" y="1337640"/>
            <a:ext cx="3525078" cy="4704522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15335" y="1337640"/>
            <a:ext cx="3525078" cy="4704522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393985" y="-922877"/>
            <a:ext cx="1317650" cy="67036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4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要点三</a:t>
            </a:r>
          </a:p>
        </p:txBody>
      </p:sp>
      <p:sp>
        <p:nvSpPr>
          <p:cNvPr id="6" name="AutoShape 6"/>
          <p:cNvSpPr/>
          <p:nvPr/>
        </p:nvSpPr>
        <p:spPr>
          <a:xfrm>
            <a:off x="8115335" y="1337640"/>
            <a:ext cx="1554579" cy="50594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8793" y="1337640"/>
            <a:ext cx="505943" cy="505943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46600" y="1337640"/>
            <a:ext cx="1554579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590056" y="1337640"/>
            <a:ext cx="50594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4680" y="1337640"/>
            <a:ext cx="1554579" cy="50594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18137" y="1337640"/>
            <a:ext cx="505943" cy="505943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77907" y="2036706"/>
            <a:ext cx="299085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7907" y="3026770"/>
            <a:ext cx="2990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苹果公司的iPhone设计。iPhone颠覆了手机行业的传统观念，通过简洁大气的外观设计和革命性的操作体验，赢得了全球消费者的喜爱。其成功之处在于将艺术与技术完美结合，为用户带来了前所未有的使用体验。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7907" y="1261999"/>
            <a:ext cx="1103690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76018" y="1261999"/>
            <a:ext cx="1103690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98427" y="2036706"/>
            <a:ext cx="299085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98427" y="3026770"/>
            <a:ext cx="2990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斯拉电动汽车设计。特斯拉电动汽车以其独特的设计理念和卓越的性能表现，改变了人们对传统汽车的认知。其流线型的车身设计、智能化的驾驶系统和环保的动力来源，为用户提供了全新的出行方式和生活体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406125" y="2036706"/>
            <a:ext cx="299085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06125" y="3026770"/>
            <a:ext cx="2990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亚马逊的Kindle阅读器设计。Kindle阅读器通过电子墨水技术实现了类似纸质书籍的阅读体验，同时提供了海量的电子书资源。其成功之处在于将科技与阅读紧密结合，满足了现代人对便捷、环保阅读方式的需求。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447115" y="1264488"/>
            <a:ext cx="1103690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要点三</a:t>
            </a:r>
          </a:p>
        </p:txBody>
      </p:sp>
      <p:sp>
        <p:nvSpPr>
          <p:cNvPr id="21" name="AutoShape 21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4" name="Connector 24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优秀产品设计案例分享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https://d.book118.com/368044070024006036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2024-09-15T08:29:45.953</cp:lastPrinted>
  <dcterms:created xsi:type="dcterms:W3CDTF">2024-09-15T00:29:45Z</dcterms:created>
  <dcterms:modified xsi:type="dcterms:W3CDTF">2024-09-15T00:29:47Z</dcterms:modified>
</cp:coreProperties>
</file>