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embeddedFontLst>
    <p:embeddedFont>
      <p:font typeface="PPHDQF+MS-UIGothic"/>
      <p:regular r:id="rId18"/>
    </p:embeddedFont>
    <p:embeddedFont>
      <p:font typeface="OIWCGN+WNEMHN+ArialMT"/>
      <p:regular r:id="rId19"/>
    </p:embeddedFont>
    <p:embeddedFont>
      <p:font typeface="QDHSCQ+ELRBCC+MicrosoftYaHei-Bold"/>
      <p:regular r:id="rId20"/>
    </p:embeddedFont>
    <p:embeddedFont>
      <p:font typeface="CQCDFV+DRQNQB+MicrosoftYaHei"/>
      <p:regular r:id="rId21"/>
    </p:embeddedFont>
  </p:embeddedFontLst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font" Target="fonts/font1.fntdata" /><Relationship Id="rId19" Type="http://schemas.openxmlformats.org/officeDocument/2006/relationships/font" Target="fonts/font2.fntdata" /><Relationship Id="rId2" Type="http://schemas.openxmlformats.org/officeDocument/2006/relationships/slideMaster" Target="slideMasters/slideMaster2.xml" /><Relationship Id="rId20" Type="http://schemas.openxmlformats.org/officeDocument/2006/relationships/font" Target="fonts/font3.fntdata" /><Relationship Id="rId21" Type="http://schemas.openxmlformats.org/officeDocument/2006/relationships/font" Target="fonts/font4.fntdata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6254A4-D131-46B0-A454-8B201C934B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A51AE7-D225-4763-97D7-34B3DD3B67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7313A6-DCFD-48F7-BFF0-D6DECEB983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0570282-E5AF-42B8-9613-D55CF9A74F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53C6252-B16E-415E-84C0-3ED2B13781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FE85BC7-4498-4CF6-A2D5-10FE2542ED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5EABB8F-3E23-4937-A844-050ED81A6D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BC14E77-BF4D-4369-8647-50FA43109D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83AE857-3A3A-4609-BC3D-F20B3D2C0D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8600BD-5D18-4B48-AEDA-E9D0346BBA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1B28C3-1702-461C-8D82-DA73CCEB15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68050042001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1580" y="1123469"/>
            <a:ext cx="6893033" cy="25812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0"/>
              </a:lnSpc>
              <a:spcBef>
                <a:spcPct val="0"/>
              </a:spcBef>
              <a:spcAft>
                <a:spcPct val="0"/>
              </a:spcAft>
            </a:pPr>
            <a:r>
              <a:rPr sz="5150" spc="25">
                <a:solidFill>
                  <a:srgbClr val="083502"/>
                </a:solidFill>
                <a:latin typeface="PPHDQF+MS-UIGothic"/>
                <a:cs typeface="PPHDQF+MS-UIGothic"/>
              </a:rPr>
              <a:t>糖尿病的自我</a:t>
            </a:r>
            <a:r>
              <a:rPr sz="5150" spc="25">
                <a:solidFill>
                  <a:srgbClr val="083502"/>
                </a:solidFill>
                <a:latin typeface="SimSun"/>
                <a:cs typeface="SimSun"/>
              </a:rPr>
              <a:t>监测</a:t>
            </a:r>
            <a:r>
              <a:rPr sz="5150">
                <a:solidFill>
                  <a:srgbClr val="083502"/>
                </a:solidFill>
                <a:latin typeface="PPHDQF+MS-UIGothic"/>
                <a:cs typeface="PPHDQF+MS-UIGothic"/>
              </a:rPr>
              <a:t>精</a:t>
            </a:r>
          </a:p>
          <a:p>
            <a:pPr marL="0" marR="0">
              <a:lnSpc>
                <a:spcPts val="5150"/>
              </a:lnSpc>
              <a:spcBef>
                <a:spcPts val="2300"/>
              </a:spcBef>
              <a:spcAft>
                <a:spcPct val="0"/>
              </a:spcAft>
            </a:pPr>
            <a:r>
              <a:rPr sz="5150" spc="25">
                <a:solidFill>
                  <a:srgbClr val="083502"/>
                </a:solidFill>
                <a:latin typeface="SimSun"/>
                <a:cs typeface="SimSun"/>
              </a:rPr>
              <a:t>华</a:t>
            </a:r>
            <a:r>
              <a:rPr sz="5150" spc="25">
                <a:solidFill>
                  <a:srgbClr val="083502"/>
                </a:solidFill>
                <a:latin typeface="PPHDQF+MS-UIGothic"/>
                <a:cs typeface="PPHDQF+MS-UIGothic"/>
              </a:rPr>
              <a:t>版</a:t>
            </a:r>
            <a:r>
              <a:rPr sz="5150" spc="25">
                <a:solidFill>
                  <a:srgbClr val="083502"/>
                </a:solidFill>
                <a:latin typeface="SimSun"/>
                <a:cs typeface="SimSun"/>
              </a:rPr>
              <a:t>课</a:t>
            </a:r>
            <a:r>
              <a:rPr sz="5150">
                <a:solidFill>
                  <a:srgbClr val="083502"/>
                </a:solidFill>
                <a:latin typeface="PPHDQF+MS-UIGothic"/>
                <a:cs typeface="PPHDQF+MS-UIGothic"/>
              </a:rPr>
              <a:t>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468620" y="1588960"/>
            <a:ext cx="4089341" cy="1332633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45AE37"/>
                </a:solidFill>
                <a:latin typeface="OIWCGN+WNEMHN+ArialMT"/>
                <a:cs typeface="OIWCGN+WNEMHN+ArialMT"/>
              </a:rPr>
              <a:t>•</a:t>
            </a:r>
            <a:r>
              <a:rPr sz="2450" spc="128">
                <a:solidFill>
                  <a:srgbClr val="45AE37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45AE37"/>
                </a:solidFill>
                <a:latin typeface="PPHDQF+MS-UIGothic"/>
                <a:cs typeface="PPHDQF+MS-UIGothic"/>
              </a:rPr>
              <a:t>糖尿病自我</a:t>
            </a:r>
            <a:r>
              <a:rPr sz="2400">
                <a:solidFill>
                  <a:srgbClr val="45AE37"/>
                </a:solidFill>
                <a:latin typeface="SimSun"/>
                <a:cs typeface="SimSun"/>
              </a:rPr>
              <a:t>监测</a:t>
            </a:r>
            <a:r>
              <a:rPr sz="2400">
                <a:solidFill>
                  <a:srgbClr val="45AE37"/>
                </a:solidFill>
                <a:latin typeface="PPHDQF+MS-UIGothic"/>
                <a:cs typeface="PPHDQF+MS-UIGothic"/>
              </a:rPr>
              <a:t>的重要性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45AE37"/>
                </a:solidFill>
                <a:latin typeface="OIWCGN+WNEMHN+ArialMT"/>
                <a:cs typeface="OIWCGN+WNEMHN+ArialMT"/>
              </a:rPr>
              <a:t>•</a:t>
            </a:r>
            <a:r>
              <a:rPr sz="2450" spc="128">
                <a:solidFill>
                  <a:srgbClr val="45AE37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45AE37"/>
                </a:solidFill>
                <a:latin typeface="PPHDQF+MS-UIGothic"/>
                <a:cs typeface="PPHDQF+MS-UIGothic"/>
              </a:rPr>
              <a:t>血糖</a:t>
            </a:r>
            <a:r>
              <a:rPr sz="2400">
                <a:solidFill>
                  <a:srgbClr val="45AE37"/>
                </a:solidFill>
                <a:latin typeface="SimSun"/>
                <a:cs typeface="SimSun"/>
              </a:rPr>
              <a:t>监测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468620" y="2686240"/>
            <a:ext cx="2795139" cy="78383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45AE37"/>
                </a:solidFill>
                <a:latin typeface="OIWCGN+WNEMHN+ArialMT"/>
                <a:cs typeface="OIWCGN+WNEMHN+ArialMT"/>
              </a:rPr>
              <a:t>•</a:t>
            </a:r>
            <a:r>
              <a:rPr sz="2450" spc="128">
                <a:solidFill>
                  <a:srgbClr val="45AE37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45AE37"/>
                </a:solidFill>
                <a:latin typeface="PPHDQF+MS-UIGothic"/>
                <a:cs typeface="PPHDQF+MS-UIGothic"/>
              </a:rPr>
              <a:t>血</a:t>
            </a:r>
            <a:r>
              <a:rPr sz="2400">
                <a:solidFill>
                  <a:srgbClr val="45AE37"/>
                </a:solidFill>
                <a:latin typeface="SimSun"/>
                <a:cs typeface="SimSun"/>
              </a:rPr>
              <a:t>压</a:t>
            </a:r>
            <a:r>
              <a:rPr sz="2400">
                <a:solidFill>
                  <a:srgbClr val="45AE37"/>
                </a:solidFill>
                <a:latin typeface="PPHDQF+MS-UIGothic"/>
                <a:cs typeface="PPHDQF+MS-UIGothic"/>
              </a:rPr>
              <a:t>和血脂</a:t>
            </a:r>
            <a:r>
              <a:rPr sz="2400">
                <a:solidFill>
                  <a:srgbClr val="45AE37"/>
                </a:solidFill>
                <a:latin typeface="SimSun"/>
                <a:cs typeface="SimSun"/>
              </a:rPr>
              <a:t>监测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5468620" y="3234880"/>
            <a:ext cx="2795139" cy="78383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45AE37"/>
                </a:solidFill>
                <a:latin typeface="OIWCGN+WNEMHN+ArialMT"/>
                <a:cs typeface="OIWCGN+WNEMHN+ArialMT"/>
              </a:rPr>
              <a:t>•</a:t>
            </a:r>
            <a:r>
              <a:rPr sz="2450" spc="128">
                <a:solidFill>
                  <a:srgbClr val="45AE37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45AE37"/>
                </a:solidFill>
                <a:latin typeface="PPHDQF+MS-UIGothic"/>
                <a:cs typeface="PPHDQF+MS-UIGothic"/>
              </a:rPr>
              <a:t>体重和腰</a:t>
            </a:r>
            <a:r>
              <a:rPr sz="2400">
                <a:solidFill>
                  <a:srgbClr val="45AE37"/>
                </a:solidFill>
                <a:latin typeface="SimSun"/>
                <a:cs typeface="SimSun"/>
              </a:rPr>
              <a:t>围监测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5468620" y="3783520"/>
            <a:ext cx="5841941" cy="133209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45AE37"/>
                </a:solidFill>
                <a:latin typeface="OIWCGN+WNEMHN+ArialMT"/>
                <a:cs typeface="OIWCGN+WNEMHN+ArialMT"/>
              </a:rPr>
              <a:t>•</a:t>
            </a:r>
            <a:r>
              <a:rPr sz="2450" spc="128">
                <a:solidFill>
                  <a:srgbClr val="45AE37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45AE37"/>
                </a:solidFill>
                <a:latin typeface="PPHDQF+MS-UIGothic"/>
                <a:cs typeface="PPHDQF+MS-UIGothic"/>
              </a:rPr>
              <a:t>尿</a:t>
            </a:r>
            <a:r>
              <a:rPr sz="2400">
                <a:solidFill>
                  <a:srgbClr val="45AE37"/>
                </a:solidFill>
                <a:latin typeface="SimSun"/>
                <a:cs typeface="SimSun"/>
              </a:rPr>
              <a:t>酮</a:t>
            </a:r>
            <a:r>
              <a:rPr sz="2400">
                <a:solidFill>
                  <a:srgbClr val="45AE37"/>
                </a:solidFill>
                <a:latin typeface="PPHDQF+MS-UIGothic"/>
                <a:cs typeface="PPHDQF+MS-UIGothic"/>
              </a:rPr>
              <a:t>体和尿糖</a:t>
            </a:r>
            <a:r>
              <a:rPr sz="2400">
                <a:solidFill>
                  <a:srgbClr val="45AE37"/>
                </a:solidFill>
                <a:latin typeface="SimSun"/>
                <a:cs typeface="SimSun"/>
              </a:rPr>
              <a:t>监测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45AE37"/>
                </a:solidFill>
                <a:latin typeface="OIWCGN+WNEMHN+ArialMT"/>
                <a:cs typeface="OIWCGN+WNEMHN+ArialMT"/>
              </a:rPr>
              <a:t>•</a:t>
            </a:r>
            <a:r>
              <a:rPr sz="2450" spc="128">
                <a:solidFill>
                  <a:srgbClr val="45AE37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45AE37"/>
                </a:solidFill>
                <a:latin typeface="PPHDQF+MS-UIGothic"/>
                <a:cs typeface="PPHDQF+MS-UIGothic"/>
              </a:rPr>
              <a:t>自我</a:t>
            </a:r>
            <a:r>
              <a:rPr sz="2400">
                <a:solidFill>
                  <a:srgbClr val="45AE37"/>
                </a:solidFill>
                <a:latin typeface="SimSun"/>
                <a:cs typeface="SimSun"/>
              </a:rPr>
              <a:t>监测</a:t>
            </a:r>
            <a:r>
              <a:rPr sz="2400">
                <a:solidFill>
                  <a:srgbClr val="45AE37"/>
                </a:solidFill>
                <a:latin typeface="PPHDQF+MS-UIGothic"/>
                <a:cs typeface="PPHDQF+MS-UIGothic"/>
              </a:rPr>
              <a:t>的</a:t>
            </a:r>
            <a:r>
              <a:rPr sz="2400">
                <a:solidFill>
                  <a:srgbClr val="45AE37"/>
                </a:solidFill>
                <a:latin typeface="SimSun"/>
                <a:cs typeface="SimSun"/>
              </a:rPr>
              <a:t>记录</a:t>
            </a:r>
            <a:r>
              <a:rPr sz="2400">
                <a:solidFill>
                  <a:srgbClr val="45AE37"/>
                </a:solidFill>
                <a:latin typeface="PPHDQF+MS-UIGothic"/>
                <a:cs typeface="PPHDQF+MS-UIGothic"/>
              </a:rPr>
              <a:t>和与医</a:t>
            </a:r>
            <a:r>
              <a:rPr sz="2400">
                <a:solidFill>
                  <a:srgbClr val="45AE37"/>
                </a:solidFill>
                <a:latin typeface="SimSun"/>
                <a:cs typeface="SimSun"/>
              </a:rPr>
              <a:t>疗团队</a:t>
            </a:r>
            <a:r>
              <a:rPr sz="2400">
                <a:solidFill>
                  <a:srgbClr val="45AE37"/>
                </a:solidFill>
                <a:latin typeface="PPHDQF+MS-UIGothic"/>
                <a:cs typeface="PPHDQF+MS-UIGothic"/>
              </a:rPr>
              <a:t>的沟通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1580" y="1072659"/>
            <a:ext cx="2655633" cy="24696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971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083502"/>
                </a:solidFill>
                <a:latin typeface="QDHSCQ+ELRBCC+MicrosoftYaHei-Bold"/>
                <a:cs typeface="QDHSCQ+ELRBCC+MicrosoftYaHei-Bold"/>
              </a:rPr>
              <a:t>01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211580" y="2503471"/>
            <a:ext cx="5582644" cy="1206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800"/>
              </a:lnSpc>
              <a:spcBef>
                <a:spcPct val="0"/>
              </a:spcBef>
              <a:spcAft>
                <a:spcPct val="0"/>
              </a:spcAft>
            </a:pPr>
            <a:r>
              <a:rPr sz="3800" spc="25">
                <a:solidFill>
                  <a:srgbClr val="083502"/>
                </a:solidFill>
                <a:latin typeface="PPHDQF+MS-UIGothic"/>
                <a:cs typeface="PPHDQF+MS-UIGothic"/>
              </a:rPr>
              <a:t>糖尿病自我</a:t>
            </a:r>
            <a:r>
              <a:rPr sz="3800" spc="25">
                <a:solidFill>
                  <a:srgbClr val="083502"/>
                </a:solidFill>
                <a:latin typeface="SimSun"/>
                <a:cs typeface="SimSun"/>
              </a:rPr>
              <a:t>监测</a:t>
            </a:r>
            <a:r>
              <a:rPr sz="3800" spc="25">
                <a:solidFill>
                  <a:srgbClr val="083502"/>
                </a:solidFill>
                <a:latin typeface="PPHDQF+MS-UIGothic"/>
                <a:cs typeface="PPHDQF+MS-UIGothic"/>
              </a:rPr>
              <a:t>的重要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211580" y="3202606"/>
            <a:ext cx="1206500" cy="1206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800"/>
              </a:lnSpc>
              <a:spcBef>
                <a:spcPct val="0"/>
              </a:spcBef>
              <a:spcAft>
                <a:spcPct val="0"/>
              </a:spcAft>
            </a:pPr>
            <a:r>
              <a:rPr sz="3800">
                <a:solidFill>
                  <a:srgbClr val="083502"/>
                </a:solidFill>
                <a:latin typeface="PPHDQF+MS-UIGothic"/>
                <a:cs typeface="PPHDQF+MS-UIGothic"/>
              </a:rPr>
              <a:t>性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211580" y="4845829"/>
            <a:ext cx="6120100" cy="24696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971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89D77F"/>
                </a:solidFill>
                <a:latin typeface="QDHSCQ+ELRBCC+MicrosoftYaHei-Bold"/>
                <a:cs typeface="QDHSCQ+ELRBCC+MicrosoftYaHei-Bold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5AE37"/>
                </a:solidFill>
                <a:latin typeface="SimSun"/>
                <a:cs typeface="SimSun"/>
              </a:rPr>
              <a:t>为</a:t>
            </a:r>
            <a:r>
              <a:rPr sz="3000">
                <a:solidFill>
                  <a:srgbClr val="45AE37"/>
                </a:solidFill>
                <a:latin typeface="PPHDQF+MS-UIGothic"/>
                <a:cs typeface="PPHDQF+MS-UIGothic"/>
              </a:rPr>
              <a:t>什么需要自我</a:t>
            </a:r>
            <a:r>
              <a:rPr sz="3000">
                <a:solidFill>
                  <a:srgbClr val="45AE37"/>
                </a:solidFill>
                <a:latin typeface="SimSun"/>
                <a:cs typeface="SimSun"/>
              </a:rPr>
              <a:t>监测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344025" y="2004055"/>
            <a:ext cx="14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45AE37"/>
                </a:solidFill>
                <a:latin typeface="PPHDQF+MS-UIGothic"/>
                <a:cs typeface="PPHDQF+MS-UIGothic"/>
              </a:rPr>
              <a:t>及</a:t>
            </a:r>
            <a:r>
              <a:rPr sz="1550" spc="25">
                <a:solidFill>
                  <a:srgbClr val="45AE37"/>
                </a:solidFill>
                <a:latin typeface="SimSun"/>
                <a:cs typeface="SimSun"/>
              </a:rPr>
              <a:t>时发现问题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9443719" y="4147815"/>
            <a:ext cx="1292320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45AE37"/>
                </a:solidFill>
                <a:latin typeface="PPHDQF+MS-UIGothic"/>
                <a:cs typeface="PPHDQF+MS-UIGothic"/>
              </a:rPr>
              <a:t>个性化管理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56959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5AE37"/>
                </a:solidFill>
                <a:latin typeface="PPHDQF+MS-UIGothic"/>
                <a:cs typeface="PPHDQF+MS-UIGothic"/>
              </a:rPr>
              <a:t>自我</a:t>
            </a:r>
            <a:r>
              <a:rPr sz="3000">
                <a:solidFill>
                  <a:srgbClr val="45AE37"/>
                </a:solidFill>
                <a:latin typeface="SimSun"/>
                <a:cs typeface="SimSun"/>
              </a:rPr>
              <a:t>监测对</a:t>
            </a:r>
            <a:r>
              <a:rPr sz="3000">
                <a:solidFill>
                  <a:srgbClr val="45AE37"/>
                </a:solidFill>
                <a:latin typeface="PPHDQF+MS-UIGothic"/>
                <a:cs typeface="PPHDQF+MS-UIGothic"/>
              </a:rPr>
              <a:t>糖尿病管理的</a:t>
            </a:r>
            <a:r>
              <a:rPr sz="3000">
                <a:solidFill>
                  <a:srgbClr val="45AE37"/>
                </a:solidFill>
                <a:latin typeface="SimSun"/>
                <a:cs typeface="SimSun"/>
              </a:rPr>
              <a:t>贡</a:t>
            </a:r>
            <a:r>
              <a:rPr sz="3000">
                <a:solidFill>
                  <a:srgbClr val="45AE37"/>
                </a:solidFill>
                <a:latin typeface="PPHDQF+MS-UIGothic"/>
                <a:cs typeface="PPHDQF+MS-UIGothic"/>
              </a:rPr>
              <a:t>献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55319" y="1473196"/>
            <a:ext cx="1292320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45AE37"/>
                </a:solidFill>
                <a:latin typeface="SimSun"/>
                <a:cs typeface="SimSun"/>
              </a:rPr>
              <a:t>预</a:t>
            </a:r>
            <a:r>
              <a:rPr sz="1550" spc="25">
                <a:solidFill>
                  <a:srgbClr val="45AE37"/>
                </a:solidFill>
                <a:latin typeface="PPHDQF+MS-UIGothic"/>
                <a:cs typeface="PPHDQF+MS-UIGothic"/>
              </a:rPr>
              <a:t>防并</a:t>
            </a:r>
            <a:r>
              <a:rPr sz="1550" spc="25">
                <a:solidFill>
                  <a:srgbClr val="45AE37"/>
                </a:solidFill>
                <a:latin typeface="SimSun"/>
                <a:cs typeface="SimSun"/>
              </a:rPr>
              <a:t>发</a:t>
            </a:r>
            <a:r>
              <a:rPr sz="1550">
                <a:solidFill>
                  <a:srgbClr val="45AE37"/>
                </a:solidFill>
                <a:latin typeface="PPHDQF+MS-UIGothic"/>
                <a:cs typeface="PPHDQF+MS-UIGothic"/>
              </a:rPr>
              <a:t>症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93419" y="4044946"/>
            <a:ext cx="14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FFFF"/>
                </a:solidFill>
                <a:latin typeface="PPHDQF+MS-UIGothic"/>
                <a:cs typeface="PPHDQF+MS-UIGothic"/>
              </a:rPr>
              <a:t>提升生活</a:t>
            </a:r>
            <a:r>
              <a:rPr sz="1550" spc="25">
                <a:solidFill>
                  <a:srgbClr val="FFFFFF"/>
                </a:solidFill>
                <a:latin typeface="SimSun"/>
                <a:cs typeface="SimSun"/>
              </a:rPr>
              <a:t>质</a:t>
            </a:r>
            <a:r>
              <a:rPr sz="1550">
                <a:solidFill>
                  <a:srgbClr val="FFFFFF"/>
                </a:solidFill>
                <a:latin typeface="PPHDQF+MS-UIGothic"/>
                <a:cs typeface="PPHDQF+MS-UIGothic"/>
              </a:rPr>
              <a:t>量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93419" y="4451838"/>
            <a:ext cx="3219375" cy="104584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PPHDQF+MS-UIGothic"/>
                <a:cs typeface="PPHDQF+MS-UIGothic"/>
              </a:rPr>
              <a:t>有效的自我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监测</a:t>
            </a:r>
            <a:r>
              <a:rPr sz="1350">
                <a:solidFill>
                  <a:srgbClr val="FFFFFF"/>
                </a:solidFill>
                <a:latin typeface="PPHDQF+MS-UIGothic"/>
                <a:cs typeface="PPHDQF+MS-UIGothic"/>
              </a:rPr>
              <a:t>可以帮助患者更好地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应对</a:t>
            </a:r>
            <a:r>
              <a:rPr sz="1350">
                <a:solidFill>
                  <a:srgbClr val="FFFFFF"/>
                </a:solidFill>
                <a:latin typeface="PPHDQF+MS-UIGothic"/>
                <a:cs typeface="PPHDQF+MS-UIGothic"/>
              </a:rPr>
              <a:t>糖尿病，减少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FFFFFF"/>
                </a:solidFill>
                <a:latin typeface="PPHDQF+MS-UIGothic"/>
                <a:cs typeface="PPHDQF+MS-UIGothic"/>
              </a:rPr>
              <a:t>生活的不良影响，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PPHDQF+MS-UIGothic"/>
                <a:cs typeface="PPHDQF+MS-UIGothic"/>
              </a:rPr>
              <a:t>提升整体生活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质</a:t>
            </a:r>
            <a:r>
              <a:rPr sz="1350">
                <a:solidFill>
                  <a:srgbClr val="FFFFFF"/>
                </a:solidFill>
                <a:latin typeface="PPHDQF+MS-UIGothic"/>
                <a:cs typeface="PPHDQF+MS-UIGothic"/>
              </a:rPr>
              <a:t>量。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5AE37"/>
                </a:solidFill>
                <a:latin typeface="PPHDQF+MS-UIGothic"/>
                <a:cs typeface="PPHDQF+MS-UIGothic"/>
              </a:rPr>
              <a:t>自我</a:t>
            </a:r>
            <a:r>
              <a:rPr sz="3000">
                <a:solidFill>
                  <a:srgbClr val="45AE37"/>
                </a:solidFill>
                <a:latin typeface="SimSun"/>
                <a:cs typeface="SimSun"/>
              </a:rPr>
              <a:t>监测</a:t>
            </a:r>
            <a:r>
              <a:rPr sz="3000">
                <a:solidFill>
                  <a:srgbClr val="45AE37"/>
                </a:solidFill>
                <a:latin typeface="PPHDQF+MS-UIGothic"/>
                <a:cs typeface="PPHDQF+MS-UIGothic"/>
              </a:rPr>
              <a:t>的</a:t>
            </a:r>
            <a:r>
              <a:rPr sz="3000">
                <a:solidFill>
                  <a:srgbClr val="45AE37"/>
                </a:solidFill>
                <a:latin typeface="SimSun"/>
                <a:cs typeface="SimSun"/>
              </a:rPr>
              <a:t>频</a:t>
            </a:r>
            <a:r>
              <a:rPr sz="3000">
                <a:solidFill>
                  <a:srgbClr val="45AE37"/>
                </a:solidFill>
                <a:latin typeface="PPHDQF+MS-UIGothic"/>
                <a:cs typeface="PPHDQF+MS-UIGothic"/>
              </a:rPr>
              <a:t>率与</a:t>
            </a:r>
            <a:r>
              <a:rPr sz="3000">
                <a:solidFill>
                  <a:srgbClr val="45AE37"/>
                </a:solidFill>
                <a:latin typeface="SimSun"/>
                <a:cs typeface="SimSun"/>
              </a:rPr>
              <a:t>时</a:t>
            </a:r>
            <a:r>
              <a:rPr sz="3000">
                <a:solidFill>
                  <a:srgbClr val="45AE37"/>
                </a:solidFill>
                <a:latin typeface="PPHDQF+MS-UIGothic"/>
                <a:cs typeface="PPHDQF+MS-UIGothic"/>
              </a:rPr>
              <a:t>机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1580" y="1072659"/>
            <a:ext cx="2655633" cy="24696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971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083502"/>
                </a:solidFill>
                <a:latin typeface="QDHSCQ+ELRBCC+MicrosoftYaHei-Bold"/>
                <a:cs typeface="QDHSCQ+ELRBCC+MicrosoftYaHei-Bold"/>
              </a:rPr>
              <a:t>02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211580" y="2503471"/>
            <a:ext cx="2663952" cy="1206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800"/>
              </a:lnSpc>
              <a:spcBef>
                <a:spcPct val="0"/>
              </a:spcBef>
              <a:spcAft>
                <a:spcPct val="0"/>
              </a:spcAft>
            </a:pPr>
            <a:r>
              <a:rPr sz="3800" spc="25">
                <a:solidFill>
                  <a:srgbClr val="083502"/>
                </a:solidFill>
                <a:latin typeface="PPHDQF+MS-UIGothic"/>
                <a:cs typeface="PPHDQF+MS-UIGothic"/>
              </a:rPr>
              <a:t>血糖</a:t>
            </a:r>
            <a:r>
              <a:rPr sz="3800" spc="27">
                <a:solidFill>
                  <a:srgbClr val="083502"/>
                </a:solidFill>
                <a:latin typeface="SimSun"/>
                <a:cs typeface="SimSun"/>
              </a:rPr>
              <a:t>监测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211580" y="4845829"/>
            <a:ext cx="6120100" cy="24696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971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89D77F"/>
                </a:solidFill>
                <a:latin typeface="QDHSCQ+ELRBCC+MicrosoftYaHei-Bold"/>
                <a:cs typeface="QDHSCQ+ELRBCC+MicrosoftYaHei-Bold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5AE37"/>
                </a:solidFill>
                <a:latin typeface="PPHDQF+MS-UIGothic"/>
                <a:cs typeface="PPHDQF+MS-UIGothic"/>
              </a:rPr>
              <a:t>血糖</a:t>
            </a:r>
            <a:r>
              <a:rPr sz="3000">
                <a:solidFill>
                  <a:srgbClr val="45AE37"/>
                </a:solidFill>
                <a:latin typeface="SimSun"/>
                <a:cs typeface="SimSun"/>
              </a:rPr>
              <a:t>监测</a:t>
            </a:r>
            <a:r>
              <a:rPr sz="3000">
                <a:solidFill>
                  <a:srgbClr val="45AE37"/>
                </a:solidFill>
                <a:latin typeface="PPHDQF+MS-UIGothic"/>
                <a:cs typeface="PPHDQF+MS-UIGothic"/>
              </a:rPr>
              <a:t>的方法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385559" y="1691163"/>
            <a:ext cx="1914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45AE37"/>
                </a:solidFill>
                <a:latin typeface="PPHDQF+MS-UIGothic"/>
                <a:cs typeface="PPHDQF+MS-UIGothic"/>
              </a:rPr>
              <a:t>指尖血糖</a:t>
            </a:r>
            <a:r>
              <a:rPr sz="2000" spc="15">
                <a:solidFill>
                  <a:srgbClr val="45AE37"/>
                </a:solidFill>
                <a:latin typeface="SimSun"/>
                <a:cs typeface="SimSun"/>
              </a:rPr>
              <a:t>监测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385559" y="4208938"/>
            <a:ext cx="1914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45AE37"/>
                </a:solidFill>
                <a:latin typeface="SimSun"/>
                <a:cs typeface="SimSun"/>
              </a:rPr>
              <a:t>连续</a:t>
            </a:r>
            <a:r>
              <a:rPr sz="2000" spc="15">
                <a:solidFill>
                  <a:srgbClr val="45AE37"/>
                </a:solidFill>
                <a:latin typeface="PPHDQF+MS-UIGothic"/>
                <a:cs typeface="PPHDQF+MS-UIGothic"/>
              </a:rPr>
              <a:t>血糖</a:t>
            </a:r>
            <a:r>
              <a:rPr sz="2000" spc="15">
                <a:solidFill>
                  <a:srgbClr val="45AE37"/>
                </a:solidFill>
                <a:latin typeface="SimSun"/>
                <a:cs typeface="SimSun"/>
              </a:rPr>
              <a:t>监测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5AE37"/>
                </a:solidFill>
                <a:latin typeface="PPHDQF+MS-UIGothic"/>
                <a:cs typeface="PPHDQF+MS-UIGothic"/>
              </a:rPr>
              <a:t>血糖</a:t>
            </a:r>
            <a:r>
              <a:rPr sz="3000">
                <a:solidFill>
                  <a:srgbClr val="45AE37"/>
                </a:solidFill>
                <a:latin typeface="SimSun"/>
                <a:cs typeface="SimSun"/>
              </a:rPr>
              <a:t>仪</a:t>
            </a:r>
            <a:r>
              <a:rPr sz="3000">
                <a:solidFill>
                  <a:srgbClr val="45AE37"/>
                </a:solidFill>
                <a:latin typeface="PPHDQF+MS-UIGothic"/>
                <a:cs typeface="PPHDQF+MS-UIGothic"/>
              </a:rPr>
              <a:t>的</a:t>
            </a:r>
            <a:r>
              <a:rPr sz="3000">
                <a:solidFill>
                  <a:srgbClr val="45AE37"/>
                </a:solidFill>
                <a:latin typeface="SimSun"/>
                <a:cs typeface="SimSun"/>
              </a:rPr>
              <a:t>选择</a:t>
            </a:r>
            <a:r>
              <a:rPr sz="3000">
                <a:solidFill>
                  <a:srgbClr val="45AE37"/>
                </a:solidFill>
                <a:latin typeface="PPHDQF+MS-UIGothic"/>
                <a:cs typeface="PPHDQF+MS-UIGothic"/>
              </a:rPr>
              <a:t>和使用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847214" y="382569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CQCDFV+DRQNQB+MicrosoftYaHei"/>
                <a:cs typeface="CQCDFV+DRQNQB+MicrosoftYaHei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525645" y="382569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CQCDFV+DRQNQB+MicrosoftYaHei"/>
                <a:cs typeface="CQCDFV+DRQNQB+MicrosoftYaHei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204075" y="382569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CQCDFV+DRQNQB+MicrosoftYaHei"/>
                <a:cs typeface="CQCDFV+DRQNQB+MicrosoftYaHei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881869" y="382569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CQCDFV+DRQNQB+MicrosoftYaHei"/>
                <a:cs typeface="CQCDFV+DRQNQB+Microsoft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5AE37"/>
                </a:solidFill>
                <a:latin typeface="PPHDQF+MS-UIGothic"/>
                <a:cs typeface="PPHDQF+MS-UIGothic"/>
              </a:rPr>
              <a:t>血糖</a:t>
            </a:r>
            <a:r>
              <a:rPr sz="3000">
                <a:solidFill>
                  <a:srgbClr val="45AE37"/>
                </a:solidFill>
                <a:latin typeface="SimSun"/>
                <a:cs typeface="SimSun"/>
              </a:rPr>
              <a:t>监测</a:t>
            </a:r>
            <a:r>
              <a:rPr sz="3000">
                <a:solidFill>
                  <a:srgbClr val="45AE37"/>
                </a:solidFill>
                <a:latin typeface="PPHDQF+MS-UIGothic"/>
                <a:cs typeface="PPHDQF+MS-UIGothic"/>
              </a:rPr>
              <a:t>的注意事</a:t>
            </a:r>
            <a:r>
              <a:rPr sz="3000">
                <a:solidFill>
                  <a:srgbClr val="45AE37"/>
                </a:solidFill>
                <a:latin typeface="SimSun"/>
                <a:cs typeface="SimSun"/>
              </a:rPr>
              <a:t>项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409825" y="2105655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45AE37"/>
                </a:solidFill>
                <a:latin typeface="SimSun"/>
                <a:cs typeface="SimSun"/>
              </a:rPr>
              <a:t>监测频</a:t>
            </a:r>
            <a:r>
              <a:rPr sz="1550">
                <a:solidFill>
                  <a:srgbClr val="45AE37"/>
                </a:solidFill>
                <a:latin typeface="PPHDQF+MS-UIGothic"/>
                <a:cs typeface="PPHDQF+MS-UIGothic"/>
              </a:rPr>
              <a:t>率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963659" y="2139946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45AE37"/>
                </a:solidFill>
                <a:latin typeface="SimSun"/>
                <a:cs typeface="SimSun"/>
              </a:rPr>
              <a:t>预</a:t>
            </a:r>
            <a:r>
              <a:rPr sz="1550" spc="25">
                <a:solidFill>
                  <a:srgbClr val="45AE37"/>
                </a:solidFill>
                <a:latin typeface="PPHDQF+MS-UIGothic"/>
                <a:cs typeface="PPHDQF+MS-UIGothic"/>
              </a:rPr>
              <a:t>防感染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3209925" y="2846558"/>
            <a:ext cx="371028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PPHDQF+MS-UIGothic"/>
                <a:cs typeface="PPHDQF+MS-UIGothic"/>
              </a:rPr>
              <a:t>、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PPHDQF+MS-UIGothic"/>
                <a:cs typeface="PPHDQF+MS-UIGothic"/>
              </a:rPr>
              <a:t>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2032000" y="4764401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45AE37"/>
                </a:solidFill>
                <a:latin typeface="SimSun"/>
                <a:cs typeface="SimSun"/>
              </a:rPr>
              <a:t>记录</a:t>
            </a:r>
            <a:r>
              <a:rPr sz="1550" spc="25">
                <a:solidFill>
                  <a:srgbClr val="45AE37"/>
                </a:solidFill>
                <a:latin typeface="PPHDQF+MS-UIGothic"/>
                <a:cs typeface="PPHDQF+MS-UIGothic"/>
              </a:rPr>
              <a:t>数据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9107169" y="4764401"/>
            <a:ext cx="14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45AE37"/>
                </a:solidFill>
                <a:latin typeface="PPHDQF+MS-UIGothic"/>
                <a:cs typeface="PPHDQF+MS-UIGothic"/>
              </a:rPr>
              <a:t>异常</a:t>
            </a:r>
            <a:r>
              <a:rPr sz="1550" spc="25">
                <a:solidFill>
                  <a:srgbClr val="45AE37"/>
                </a:solidFill>
                <a:latin typeface="SimSun"/>
                <a:cs typeface="SimSun"/>
              </a:rPr>
              <a:t>结</a:t>
            </a:r>
            <a:r>
              <a:rPr sz="1550" spc="25">
                <a:solidFill>
                  <a:srgbClr val="45AE37"/>
                </a:solidFill>
                <a:latin typeface="PPHDQF+MS-UIGothic"/>
                <a:cs typeface="PPHDQF+MS-UIGothic"/>
              </a:rPr>
              <a:t>果</a:t>
            </a:r>
            <a:r>
              <a:rPr sz="1550" spc="25">
                <a:solidFill>
                  <a:srgbClr val="45AE37"/>
                </a:solidFill>
                <a:latin typeface="SimSun"/>
                <a:cs typeface="SimSun"/>
              </a:rPr>
              <a:t>处</a:t>
            </a:r>
            <a:r>
              <a:rPr sz="1550">
                <a:solidFill>
                  <a:srgbClr val="45AE37"/>
                </a:solidFill>
                <a:latin typeface="PPHDQF+MS-UIGothic"/>
                <a:cs typeface="PPHDQF+MS-UIGothic"/>
              </a:rPr>
              <a:t>理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1580" y="1072659"/>
            <a:ext cx="2655633" cy="24696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971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083502"/>
                </a:solidFill>
                <a:latin typeface="QDHSCQ+ELRBCC+MicrosoftYaHei-Bold"/>
                <a:cs typeface="QDHSCQ+ELRBCC+MicrosoftYaHei-Bold"/>
              </a:rPr>
              <a:t>03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211580" y="2503471"/>
            <a:ext cx="4120921" cy="1206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800"/>
              </a:lnSpc>
              <a:spcBef>
                <a:spcPct val="0"/>
              </a:spcBef>
              <a:spcAft>
                <a:spcPct val="0"/>
              </a:spcAft>
            </a:pPr>
            <a:r>
              <a:rPr sz="3800" spc="27">
                <a:solidFill>
                  <a:srgbClr val="083502"/>
                </a:solidFill>
                <a:latin typeface="PPHDQF+MS-UIGothic"/>
                <a:cs typeface="PPHDQF+MS-UIGothic"/>
              </a:rPr>
              <a:t>血</a:t>
            </a:r>
            <a:r>
              <a:rPr sz="3800" spc="23">
                <a:solidFill>
                  <a:srgbClr val="083502"/>
                </a:solidFill>
                <a:latin typeface="SimSun"/>
                <a:cs typeface="SimSun"/>
              </a:rPr>
              <a:t>压</a:t>
            </a:r>
            <a:r>
              <a:rPr sz="3800" spc="25">
                <a:solidFill>
                  <a:srgbClr val="083502"/>
                </a:solidFill>
                <a:latin typeface="PPHDQF+MS-UIGothic"/>
                <a:cs typeface="PPHDQF+MS-UIGothic"/>
              </a:rPr>
              <a:t>和血脂</a:t>
            </a:r>
            <a:r>
              <a:rPr sz="3800" spc="23">
                <a:solidFill>
                  <a:srgbClr val="083502"/>
                </a:solidFill>
                <a:latin typeface="SimSun"/>
                <a:cs typeface="SimSun"/>
              </a:rPr>
              <a:t>监测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211580" y="4845829"/>
            <a:ext cx="6120100" cy="24696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971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89D77F"/>
                </a:solidFill>
                <a:latin typeface="QDHSCQ+ELRBCC+MicrosoftYaHei-Bold"/>
                <a:cs typeface="QDHSCQ+ELRBCC+MicrosoftYaHei-Bold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8196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5AE37"/>
                </a:solidFill>
                <a:latin typeface="PPHDQF+MS-UIGothic"/>
                <a:cs typeface="PPHDQF+MS-UIGothic"/>
              </a:rPr>
              <a:t>血</a:t>
            </a:r>
            <a:r>
              <a:rPr sz="3000">
                <a:solidFill>
                  <a:srgbClr val="45AE37"/>
                </a:solidFill>
                <a:latin typeface="SimSun"/>
                <a:cs typeface="SimSun"/>
              </a:rPr>
              <a:t>压监测</a:t>
            </a:r>
            <a:r>
              <a:rPr sz="3000">
                <a:solidFill>
                  <a:srgbClr val="45AE37"/>
                </a:solidFill>
                <a:latin typeface="PPHDQF+MS-UIGothic"/>
                <a:cs typeface="PPHDQF+MS-UIGothic"/>
              </a:rPr>
              <a:t>的重要性和方法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7730" y="1757481"/>
            <a:ext cx="132087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45AE37"/>
                </a:solidFill>
                <a:latin typeface="PPHDQF+MS-UIGothic"/>
                <a:cs typeface="PPHDQF+MS-UIGothic"/>
              </a:rPr>
              <a:t>重要性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13435" y="4291766"/>
            <a:ext cx="102556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45AE37"/>
                </a:solidFill>
                <a:latin typeface="PPHDQF+MS-UIGothic"/>
                <a:cs typeface="PPHDQF+MS-UIGothic"/>
              </a:rPr>
              <a:t>方法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8196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5AE37"/>
                </a:solidFill>
                <a:latin typeface="PPHDQF+MS-UIGothic"/>
                <a:cs typeface="PPHDQF+MS-UIGothic"/>
              </a:rPr>
              <a:t>血脂</a:t>
            </a:r>
            <a:r>
              <a:rPr sz="3000">
                <a:solidFill>
                  <a:srgbClr val="45AE37"/>
                </a:solidFill>
                <a:latin typeface="SimSun"/>
                <a:cs typeface="SimSun"/>
              </a:rPr>
              <a:t>监测</a:t>
            </a:r>
            <a:r>
              <a:rPr sz="3000">
                <a:solidFill>
                  <a:srgbClr val="45AE37"/>
                </a:solidFill>
                <a:latin typeface="PPHDQF+MS-UIGothic"/>
                <a:cs typeface="PPHDQF+MS-UIGothic"/>
              </a:rPr>
              <a:t>的重要性和方法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878704" y="1984176"/>
            <a:ext cx="132087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PPHDQF+MS-UIGothic"/>
                <a:cs typeface="PPHDQF+MS-UIGothic"/>
              </a:rPr>
              <a:t>重要性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78704" y="2517628"/>
            <a:ext cx="6702154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PPHDQF+MS-UIGothic"/>
                <a:cs typeface="PPHDQF+MS-UIGothic"/>
              </a:rPr>
              <a:t>血脂异常是糖尿病患者的常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见问题</a:t>
            </a:r>
            <a:r>
              <a:rPr sz="1350">
                <a:solidFill>
                  <a:srgbClr val="FFFFFF"/>
                </a:solidFill>
                <a:latin typeface="PPHDQF+MS-UIGothic"/>
                <a:cs typeface="PPHDQF+MS-UIGothic"/>
              </a:rPr>
              <a:t>，容易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导</a:t>
            </a:r>
            <a:r>
              <a:rPr sz="1350">
                <a:solidFill>
                  <a:srgbClr val="FFFFFF"/>
                </a:solidFill>
                <a:latin typeface="PPHDQF+MS-UIGothic"/>
                <a:cs typeface="PPHDQF+MS-UIGothic"/>
              </a:rPr>
              <a:t>致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FFFFFF"/>
                </a:solidFill>
                <a:latin typeface="PPHDQF+MS-UIGothic"/>
                <a:cs typeface="PPHDQF+MS-UIGothic"/>
              </a:rPr>
              <a:t>脉粥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样</a:t>
            </a:r>
            <a:r>
              <a:rPr sz="1350">
                <a:solidFill>
                  <a:srgbClr val="FFFFFF"/>
                </a:solidFill>
                <a:latin typeface="PPHDQF+MS-UIGothic"/>
                <a:cs typeface="PPHDQF+MS-UIGothic"/>
              </a:rPr>
              <a:t>硬化，引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FFFFFF"/>
                </a:solidFill>
                <a:latin typeface="PPHDQF+MS-UIGothic"/>
                <a:cs typeface="PPHDQF+MS-UIGothic"/>
              </a:rPr>
              <a:t>心血管疾病。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PPHDQF+MS-UIGothic"/>
                <a:cs typeface="PPHDQF+MS-UIGothic"/>
              </a:rPr>
              <a:t>定期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监测</a:t>
            </a:r>
            <a:r>
              <a:rPr sz="1350">
                <a:solidFill>
                  <a:srgbClr val="FFFFFF"/>
                </a:solidFill>
                <a:latin typeface="PPHDQF+MS-UIGothic"/>
                <a:cs typeface="PPHDQF+MS-UIGothic"/>
              </a:rPr>
              <a:t>血脂可以了解脂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质</a:t>
            </a:r>
            <a:r>
              <a:rPr sz="1350">
                <a:solidFill>
                  <a:srgbClr val="FFFFFF"/>
                </a:solidFill>
                <a:latin typeface="PPHDQF+MS-UIGothic"/>
                <a:cs typeface="PPHDQF+MS-UIGothic"/>
              </a:rPr>
              <a:t>代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谢</a:t>
            </a:r>
            <a:r>
              <a:rPr sz="1350">
                <a:solidFill>
                  <a:srgbClr val="FFFFFF"/>
                </a:solidFill>
                <a:latin typeface="PPHDQF+MS-UIGothic"/>
                <a:cs typeface="PPHDQF+MS-UIGothic"/>
              </a:rPr>
              <a:t>情况，及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FFFFFF"/>
                </a:solidFill>
                <a:latin typeface="PPHDQF+MS-UIGothic"/>
                <a:cs typeface="PPHDQF+MS-UIGothic"/>
              </a:rPr>
              <a:t>采取控制措施，降低并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FFFFFF"/>
                </a:solidFill>
                <a:latin typeface="PPHDQF+MS-UIGothic"/>
                <a:cs typeface="PPHDQF+MS-UIGothic"/>
              </a:rPr>
              <a:t>症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风险</a:t>
            </a:r>
            <a:r>
              <a:rPr sz="1350">
                <a:solidFill>
                  <a:srgbClr val="FFFFFF"/>
                </a:solidFill>
                <a:latin typeface="PPHDQF+MS-UIGothic"/>
                <a:cs typeface="PPHDQF+MS-UIGothic"/>
              </a:rPr>
              <a:t>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4878704" y="4040306"/>
            <a:ext cx="1025562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PPHDQF+MS-UIGothic"/>
                <a:cs typeface="PPHDQF+MS-UIGothic"/>
              </a:rPr>
              <a:t>方法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4878704" y="4650592"/>
            <a:ext cx="6768390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PPHDQF+MS-UIGothic"/>
                <a:cs typeface="PPHDQF+MS-UIGothic"/>
              </a:rPr>
              <a:t>血脂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监测</a:t>
            </a:r>
            <a:r>
              <a:rPr sz="1350">
                <a:solidFill>
                  <a:srgbClr val="FFFFFF"/>
                </a:solidFill>
                <a:latin typeface="PPHDQF+MS-UIGothic"/>
                <a:cs typeface="PPHDQF+MS-UIGothic"/>
              </a:rPr>
              <a:t>需要抽取静脉血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样</a:t>
            </a:r>
            <a:r>
              <a:rPr sz="1350">
                <a:solidFill>
                  <a:srgbClr val="FFFFFF"/>
                </a:solidFill>
                <a:latin typeface="PPHDQF+MS-UIGothic"/>
                <a:cs typeface="PPHDQF+MS-UIGothic"/>
              </a:rPr>
              <a:t>本，通常在医院或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实验</a:t>
            </a:r>
            <a:r>
              <a:rPr sz="1350">
                <a:solidFill>
                  <a:srgbClr val="FFFFFF"/>
                </a:solidFill>
                <a:latin typeface="PPHDQF+MS-UIGothic"/>
                <a:cs typeface="PPHDQF+MS-UIGothic"/>
              </a:rPr>
              <a:t>室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FFFFFF"/>
                </a:solidFill>
                <a:latin typeface="PPHDQF+MS-UIGothic"/>
                <a:cs typeface="PPHDQF+MS-UIGothic"/>
              </a:rPr>
              <a:t>行。建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议</a:t>
            </a:r>
            <a:r>
              <a:rPr sz="1350">
                <a:solidFill>
                  <a:srgbClr val="FFFFFF"/>
                </a:solidFill>
                <a:latin typeface="PPHDQF+MS-UIGothic"/>
                <a:cs typeface="PPHDQF+MS-UIGothic"/>
              </a:rPr>
              <a:t>糖尿病患者每年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PPHDQF+MS-UIGothic"/>
                <a:cs typeface="PPHDQF+MS-UIGothic"/>
              </a:rPr>
              <a:t>至少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FFFFFF"/>
                </a:solidFill>
                <a:latin typeface="PPHDQF+MS-UIGothic"/>
                <a:cs typeface="PPHDQF+MS-UIGothic"/>
              </a:rPr>
              <a:t>行一次血脂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检查</a:t>
            </a:r>
            <a:r>
              <a:rPr sz="1350">
                <a:solidFill>
                  <a:srgbClr val="FFFFFF"/>
                </a:solidFill>
                <a:latin typeface="PPHDQF+MS-UIGothic"/>
                <a:cs typeface="PPHDQF+MS-UIGothic"/>
              </a:rPr>
              <a:t>，包括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总</a:t>
            </a:r>
            <a:r>
              <a:rPr sz="1350">
                <a:solidFill>
                  <a:srgbClr val="FFFFFF"/>
                </a:solidFill>
                <a:latin typeface="PPHDQF+MS-UIGothic"/>
                <a:cs typeface="PPHDQF+MS-UIGothic"/>
              </a:rPr>
              <a:t>胆固醇、甘油三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酯</a:t>
            </a:r>
            <a:r>
              <a:rPr sz="1350">
                <a:solidFill>
                  <a:srgbClr val="FFFFFF"/>
                </a:solidFill>
                <a:latin typeface="PPHDQF+MS-UIGothic"/>
                <a:cs typeface="PPHDQF+MS-UIGothic"/>
              </a:rPr>
              <a:t>、高密度脂蛋白胆固醇和低密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PPHDQF+MS-UIGothic"/>
                <a:cs typeface="PPHDQF+MS-UIGothic"/>
              </a:rPr>
              <a:t>度脂蛋白胆固醇等指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标</a:t>
            </a:r>
            <a:r>
              <a:rPr sz="1350">
                <a:solidFill>
                  <a:srgbClr val="FFFFFF"/>
                </a:solidFill>
                <a:latin typeface="PPHDQF+MS-UIGothic"/>
                <a:cs typeface="PPHDQF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https://d.book118.com/368050042001006041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PPHDQF+MS-UIGothic</vt:lpstr>
      <vt:lpstr>SimSun</vt:lpstr>
      <vt:lpstr>OIWCGN+WNEMHN+ArialMT</vt:lpstr>
      <vt:lpstr>Times New Roman</vt:lpstr>
      <vt:lpstr>QDHSCQ+ELRBCC+MicrosoftYaHei-Bold</vt:lpstr>
      <vt:lpstr>CQCDFV+DRQNQB+MicrosoftYaHei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2024-09-19T14:52:00.654</cp:lastPrinted>
  <dcterms:created xsi:type="dcterms:W3CDTF">2024-09-19T06:52:00Z</dcterms:created>
  <dcterms:modified xsi:type="dcterms:W3CDTF">2024-09-19T06:52:01Z</dcterms:modified>
</cp:coreProperties>
</file>