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C7B73-CDD3-4135-A9B2-829168D92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413B01-4471-41F4-9699-134609EF8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330424-3C64-4713-8DB7-F344BC21A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8993C-F512-4DB4-ACF5-D6E31B024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E0FD8F-C91C-4389-971F-AAA91D95C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1A6B95-656F-433A-8593-4BAF8D042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30703A-87F6-4EF7-AF7E-720BD6084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9C252-DA41-47F9-8BA8-4CEC5586F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DD4474-2D8A-41AE-A8D9-0941A07F3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4FE53B-C3AF-4B64-B6C9-3B5DEDF8E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A3F4D-E9B5-476F-B790-BC8E0E6C5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5213411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麦当劳财务分析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财务业绩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总结和建议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业务介绍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截至2023年，麦当劳在全球拥有超过39000家门店，遍布100多个国家和地区。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全球门店数量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886" r="788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营收规模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麦当劳是全球最大的快餐连锁品牌之一，其2022年总营收达到约232亿美元。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麦当劳以其标志性的金色拱门和便捷的快餐服务而广受欢迎，是全球最具价值的品牌之一。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麦当劳全球业务概览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中国是麦当劳全球最大的市场之一，自1990年进入中国市场以来，麦当劳在中国发展迅速，目前拥有数千家门店。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麦当劳在中国快餐市场的份额位居前列，与肯德基等品牌竞争激烈。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近年来，麦当劳在中国市场的业绩稳步增长，营收和利润均实现双位数增长。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业绩表现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中国市场地位及表现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麦当劳的主要产品线包括汉堡、炸鸡、薯条、饮料等快餐食品。此外，麦当劳还推出了早餐、甜品、咖啡等多样化产品以满足不同消费者需求。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麦当劳提供堂食、外带、外卖等多种服务方式。同时，麦当劳还通过数字化和智能化手段提升顾客体验，如自助点餐、移动支付等。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主要产品线与服务范围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主要产品线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麦当劳采用多元化的营销策略，包括广告投放、社交媒体推广、品牌合作等。同时，麦当劳还注重与年轻人的互动和沟通，通过时尚、潮流的元素吸引年轻消费者。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麦当劳的品牌推广注重传递快乐、便捷的品牌形象。通过在全球范围内举办各种活动和赞助体育赛事等方式，提高品牌知名度和美誉度。此外，麦当劳还积极履行社会责任，推广可持续发展理念，提升品牌形象。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营销策略与品牌推广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财务业绩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175525" y="1669708"/>
            <a:ext cx="5233077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麦当劳的财务状况在2020年出现下滑，但随后在2021年实现显著增长，2022年基本保持稳定。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2752" y="1791628"/>
            <a:ext cx="4876800" cy="439555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总营收详情数据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41312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41017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41189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42086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41672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53089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52794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52966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53863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534502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64867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64572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64743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65640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65227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6644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63495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6521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7418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7004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75175" y="249285"/>
            <a:ext cx="1000354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总资产详情数据</a:t>
            </a:r>
          </a:p>
        </p:txBody>
      </p: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110" y="1386982"/>
            <a:ext cx="4876800" cy="3520298"/>
          </a:xfrm>
          <a:prstGeom prst="rect">
            <a:avLst/>
          </a:prstGeom>
        </p:spPr>
      </p:pic>
      <p:sp>
        <p:nvSpPr>
          <p:cNvPr id="24" name="TextBox 24"/>
          <p:cNvSpPr txBox="1"/>
          <p:nvPr/>
        </p:nvSpPr>
        <p:spPr>
          <a:xfrm>
            <a:off x="824110" y="4953952"/>
            <a:ext cx="10520522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麦当劳在2020财年总资产达到526.27亿美元，同比增长10.77%。但在2022财年总资产下降至504.36亿美元，同比下降6.35%。这表明麦当劳在近几年的财务状况出现了波动。</a:t>
            </a:r>
          </a:p>
        </p:txBody>
      </p:sp>
      <p:graphicFrame>
        <p:nvGraphicFramePr>
          <p:cNvPr id="25" name="Table 25"/>
          <p:cNvGraphicFramePr>
            <a:graphicFrameLocks noGrp="1"/>
          </p:cNvGraphicFramePr>
          <p:nvPr/>
        </p:nvGraphicFramePr>
        <p:xfrm>
          <a:off x="6457950" y="1390650"/>
          <a:ext cx="4733925" cy="2752725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1514856"/>
                <a:gridCol w="1514856"/>
                <a:gridCol w="1514856"/>
              </a:tblGrid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时间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B67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总资产（亿美元）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B67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同比(%)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B67E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2018FY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--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--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2019FY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8F2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475.11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8F2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--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8F2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2020FY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526.27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+10.77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2021FY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8F2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538.54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8F2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+2.33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8F2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2022FY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504.36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-6.35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41312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41017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41189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42086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41672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53089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52794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52966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53863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534502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64867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64572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64743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65640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65227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6644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63495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6521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7418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7004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75175" y="249285"/>
            <a:ext cx="1000354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经营现金流详情数据</a:t>
            </a:r>
          </a:p>
        </p:txBody>
      </p: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110" y="1386982"/>
            <a:ext cx="4876800" cy="3520298"/>
          </a:xfrm>
          <a:prstGeom prst="rect">
            <a:avLst/>
          </a:prstGeom>
        </p:spPr>
      </p:pic>
      <p:sp>
        <p:nvSpPr>
          <p:cNvPr id="24" name="TextBox 24"/>
          <p:cNvSpPr txBox="1"/>
          <p:nvPr/>
        </p:nvSpPr>
        <p:spPr>
          <a:xfrm>
            <a:off x="824110" y="4953952"/>
            <a:ext cx="10520522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在2018至2022年间的经营现金流呈现波动趋势。其中，2020年现金流出现大幅下滑，同比下降22.86%；而2021年则出现显著增长，同比上升45.91%。2022年则再次出现下滑，同比下降19.20%。这显示了麦当劳在财务状况上的不稳定，需要关注其未来经营状况和财务表现。</a:t>
            </a:r>
          </a:p>
        </p:txBody>
      </p:sp>
      <p:graphicFrame>
        <p:nvGraphicFramePr>
          <p:cNvPr id="25" name="Table 25"/>
          <p:cNvGraphicFramePr>
            <a:graphicFrameLocks noGrp="1"/>
          </p:cNvGraphicFramePr>
          <p:nvPr/>
        </p:nvGraphicFramePr>
        <p:xfrm>
          <a:off x="6457950" y="1390650"/>
          <a:ext cx="4733925" cy="2752725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1514856"/>
                <a:gridCol w="1514856"/>
                <a:gridCol w="1514856"/>
              </a:tblGrid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时间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B67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经营现金流（亿美元）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B67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同比(%)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B67E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2018FY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--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--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2019FY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8F2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81.22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8F2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--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8F2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2020FY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62.65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-22.86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2021FY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8F2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91.42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8F2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+45.91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8F2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2022FY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73.87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-19.20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41312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41017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41189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42086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41672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53089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52794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52966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53863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534502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64867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64572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64743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65640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65227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6644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63495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65212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74182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70049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75175" y="249285"/>
            <a:ext cx="1000354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合并净利润详情数据</a:t>
            </a:r>
          </a:p>
        </p:txBody>
      </p:sp>
      <p:pic>
        <p:nvPicPr>
          <p:cNvPr id="23" name="Picture 2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4110" y="1386982"/>
            <a:ext cx="4876800" cy="3520298"/>
          </a:xfrm>
          <a:prstGeom prst="rect">
            <a:avLst/>
          </a:prstGeom>
        </p:spPr>
      </p:pic>
      <p:sp>
        <p:nvSpPr>
          <p:cNvPr id="24" name="TextBox 24"/>
          <p:cNvSpPr txBox="1"/>
          <p:nvPr/>
        </p:nvSpPr>
        <p:spPr>
          <a:xfrm>
            <a:off x="824110" y="4953952"/>
            <a:ext cx="10520522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麦当劳的财务状况在2020年经历了大幅下滑，但随后在2021年强势反弹，2022年又有所下滑。</a:t>
            </a:r>
          </a:p>
        </p:txBody>
      </p:sp>
      <p:graphicFrame>
        <p:nvGraphicFramePr>
          <p:cNvPr id="25" name="Table 25"/>
          <p:cNvGraphicFramePr>
            <a:graphicFrameLocks noGrp="1"/>
          </p:cNvGraphicFramePr>
          <p:nvPr/>
        </p:nvGraphicFramePr>
        <p:xfrm>
          <a:off x="6457950" y="1390650"/>
          <a:ext cx="4733925" cy="2752725"/>
        </p:xfrm>
        <a:graphic>
          <a:graphicData uri="http://schemas.openxmlformats.org/drawingml/2006/table">
            <a:tbl>
              <a:tblPr>
                <a:solidFill>
                  <a:srgbClr val="FFFFFF"/>
                </a:solidFill>
              </a:tblPr>
              <a:tblGrid>
                <a:gridCol w="1514856"/>
                <a:gridCol w="1514856"/>
                <a:gridCol w="1514856"/>
              </a:tblGrid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时间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B67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合并净利润（亿美元）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B67E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FFFFFF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同比(%)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9B67E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2018FY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--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--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2019FY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8F2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60.25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8F2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--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8F2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2020FY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47.31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-21.49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2021FY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8F2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75.45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8F2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+59.50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9F8F2"/>
                    </a:solidFill>
                  </a:tcPr>
                </a:tc>
              </a:tr>
              <a:tr h="254000"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2022FY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61.77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  <a:tc>
                  <a:txBody>
                    <a:bodyPr vert="horz" wrap="square" rtlCol="0" anchor="t"/>
                    <a:lstStyle/>
                    <a:p>
                      <a:pPr algn="ctr">
                        <a:defRPr/>
                      </a:pPr>
                      <a:r>
                        <a:rPr lang="en-US" sz="1050" b="0">
                          <a:solidFill>
                            <a:srgbClr val="22222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-18.13</a:t>
                      </a:r>
                      <a:endParaRPr lang="en-US" sz="1100"/>
                    </a:p>
                  </a:txBody>
                  <a:tcPr>
                    <a:lnL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EEECE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E9D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19" r="237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肯德基（KFC）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肯德基是全球最大的炸鸡连锁品牌，与麦当劳在快餐市场上有直接的竞争关系。肯德基以其独特的炸鸡配方和多样化的菜单吸引了大量消费者。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汉堡王（Burger King）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汉堡王是全球第二大汉堡连锁品牌，以其大火烤制的汉堡和丰富的口味选择而闻名。汉堡王在营销策略上注重个性化和定制化，以吸引年轻消费者。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主要竞争对手概述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https://d.book118.com/368052134117006034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2024-09-13T07:04:17.977</cp:lastPrinted>
  <dcterms:created xsi:type="dcterms:W3CDTF">2024-09-12T23:04:17Z</dcterms:created>
  <dcterms:modified xsi:type="dcterms:W3CDTF">2024-09-12T23:04:19Z</dcterms:modified>
</cp:coreProperties>
</file>