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B8772-78F7-4801-86E1-BB4BF9D626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3A1C5-4880-4563-BA12-56A6992B582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3A1C5-4880-4563-BA12-56A6992B582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2EAE88-EF2C-4B11-8F7B-0FE8667E8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4C1E6B-E7D7-4810-A581-1750CCA68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2FDC8A-8554-4D07-BA52-476945C3C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9F8A88-A55B-4F0A-BAB4-599E77852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25F209-0750-4DDF-BB32-D72853F65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F5F94E-68F1-4A10-AE38-0308FD941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477048-BE72-478E-9C49-7A1416028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203262-F06F-4A32-9457-8B860532A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F56400-6EF9-4715-BF3B-7B059C1AC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51A190-1567-4A8C-87E6-97E270F9E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F6843B-B5FE-4F5A-B22C-F2A5E6E64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0C7F18-3167-4CE5-BACC-84B3D74F7F8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C35FC-B81C-48DB-8E84-05841653000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image" Target="../media/image2.pn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-11312"/>
            <a:ext cx="12192000" cy="6869312"/>
          </a:xfrm>
          <a:prstGeom prst="rect">
            <a:avLst/>
          </a:prstGeom>
        </p:spPr>
      </p:pic>
      <p:pic>
        <p:nvPicPr>
          <p:cNvPr id="11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jpeg" /><Relationship Id="rId4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7.png" /><Relationship Id="rId4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3.jpeg" /><Relationship Id="rId4" Type="http://schemas.openxmlformats.org/officeDocument/2006/relationships/image" Target="../media/image8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610350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2192000" cy="6867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951263" y="1344642"/>
            <a:ext cx="9881156" cy="404071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98740" y="1078302"/>
            <a:ext cx="10386203" cy="4563373"/>
          </a:xfrm>
          <a:prstGeom prst="rect">
            <a:avLst/>
          </a:prstGeom>
          <a:noFill/>
          <a:ln w="57150">
            <a:solidFill>
              <a:srgbClr val="FCF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92894" y="1434276"/>
            <a:ext cx="19048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b="1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 作</a:t>
            </a:r>
            <a:r>
              <a:rPr lang="zh-CN" altLang="en-US" sz="7200" b="1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en-US" altLang="zh-CN" sz="7200" b="1" smtClean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32064" y="4458998"/>
            <a:ext cx="6519553" cy="8299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三年级语文下册统</a:t>
            </a:r>
            <a:r>
              <a:rPr lang="zh-CN" altLang="en-US" sz="3200" b="1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编</a:t>
            </a:r>
            <a:r>
              <a:rPr lang="zh-CN" altLang="en-US" sz="3200" b="1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版</a:t>
            </a:r>
            <a:r>
              <a:rPr lang="en-US" altLang="zh-CN" sz="3200" b="1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endParaRPr lang="zh-CN" altLang="en-US" sz="3200" b="1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68963" y="2866163"/>
            <a:ext cx="8401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8000" b="1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charset="-122"/>
              </a:rPr>
              <a:t>看图话，写一写</a:t>
            </a:r>
            <a:endParaRPr lang="zh-CN" altLang="en-US" sz="8000" b="1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dur="75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3" dur="5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37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2406760" y="2354319"/>
            <a:ext cx="8015075" cy="2176759"/>
            <a:chOff x="6390" y="745"/>
            <a:chExt cx="6384" cy="8820"/>
          </a:xfrm>
        </p:grpSpPr>
        <p:sp>
          <p:nvSpPr>
            <p:cNvPr id="5" name="矩形 4"/>
            <p:cNvSpPr/>
            <p:nvPr/>
          </p:nvSpPr>
          <p:spPr>
            <a:xfrm>
              <a:off x="6390" y="745"/>
              <a:ext cx="6384" cy="88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682" y="1937"/>
              <a:ext cx="5829" cy="6624"/>
            </a:xfrm>
            <a:prstGeom prst="rect">
              <a:avLst/>
            </a:prstGeom>
            <a:noFill/>
            <a:ln w="31750">
              <a:solidFill>
                <a:srgbClr val="A9D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258169" y="3095375"/>
            <a:ext cx="6985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kern="2200" smtClean="0">
                <a:solidFill>
                  <a:schemeClr val="bg2">
                    <a:lumMod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情境导入，明确习作任务</a:t>
            </a:r>
            <a:endParaRPr lang="zh-CN" altLang="en-US" sz="4400" kern="2200">
              <a:solidFill>
                <a:schemeClr val="bg2">
                  <a:lumMod val="1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43014" y="1897746"/>
            <a:ext cx="3201532" cy="754749"/>
          </a:xfrm>
          <a:prstGeom prst="rect">
            <a:avLst/>
          </a:prstGeom>
          <a:noFill/>
          <a:ln>
            <a:solidFill>
              <a:srgbClr val="A9D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46547" y="2031739"/>
            <a:ext cx="3223244" cy="645160"/>
          </a:xfrm>
          <a:prstGeom prst="rect">
            <a:avLst/>
          </a:prstGeom>
          <a:solidFill>
            <a:schemeClr val="accent6"/>
          </a:solidFill>
          <a:ln>
            <a:solidFill>
              <a:srgbClr val="A9D18E"/>
            </a:solidFill>
          </a:ln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学习任务一</a:t>
            </a:r>
            <a:endParaRPr lang="zh-CN" altLang="en-US" sz="36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631451" y="1508216"/>
            <a:ext cx="10827124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清明</a:t>
            </a:r>
            <a:r>
              <a:rPr lang="zh-CN" altLang="en-US" sz="2800" b="1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前后，晴空碧净，鸟语花香，正是放风筝的好时节</a:t>
            </a:r>
            <a:r>
              <a:rPr lang="zh-CN" altLang="en-US" sz="2800" b="1" smtClean="0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。你喜欢放风筝吗？你</a:t>
            </a:r>
            <a:r>
              <a:rPr lang="zh-CN" altLang="en-US" sz="2800" b="1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看有这么多人在广场上放风筝呢！你想不想把看到的场面写下来呢</a:t>
            </a:r>
            <a:r>
              <a:rPr lang="zh-CN" altLang="en-US" sz="2800" b="1" smtClean="0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800" b="1">
              <a:solidFill>
                <a:schemeClr val="bg2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93972" y="761372"/>
            <a:ext cx="47100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Aft>
                <a:spcPts val="600"/>
              </a:spcAft>
              <a:defRPr sz="4400" b="1" kern="1200">
                <a:solidFill>
                  <a:srgbClr val="843C0C"/>
                </a:solidFill>
                <a:effectLst/>
                <a:latin typeface="Aa舒云宋" panose="00020600040101010101" pitchFamily="18" charset="-122"/>
                <a:ea typeface="Aa舒云宋" panose="00020600040101010101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r>
              <a:rPr lang="zh-CN" altLang="en-US" sz="400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情境导入</a:t>
            </a:r>
            <a:r>
              <a:rPr lang="en-US" altLang="zh-CN" sz="400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endParaRPr lang="zh-CN" altLang="en-US" sz="400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541" y="3242410"/>
            <a:ext cx="5256609" cy="2956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798589" y="2207178"/>
            <a:ext cx="9028738" cy="21929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本</a:t>
            </a:r>
            <a:r>
              <a:rPr lang="zh-CN" altLang="en-US" sz="3200" b="1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次习作是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看图作文</a:t>
            </a:r>
            <a:r>
              <a:rPr lang="zh-CN" altLang="en-US" sz="3200" b="1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。写之前仔细观察图画</a:t>
            </a:r>
            <a:r>
              <a:rPr lang="zh-CN" altLang="en-US" sz="3200" b="1" smtClean="0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，并</a:t>
            </a:r>
            <a:r>
              <a:rPr lang="zh-CN" altLang="en-US" sz="3200" b="1">
                <a:solidFill>
                  <a:schemeClr val="bg2">
                    <a:lumMod val="1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根据图画进行合理的想象，把自己看到的、想到的写清楚。</a:t>
            </a:r>
            <a:endParaRPr lang="zh-CN" altLang="en-US" sz="3200" b="1">
              <a:solidFill>
                <a:schemeClr val="bg2">
                  <a:lumMod val="1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60519" y="915940"/>
            <a:ext cx="47100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Aft>
                <a:spcPts val="600"/>
              </a:spcAft>
              <a:defRPr sz="4400" b="1" kern="1200">
                <a:solidFill>
                  <a:srgbClr val="843C0C"/>
                </a:solidFill>
                <a:effectLst/>
                <a:latin typeface="Aa舒云宋" panose="00020600040101010101" pitchFamily="18" charset="-122"/>
                <a:ea typeface="Aa舒云宋" panose="00020600040101010101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r>
              <a:rPr lang="zh-CN" altLang="en-US" sz="400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习作内容</a:t>
            </a:r>
            <a:r>
              <a:rPr lang="en-US" altLang="zh-CN" sz="400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endParaRPr lang="zh-CN" altLang="en-US" sz="400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 flipH="1">
            <a:off x="7747289" y="3615719"/>
            <a:ext cx="3439391" cy="305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2406760" y="2354319"/>
            <a:ext cx="8015075" cy="2176759"/>
            <a:chOff x="6390" y="745"/>
            <a:chExt cx="6384" cy="8820"/>
          </a:xfrm>
        </p:grpSpPr>
        <p:sp>
          <p:nvSpPr>
            <p:cNvPr id="5" name="矩形 4"/>
            <p:cNvSpPr/>
            <p:nvPr/>
          </p:nvSpPr>
          <p:spPr>
            <a:xfrm>
              <a:off x="6390" y="745"/>
              <a:ext cx="6384" cy="88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682" y="1937"/>
              <a:ext cx="5829" cy="6624"/>
            </a:xfrm>
            <a:prstGeom prst="rect">
              <a:avLst/>
            </a:prstGeom>
            <a:noFill/>
            <a:ln w="31750">
              <a:solidFill>
                <a:srgbClr val="A9D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000406" y="3070971"/>
            <a:ext cx="4864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kern="2200" smtClean="0">
                <a:solidFill>
                  <a:schemeClr val="bg2">
                    <a:lumMod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观察图画，说图画</a:t>
            </a:r>
            <a:endParaRPr lang="zh-CN" altLang="en-US" sz="4400" kern="2200">
              <a:solidFill>
                <a:schemeClr val="bg2">
                  <a:lumMod val="1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43014" y="1897746"/>
            <a:ext cx="3201532" cy="754749"/>
          </a:xfrm>
          <a:prstGeom prst="rect">
            <a:avLst/>
          </a:prstGeom>
          <a:noFill/>
          <a:ln>
            <a:solidFill>
              <a:srgbClr val="A9D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46547" y="2031739"/>
            <a:ext cx="3223244" cy="645160"/>
          </a:xfrm>
          <a:prstGeom prst="rect">
            <a:avLst/>
          </a:prstGeom>
          <a:solidFill>
            <a:schemeClr val="accent6"/>
          </a:solidFill>
          <a:ln>
            <a:solidFill>
              <a:srgbClr val="A9D18E"/>
            </a:solidFill>
          </a:ln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学习</a:t>
            </a:r>
            <a:r>
              <a:rPr lang="zh-CN" altLang="en-US" sz="36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任务二</a:t>
            </a:r>
            <a:endParaRPr lang="zh-CN" altLang="en-US" sz="36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椭圆 2"/>
          <p:cNvSpPr/>
          <p:nvPr/>
        </p:nvSpPr>
        <p:spPr>
          <a:xfrm>
            <a:off x="5113665" y="3598815"/>
            <a:ext cx="2576911" cy="1105831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385635" y="1074900"/>
            <a:ext cx="8032968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smtClean="0">
                <a:latin typeface="楷体" panose="02010609060101010101" pitchFamily="49" charset="-122"/>
                <a:ea typeface="楷体" panose="02010609060101010101" pitchFamily="49" charset="-122"/>
              </a:rPr>
              <a:t>“看图画，写作文”应该如何下笔呢？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2600" y="2159271"/>
            <a:ext cx="5128327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看图作文，看是写的前提。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50" y="3608904"/>
            <a:ext cx="2469234" cy="259449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383251" y="3828564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观察有序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20707" y="5153413"/>
            <a:ext cx="379142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整体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局部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整体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0574" y="3171430"/>
            <a:ext cx="1120351" cy="150891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50" y="2669703"/>
            <a:ext cx="4995417" cy="2809922"/>
          </a:xfrm>
          <a:prstGeom prst="snip2DiagRect">
            <a:avLst>
              <a:gd name="adj1" fmla="val 2496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1373035" y="1640738"/>
            <a:ext cx="9298255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第一步：先看整体，了解画面的主要内容和事件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60962" y="2786330"/>
            <a:ext cx="3159839" cy="257666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图上天气怎样？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在什么地方？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有哪些人？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在干什么？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30562" y="760388"/>
            <a:ext cx="56653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Aft>
                <a:spcPts val="600"/>
              </a:spcAft>
              <a:defRPr sz="4400" b="1" kern="1200">
                <a:solidFill>
                  <a:srgbClr val="843C0C"/>
                </a:solidFill>
                <a:effectLst/>
                <a:latin typeface="Aa舒云宋" panose="00020600040101010101" pitchFamily="18" charset="-122"/>
                <a:ea typeface="Aa舒云宋" panose="00020600040101010101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r>
              <a:rPr lang="zh-CN" altLang="en-US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观察技巧</a:t>
            </a:r>
            <a:r>
              <a:rPr lang="en-US" altLang="zh-CN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endParaRPr lang="zh-CN" altLang="en-US" sz="400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42" y="3524250"/>
            <a:ext cx="4153557" cy="2336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2220" y="1181934"/>
            <a:ext cx="7810500" cy="422826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826267" y="2207552"/>
            <a:ext cx="5555858" cy="22852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    阳春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三月，风和日丽，正是放风筝的好时节</a:t>
            </a:r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。人们来到草地上放风筝。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2750792"/>
            <a:ext cx="4843017" cy="27241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1439710" y="1565742"/>
            <a:ext cx="9298255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第二步：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局部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观察，注意画面层次和人物活动。</a:t>
            </a:r>
            <a:endParaRPr lang="en-US" altLang="zh-CN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118048" y="3350749"/>
            <a:ext cx="3108543" cy="14542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由近及远</a:t>
            </a:r>
            <a:endParaRPr lang="en-US" altLang="zh-CN" sz="32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从地面到天空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30562" y="760388"/>
            <a:ext cx="56653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Aft>
                <a:spcPts val="600"/>
              </a:spcAft>
              <a:defRPr sz="4400" b="1" kern="1200">
                <a:solidFill>
                  <a:srgbClr val="843C0C"/>
                </a:solidFill>
                <a:effectLst/>
                <a:latin typeface="Aa舒云宋" panose="00020600040101010101" pitchFamily="18" charset="-122"/>
                <a:ea typeface="Aa舒云宋" panose="00020600040101010101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r>
              <a:rPr lang="zh-CN" altLang="en-US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观察技巧</a:t>
            </a:r>
            <a:r>
              <a:rPr lang="en-US" altLang="zh-CN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endParaRPr lang="zh-CN" altLang="en-US" sz="400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78" y="1080790"/>
            <a:ext cx="4964029" cy="2792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3280332" y="1080790"/>
            <a:ext cx="2355034" cy="8930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近处</a:t>
            </a:r>
            <a:endParaRPr lang="zh-CN" altLang="en-US" sz="400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3169" y="2373703"/>
            <a:ext cx="4438649" cy="14479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下箭头 3"/>
          <p:cNvSpPr/>
          <p:nvPr/>
        </p:nvSpPr>
        <p:spPr>
          <a:xfrm rot="2496621">
            <a:off x="3630415" y="1558129"/>
            <a:ext cx="397017" cy="83150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25034" y="1527335"/>
            <a:ext cx="4823991" cy="4168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近处，一个小女孩手里拿着漂亮的蝴蝶风筝，转头看着旁边的两个小男孩。这两个小男孩，一个高举着风筝准备放手，另一个边放线边往前跑着，嘴里还喊着什么。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87450" y="4221474"/>
            <a:ext cx="4237057" cy="169334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近处有什么人？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他们在干什么？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他们的动作是怎样的？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/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99" y="1310245"/>
            <a:ext cx="4964029" cy="2792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3624226" y="745498"/>
            <a:ext cx="2355034" cy="8930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远处</a:t>
            </a:r>
            <a:endParaRPr lang="zh-CN" altLang="en-US" sz="400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19450" y="2281110"/>
            <a:ext cx="1104900" cy="16954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下箭头 3"/>
          <p:cNvSpPr/>
          <p:nvPr/>
        </p:nvSpPr>
        <p:spPr>
          <a:xfrm rot="2496621">
            <a:off x="3997896" y="1344913"/>
            <a:ext cx="397017" cy="83150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18101" y="2426317"/>
            <a:ext cx="4016599" cy="2619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远处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，一家三口，小朋友把风筝放上了天空，爸爸妈妈在一旁观看。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98339" y="4312267"/>
            <a:ext cx="4596130" cy="177279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远处有什么人？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他们在干什么？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他们的动作又是怎样的？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/>
      <p:bldP spid="11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87" y="1222826"/>
            <a:ext cx="4964029" cy="2792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4821604" y="543124"/>
            <a:ext cx="2355034" cy="8930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天空</a:t>
            </a:r>
            <a:endParaRPr lang="zh-CN" altLang="en-US" sz="400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0187" y="1282051"/>
            <a:ext cx="4755926" cy="11940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下箭头 3"/>
          <p:cNvSpPr/>
          <p:nvPr/>
        </p:nvSpPr>
        <p:spPr>
          <a:xfrm rot="3153516">
            <a:off x="5141731" y="715127"/>
            <a:ext cx="397017" cy="83150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99931" y="4200525"/>
            <a:ext cx="10474681" cy="1933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人越来越多，天上的风筝也越来越多。“大蜻蜓”“长蜈蚣”</a:t>
            </a:r>
            <a:endParaRPr lang="en-US" altLang="zh-CN" sz="28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“火凤凰”“包公脸”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各式各样的风筝把蔚蓝的天空装点得像美丽的万花筒。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24975" y="1984489"/>
            <a:ext cx="4778162" cy="17727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天空中有哪些风筝？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这些风筝是什么形状的？什么颜色的？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/>
      <p:bldP spid="11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299" y="2737147"/>
            <a:ext cx="4841651" cy="27234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文本框 5"/>
          <p:cNvSpPr txBox="1"/>
          <p:nvPr/>
        </p:nvSpPr>
        <p:spPr>
          <a:xfrm>
            <a:off x="1140049" y="1680042"/>
            <a:ext cx="9298255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第三步：回归整体，把各部分联系起来，写出感受。</a:t>
            </a:r>
            <a:endParaRPr lang="en-US" altLang="zh-CN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6950" y="3406363"/>
            <a:ext cx="4955203" cy="138499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整幅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图画让你感受到什么？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你有什么想法？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30562" y="760388"/>
            <a:ext cx="56653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Aft>
                <a:spcPts val="600"/>
              </a:spcAft>
              <a:defRPr sz="4400" b="1" kern="1200">
                <a:solidFill>
                  <a:srgbClr val="843C0C"/>
                </a:solidFill>
                <a:effectLst/>
                <a:latin typeface="Aa舒云宋" panose="00020600040101010101" pitchFamily="18" charset="-122"/>
                <a:ea typeface="Aa舒云宋" panose="00020600040101010101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r>
              <a:rPr lang="zh-CN" altLang="en-US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观察技巧</a:t>
            </a:r>
            <a:r>
              <a:rPr lang="en-US" altLang="zh-CN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endParaRPr lang="zh-CN" altLang="en-US" sz="400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425" y="2133600"/>
            <a:ext cx="7668574" cy="3790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32" y="1025252"/>
            <a:ext cx="3940794" cy="22166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矩形 1"/>
          <p:cNvSpPr/>
          <p:nvPr/>
        </p:nvSpPr>
        <p:spPr>
          <a:xfrm>
            <a:off x="4243774" y="3178721"/>
            <a:ext cx="6150351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   我们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高兴地在草地上奔跑，望着天空中的风筝，开心地欢叫着。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2406760" y="2354319"/>
            <a:ext cx="8015075" cy="2176759"/>
            <a:chOff x="6390" y="745"/>
            <a:chExt cx="6384" cy="8820"/>
          </a:xfrm>
        </p:grpSpPr>
        <p:sp>
          <p:nvSpPr>
            <p:cNvPr id="5" name="矩形 4"/>
            <p:cNvSpPr/>
            <p:nvPr/>
          </p:nvSpPr>
          <p:spPr>
            <a:xfrm>
              <a:off x="6390" y="745"/>
              <a:ext cx="6384" cy="88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682" y="1937"/>
              <a:ext cx="5829" cy="6624"/>
            </a:xfrm>
            <a:prstGeom prst="rect">
              <a:avLst/>
            </a:prstGeom>
            <a:noFill/>
            <a:ln w="31750">
              <a:solidFill>
                <a:srgbClr val="A9D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000406" y="3070971"/>
            <a:ext cx="4864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kern="2200" smtClean="0">
                <a:solidFill>
                  <a:schemeClr val="bg2">
                    <a:lumMod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明晰重点，写图画</a:t>
            </a:r>
            <a:endParaRPr lang="zh-CN" altLang="en-US" sz="4400" kern="2200">
              <a:solidFill>
                <a:schemeClr val="bg2">
                  <a:lumMod val="1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43014" y="1897746"/>
            <a:ext cx="3201532" cy="754749"/>
          </a:xfrm>
          <a:prstGeom prst="rect">
            <a:avLst/>
          </a:prstGeom>
          <a:noFill/>
          <a:ln>
            <a:solidFill>
              <a:srgbClr val="A9D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46547" y="2031739"/>
            <a:ext cx="3223244" cy="645160"/>
          </a:xfrm>
          <a:prstGeom prst="rect">
            <a:avLst/>
          </a:prstGeom>
          <a:solidFill>
            <a:schemeClr val="accent6"/>
          </a:solidFill>
          <a:ln>
            <a:solidFill>
              <a:srgbClr val="A9D18E"/>
            </a:solidFill>
          </a:ln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学习</a:t>
            </a:r>
            <a:r>
              <a:rPr lang="zh-CN" altLang="en-US" sz="36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任务三</a:t>
            </a:r>
            <a:endParaRPr lang="zh-CN" altLang="en-US" sz="36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文本框 38"/>
          <p:cNvSpPr txBox="1"/>
          <p:nvPr/>
        </p:nvSpPr>
        <p:spPr>
          <a:xfrm>
            <a:off x="3530562" y="760388"/>
            <a:ext cx="56653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Aft>
                <a:spcPts val="600"/>
              </a:spcAft>
              <a:defRPr sz="4400" b="1" kern="1200">
                <a:solidFill>
                  <a:srgbClr val="843C0C"/>
                </a:solidFill>
                <a:effectLst/>
                <a:latin typeface="Aa舒云宋" panose="00020600040101010101" pitchFamily="18" charset="-122"/>
                <a:ea typeface="Aa舒云宋" panose="00020600040101010101" pitchFamily="18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r>
              <a:rPr lang="zh-CN" altLang="en-US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方法指导</a:t>
            </a:r>
            <a:r>
              <a:rPr lang="en-US" altLang="zh-CN" sz="400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——</a:t>
            </a:r>
            <a:endParaRPr lang="zh-CN" altLang="en-US" sz="400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771" y="2995863"/>
            <a:ext cx="4847667" cy="2726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1585183" y="1920445"/>
            <a:ext cx="9298255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写清楚基本信息。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73283" y="2915276"/>
            <a:ext cx="2989267" cy="255358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什么时候？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在什么地方？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有哪些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人？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干什么？</a:t>
            </a:r>
            <a:endParaRPr lang="en-US" altLang="zh-CN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490200" y="117729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https://d.book118.com/368061035007006036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17</Slides>
  <Notes>16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</vt:lpstr>
      <vt:lpstr>Calibri Light</vt:lpstr>
      <vt:lpstr>宋体</vt:lpstr>
      <vt:lpstr>楷体</vt:lpstr>
      <vt:lpstr>黑体</vt:lpstr>
      <vt:lpstr>微软雅黑</vt:lpstr>
      <vt:lpstr>Aa舒云宋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2024-09-15T03:52:10.259</cp:lastPrinted>
  <dcterms:created xsi:type="dcterms:W3CDTF">2024-09-14T19:52:10Z</dcterms:created>
  <dcterms:modified xsi:type="dcterms:W3CDTF">2024-09-14T19:52:11Z</dcterms:modified>
</cp:coreProperties>
</file>