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vml" ContentType="application/vnd.openxmlformats-officedocument.vmlDrawing"/>
  <Default Extension="bin" ContentType="application/vnd.openxmlformats-officedocument.oleObject"/>
  <Default Extension="png" ContentType="image/png"/>
  <Default Extension="wmf" ContentType="image/x-wmf"/>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02" r:id="rId2"/>
    <p:sldMasterId id="2147483724" r:id="rId3"/>
  </p:sldMasterIdLst>
  <p:sldIdLst>
    <p:sldId id="259" r:id="rId4"/>
    <p:sldId id="262" r:id="rId5"/>
    <p:sldId id="265" r:id="rId6"/>
    <p:sldId id="268" r:id="rId7"/>
    <p:sldId id="271" r:id="rId8"/>
    <p:sldId id="274" r:id="rId9"/>
    <p:sldId id="277" r:id="rId10"/>
    <p:sldId id="280" r:id="rId11"/>
    <p:sldId id="283" r:id="rId12"/>
    <p:sldId id="286" r:id="rId13"/>
    <p:sldId id="289" r:id="rId14"/>
    <p:sldId id="292" r:id="rId15"/>
    <p:sldId id="295" r:id="rId16"/>
    <p:sldId id="298" r:id="rId17"/>
    <p:sldId id="301" r:id="rId18"/>
    <p:sldId id="304" r:id="rId19"/>
    <p:sldId id="306" r:id="rId20"/>
  </p:sldIdLst>
  <p:sldSz cx="12190413" cy="6859588"/>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fill>
          <a:solidFill>
            <a:schemeClr val="accent1">
              <a:tint val="40000"/>
            </a:schemeClr>
          </a:solidFill>
        </a:fill>
      </a:tcStyle>
    </a:band1H>
    <a:band1V>
      <a:tcStyle>
        <a:fill>
          <a:solidFill>
            <a:schemeClr val="accent1">
              <a:tint val="40000"/>
            </a:schemeClr>
          </a:solidFill>
        </a:fill>
      </a:tcStyle>
    </a:band1V>
    <a:lastCol>
      <a:tcTxStyle b="on">
        <a:fontRef idx="minor">
          <a:prstClr val="black"/>
        </a:fontRef>
        <a:schemeClr val="lt1"/>
      </a:tcTxStyle>
      <a:tcStyle>
        <a:fill>
          <a:solidFill>
            <a:schemeClr val="accent1"/>
          </a:solidFill>
        </a:fill>
      </a:tcStyle>
    </a:lastCol>
    <a:firstCol>
      <a:tcTxStyle b="on">
        <a:fontRef idx="minor">
          <a:prstClr val="black"/>
        </a:fontRef>
        <a:schemeClr val="lt1"/>
      </a:tcTxStyle>
      <a:tcStyle>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7.xml" /><Relationship Id="rId11" Type="http://schemas.openxmlformats.org/officeDocument/2006/relationships/slide" Target="slides/slide8.xml" /><Relationship Id="rId12" Type="http://schemas.openxmlformats.org/officeDocument/2006/relationships/slide" Target="slides/slide9.xml" /><Relationship Id="rId13" Type="http://schemas.openxmlformats.org/officeDocument/2006/relationships/slide" Target="slides/slide10.xml" /><Relationship Id="rId14" Type="http://schemas.openxmlformats.org/officeDocument/2006/relationships/slide" Target="slides/slide11.xml" /><Relationship Id="rId15" Type="http://schemas.openxmlformats.org/officeDocument/2006/relationships/slide" Target="slides/slide12.xml" /><Relationship Id="rId16" Type="http://schemas.openxmlformats.org/officeDocument/2006/relationships/slide" Target="slides/slide13.xml" /><Relationship Id="rId17" Type="http://schemas.openxmlformats.org/officeDocument/2006/relationships/slide" Target="slides/slide14.xml" /><Relationship Id="rId18" Type="http://schemas.openxmlformats.org/officeDocument/2006/relationships/slide" Target="slides/slide15.xml" /><Relationship Id="rId19" Type="http://schemas.openxmlformats.org/officeDocument/2006/relationships/slide" Target="slides/slide16.xml" /><Relationship Id="rId2" Type="http://schemas.openxmlformats.org/officeDocument/2006/relationships/slideMaster" Target="slideMasters/slideMaster2.xml" /><Relationship Id="rId20" Type="http://schemas.openxmlformats.org/officeDocument/2006/relationships/slide" Target="slides/slide17.xml" /><Relationship Id="rId21" Type="http://schemas.openxmlformats.org/officeDocument/2006/relationships/tags" Target="tags/tag25.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heme" Target="theme/theme1.xml" /><Relationship Id="rId25" Type="http://schemas.openxmlformats.org/officeDocument/2006/relationships/tableStyles" Target="tableStyles.xml" /><Relationship Id="rId3" Type="http://schemas.openxmlformats.org/officeDocument/2006/relationships/slideMaster" Target="slideMasters/slideMaster3.xml" /><Relationship Id="rId4" Type="http://schemas.openxmlformats.org/officeDocument/2006/relationships/slide" Target="slides/slide1.xml" /><Relationship Id="rId5" Type="http://schemas.openxmlformats.org/officeDocument/2006/relationships/slide" Target="slides/slide2.xml" /><Relationship Id="rId6" Type="http://schemas.openxmlformats.org/officeDocument/2006/relationships/slide" Target="slides/slide3.xml" /><Relationship Id="rId7" Type="http://schemas.openxmlformats.org/officeDocument/2006/relationships/slide" Target="slides/slide4.xml" /><Relationship Id="rId8" Type="http://schemas.openxmlformats.org/officeDocument/2006/relationships/slide" Target="slides/slide5.xml" /><Relationship Id="rId9" Type="http://schemas.openxmlformats.org/officeDocument/2006/relationships/slide" Target="slides/slide6.xml" /></Relationships>
</file>

<file path=ppt/drawings/_rels/vmlDrawing1.vml.rels>&#65279;<?xml version="1.0" encoding="utf-8" standalone="yes"?><Relationships xmlns="http://schemas.openxmlformats.org/package/2006/relationships"><Relationship Id="rId1" Type="http://schemas.openxmlformats.org/officeDocument/2006/relationships/image" Target="../media/image6.wmf" /><Relationship Id="rId2" Type="http://schemas.openxmlformats.org/officeDocument/2006/relationships/image" Target="../media/image7.wmf" /></Relationships>
</file>

<file path=ppt/drawings/_rels/vmlDrawing2.vml.rels>&#65279;<?xml version="1.0" encoding="utf-8" standalone="yes"?><Relationships xmlns="http://schemas.openxmlformats.org/package/2006/relationships"><Relationship Id="rId1" Type="http://schemas.openxmlformats.org/officeDocument/2006/relationships/image" Target="../media/image8.wmf" /><Relationship Id="rId2" Type="http://schemas.openxmlformats.org/officeDocument/2006/relationships/image" Target="../media/image9.wmf" /><Relationship Id="rId3" Type="http://schemas.openxmlformats.org/officeDocument/2006/relationships/image" Target="../media/image10.wmf" /></Relationships>
</file>

<file path=ppt/drawings/_rels/vmlDrawing3.vml.rels>&#65279;<?xml version="1.0" encoding="utf-8" standalone="yes"?><Relationships xmlns="http://schemas.openxmlformats.org/package/2006/relationships"><Relationship Id="rId1" Type="http://schemas.openxmlformats.org/officeDocument/2006/relationships/image" Target="../media/image11.wmf" /><Relationship Id="rId2" Type="http://schemas.openxmlformats.org/officeDocument/2006/relationships/image" Target="../media/image12.wmf" /><Relationship Id="rId3" Type="http://schemas.openxmlformats.org/officeDocument/2006/relationships/image" Target="../media/image13.wmf" /><Relationship Id="rId4" Type="http://schemas.openxmlformats.org/officeDocument/2006/relationships/image" Target="../media/image14.wmf" /><Relationship Id="rId5" Type="http://schemas.openxmlformats.org/officeDocument/2006/relationships/image" Target="../media/image15.wmf"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image" Target="../media/image2.jpeg" /><Relationship Id="rId3"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4.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3.xml" /></Relationships>
</file>

<file path=ppt/slideLayouts/_rels/slideLayout25.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image" Target="../media/image2.jpeg" /><Relationship Id="rId3" Type="http://schemas.openxmlformats.org/officeDocument/2006/relationships/slideMaster" Target="../slideMasters/slideMaster3.xml" /></Relationships>
</file>

<file path=ppt/slideLayouts/_rels/slideLayout26.xml.rels>&#65279;<?xml version="1.0" encoding="utf-8" standalone="yes"?><Relationships xmlns="http://schemas.openxmlformats.org/package/2006/relationships"><Relationship Id="rId1" Type="http://schemas.openxmlformats.org/officeDocument/2006/relationships/tags" Target="../tags/tag1.xml" /><Relationship Id="rId10" Type="http://schemas.openxmlformats.org/officeDocument/2006/relationships/tags" Target="../tags/tag10.xml" /><Relationship Id="rId11" Type="http://schemas.openxmlformats.org/officeDocument/2006/relationships/tags" Target="../tags/tag11.xml" /><Relationship Id="rId12" Type="http://schemas.openxmlformats.org/officeDocument/2006/relationships/tags" Target="../tags/tag12.xml" /><Relationship Id="rId13" Type="http://schemas.openxmlformats.org/officeDocument/2006/relationships/slideMaster" Target="../slideMasters/slideMaster3.xml" /><Relationship Id="rId2" Type="http://schemas.openxmlformats.org/officeDocument/2006/relationships/tags" Target="../tags/tag2.xml" /><Relationship Id="rId3" Type="http://schemas.openxmlformats.org/officeDocument/2006/relationships/tags" Target="../tags/tag3.xml" /><Relationship Id="rId4" Type="http://schemas.openxmlformats.org/officeDocument/2006/relationships/tags" Target="../tags/tag4.xml" /><Relationship Id="rId5" Type="http://schemas.openxmlformats.org/officeDocument/2006/relationships/tags" Target="../tags/tag5.xml" /><Relationship Id="rId6" Type="http://schemas.openxmlformats.org/officeDocument/2006/relationships/tags" Target="../tags/tag6.xml" /><Relationship Id="rId7" Type="http://schemas.openxmlformats.org/officeDocument/2006/relationships/tags" Target="../tags/tag7.xml" /><Relationship Id="rId8" Type="http://schemas.openxmlformats.org/officeDocument/2006/relationships/tags" Target="../tags/tag8.xml" /><Relationship Id="rId9" Type="http://schemas.openxmlformats.org/officeDocument/2006/relationships/tags" Target="../tags/tag9.xml" /></Relationships>
</file>

<file path=ppt/slideLayouts/_rels/slideLayout27.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8.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9.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0.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1.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2.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4.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5.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6.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7.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8.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9.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40.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41.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42.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4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44.xml.rels>&#65279;<?xml version="1.0" encoding="utf-8" standalone="yes"?><Relationships xmlns="http://schemas.openxmlformats.org/package/2006/relationships"><Relationship Id="rId1" Type="http://schemas.openxmlformats.org/officeDocument/2006/relationships/image" Target="../media/image3.png" /><Relationship Id="rId2" Type="http://schemas.openxmlformats.org/officeDocument/2006/relationships/slideMaster" Target="../slideMasters/slideMaster3.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2EAFB6DD-CC85-407F-A5D3-C52D005F2EF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8222F65-259A-4985-905C-B22838CAF6C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66D788C1-E447-46A2-AE71-7070B8A2D17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700ED2D5-C23A-4755-87AC-4D229271B4D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EE0AFA98-7960-4170-94E2-58742DBB0579}"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7E539B57-3A1A-4DE5-9296-9BF9F9C7CE0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2E7D34F2-049F-4FEB-B8C1-F4ACAD9CB1B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161F18E-6111-4539-9672-429DE7F0C58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B2A03CC-37A2-43F0-83EC-A998819964E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7DC7206-6832-4EAE-9D4F-5BDC914B5FE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342AAF9-DDB6-4434-9167-60A4EF68F6F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1_标题幻灯片">
    <p:spTree>
      <p:nvGrpSpPr>
        <p:cNvPr id="1" name=""/>
        <p:cNvGrpSpPr/>
        <p:nvPr/>
      </p:nvGrpSpPr>
      <p:grpSpPr>
        <a:xfrm>
          <a:off x="0" y="0"/>
          <a:ext cx="0" cy="0"/>
        </a:xfrm>
      </p:grpSpPr>
      <p:sp>
        <p:nvSpPr>
          <p:cNvPr id="8" name="TextBox 7"/>
          <p:cNvSpPr txBox="1"/>
          <p:nvPr userDrawn="1"/>
        </p:nvSpPr>
        <p:spPr>
          <a:xfrm>
            <a:off x="5616238" y="3325884"/>
            <a:ext cx="4248472" cy="707886"/>
          </a:xfrm>
          <a:prstGeom prst="rect">
            <a:avLst/>
          </a:prstGeom>
          <a:noFill/>
        </p:spPr>
        <p:txBody>
          <a:bodyPr wrap="square" rtlCol="0">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algn="ctr" defTabSz="914400" rtl="0" eaLnBrk="1" latinLnBrk="0" hangingPunct="1"/>
            <a:r>
              <a:rPr lang="zh-CN" altLang="en-US" sz="4000" b="1" kern="1200" cap="none" spc="0" smtClean="0">
                <a:ln w="17780" cmpd="sng">
                  <a:solidFill>
                    <a:schemeClr val="accent1">
                      <a:tint val="3000"/>
                    </a:schemeClr>
                  </a:solidFill>
                  <a:prstDash val="solid"/>
                  <a:miter lim="800000"/>
                </a:ln>
                <a:gradFill>
                  <a:gsLst>
                    <a:gs pos="10000">
                      <a:schemeClr val="accent1">
                        <a:tint val="63000"/>
                        <a:sat val="100000"/>
                      </a:schemeClr>
                    </a:gs>
                    <a:gs pos="90000">
                      <a:schemeClr val="accent1">
                        <a:shade val="50000"/>
                        <a:satMod val="100000"/>
                      </a:schemeClr>
                    </a:gs>
                  </a:gsLst>
                  <a:lin ang="5400000"/>
                </a:gradFill>
                <a:effectLst>
                  <a:outerShdw blurRad="55000" dist="50800" dir="5400000" algn="tl">
                    <a:srgbClr val="000000">
                      <a:alpha val="33000"/>
                    </a:srgbClr>
                  </a:outerShdw>
                </a:effectLst>
                <a:latin typeface="微软雅黑" pitchFamily="34" charset="-122"/>
                <a:ea typeface="微软雅黑" pitchFamily="34" charset="-122"/>
                <a:cs typeface="+mn-cs"/>
              </a:rPr>
              <a:t>长期投资决策分析</a:t>
            </a:r>
          </a:p>
        </p:txBody>
      </p:sp>
      <p:pic>
        <p:nvPicPr>
          <p:cNvPr id="5" name="Picture 1" descr="E:\图片\7\请看，外国人，商务人士.png"/>
          <p:cNvPicPr>
            <a:picLocks noChangeAspect="1" noChangeArrowheads="1"/>
          </p:cNvPicPr>
          <p:nvPr userDrawn="1"/>
        </p:nvPicPr>
        <p:blipFill>
          <a:blip r:embed="rId1"/>
          <a:stretch>
            <a:fillRect/>
          </a:stretch>
        </p:blipFill>
        <p:spPr bwMode="auto">
          <a:xfrm>
            <a:off x="8309784" y="0"/>
            <a:ext cx="3507918" cy="6394343"/>
          </a:xfrm>
          <a:prstGeom prst="rect">
            <a:avLst/>
          </a:prstGeom>
          <a:noFill/>
          <a:ln w="9525">
            <a:noFill/>
            <a:miter lim="800000"/>
          </a:ln>
        </p:spPr>
      </p:pic>
      <p:pic>
        <p:nvPicPr>
          <p:cNvPr id="1026" name="Picture 2" descr="E:\ppt\230205311 《财务会计》（黄义晏）\图片\201792-12062FP00640.jpg"/>
          <p:cNvPicPr>
            <a:picLocks noChangeAspect="1" noChangeArrowheads="1"/>
          </p:cNvPicPr>
          <p:nvPr userDrawn="1"/>
        </p:nvPicPr>
        <p:blipFill>
          <a:blip r:embed="rId2">
            <a:clrChange>
              <a:clrFrom>
                <a:srgbClr val="FFFFFF"/>
              </a:clrFrom>
              <a:clrTo>
                <a:srgbClr val="FFFFFF">
                  <a:alpha val="0"/>
                </a:srgbClr>
              </a:clrTo>
            </a:clrChange>
          </a:blip>
          <a:stretch>
            <a:fillRect/>
          </a:stretch>
        </p:blipFill>
        <p:spPr bwMode="auto">
          <a:xfrm>
            <a:off x="0" y="1000902"/>
            <a:ext cx="5939967" cy="5357850"/>
          </a:xfrm>
          <a:prstGeom prst="rect">
            <a:avLst/>
          </a:prstGeom>
          <a:noFill/>
        </p:spPr>
      </p:pic>
      <p:sp>
        <p:nvSpPr>
          <p:cNvPr id="18" name="矩形 17"/>
          <p:cNvSpPr/>
          <p:nvPr userDrawn="1"/>
        </p:nvSpPr>
        <p:spPr>
          <a:xfrm>
            <a:off x="3594876" y="1000902"/>
            <a:ext cx="5342100" cy="646331"/>
          </a:xfrm>
          <a:prstGeom prst="rect">
            <a:avLst/>
          </a:prstGeom>
        </p:spPr>
        <p:txBody>
          <a:bodyPr wrap="squar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algn="ctr" defTabSz="914400" rtl="0" eaLnBrk="1" latinLnBrk="0" hangingPunct="1">
              <a:defRPr/>
            </a:pPr>
            <a:r>
              <a:rPr lang="zh-CN" altLang="en-US" sz="3600" b="1" i="1" kern="1200" smtClean="0">
                <a:solidFill>
                  <a:srgbClr val="FF9300"/>
                </a:solidFill>
                <a:latin typeface="微软雅黑" pitchFamily="34" charset="-122"/>
                <a:ea typeface="微软雅黑" pitchFamily="34" charset="-122"/>
                <a:cs typeface="+mn-cs"/>
              </a:rPr>
              <a:t>管理学会计</a:t>
            </a:r>
            <a:r>
              <a:rPr lang="en-US" altLang="zh-CN" sz="3600" b="1" i="1" kern="1200" smtClean="0">
                <a:solidFill>
                  <a:srgbClr val="FF9300"/>
                </a:solidFill>
                <a:latin typeface="微软雅黑" pitchFamily="34" charset="-122"/>
                <a:ea typeface="微软雅黑" pitchFamily="34" charset="-122"/>
                <a:cs typeface="+mn-cs"/>
              </a:rPr>
              <a:t>——</a:t>
            </a:r>
            <a:endParaRPr lang="zh-CN" altLang="en-US" sz="3600" b="1" i="1" kern="1200">
              <a:solidFill>
                <a:srgbClr val="FF9300"/>
              </a:solidFill>
              <a:latin typeface="微软雅黑" pitchFamily="34" charset="-122"/>
              <a:ea typeface="微软雅黑" pitchFamily="34" charset="-122"/>
              <a:cs typeface="+mn-cs"/>
            </a:endParaRPr>
          </a:p>
        </p:txBody>
      </p:sp>
      <p:sp>
        <p:nvSpPr>
          <p:cNvPr id="19" name="矩形 18"/>
          <p:cNvSpPr/>
          <p:nvPr userDrawn="1"/>
        </p:nvSpPr>
        <p:spPr>
          <a:xfrm>
            <a:off x="5523702" y="2429662"/>
            <a:ext cx="1647461" cy="523220"/>
          </a:xfrm>
          <a:prstGeom prst="rect">
            <a:avLst/>
          </a:prstGeom>
        </p:spPr>
        <p:txBody>
          <a:bodyPr wrap="squar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algn="ctr" defTabSz="914400" rtl="0" eaLnBrk="1" latinLnBrk="0" hangingPunct="1">
              <a:defRPr/>
            </a:pPr>
            <a:r>
              <a:rPr lang="zh-CN" altLang="en-US" sz="2800" b="1" kern="1200" smtClean="0">
                <a:solidFill>
                  <a:srgbClr val="FF9300"/>
                </a:solidFill>
                <a:latin typeface="微软雅黑" pitchFamily="34" charset="-122"/>
                <a:ea typeface="微软雅黑" pitchFamily="34" charset="-122"/>
                <a:cs typeface="+mn-cs"/>
              </a:rPr>
              <a:t>项目六</a:t>
            </a:r>
            <a:endParaRPr lang="zh-CN" altLang="en-US" sz="2800" b="1" kern="1200">
              <a:solidFill>
                <a:srgbClr val="FF9300"/>
              </a:solidFill>
              <a:latin typeface="微软雅黑" pitchFamily="34" charset="-122"/>
              <a:ea typeface="微软雅黑" pitchFamily="34" charset="-122"/>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2" presetClass="entr" presetSubtype="4" dur="50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slide(fromBottom)">
                                      <p:cBhvr>
                                        <p:cTn id="7" dur="500"/>
                                        <p:tgtEl>
                                          <p:spTgt spid="8"/>
                                        </p:tgtEl>
                                      </p:cBhvr>
                                    </p:animEffect>
                                  </p:childTnLst>
                                </p:cTn>
                              </p:par>
                              <p:par>
                                <p:cTn id="8" presetID="10" presetClass="entr" presetSubtype="0" dur="50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par>
                                <p:cTn id="11" presetID="22" presetClass="entr" presetSubtype="8" dur="50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wipe(left)">
                                      <p:cBhvr>
                                        <p:cTn id="1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8" grpId="0"/>
      <p:bldP spid="19" grpId="0"/>
    </p:bldLs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2" name="标题 1"/>
          <p:cNvSpPr>
            <a:spLocks noGrp="1"/>
          </p:cNvSpPr>
          <p:nvPr>
            <p:ph type="ctrTitle"/>
          </p:nvPr>
        </p:nvSpPr>
        <p:spPr>
          <a:xfrm>
            <a:off x="914400" y="2130425"/>
            <a:ext cx="10361613" cy="1471613"/>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7788"/>
            <a:ext cx="853281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8BA0B19-ACF4-4DE9-B266-DB7FC31AF516}" type="datetimeFigureOut">
              <a:rPr lang="zh-CN" altLang="en-US" smtClean="0"/>
              <a:t>2024/2/11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436A76D-F03D-473F-8845-F9211A1CC18F}" type="slidenum">
              <a:rPr lang="zh-CN" altLang="en-US" smtClean="0"/>
              <a:t>‹#›</a:t>
            </a:fld>
            <a:endParaRPr lang="zh-CN" alt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8BA0B19-ACF4-4DE9-B266-DB7FC31AF516}" type="datetimeFigureOut">
              <a:rPr lang="zh-CN" altLang="en-US" smtClean="0"/>
              <a:t>2024/2/11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436A76D-F03D-473F-8845-F9211A1CC18F}" type="slidenum">
              <a:rPr lang="zh-CN" altLang="en-US" smtClean="0"/>
              <a:t>‹#›</a:t>
            </a:fld>
            <a:endParaRPr lang="zh-CN" alt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节标题">
    <p:spTree>
      <p:nvGrpSpPr>
        <p:cNvPr id="1" name=""/>
        <p:cNvGrpSpPr/>
        <p:nvPr/>
      </p:nvGrpSpPr>
      <p:grpSpPr>
        <a:xfrm>
          <a:off x="0" y="0"/>
          <a:ext cx="0" cy="0"/>
        </a:xfrm>
      </p:grpSpPr>
      <p:sp>
        <p:nvSpPr>
          <p:cNvPr id="2" name="标题 1"/>
          <p:cNvSpPr>
            <a:spLocks noGrp="1"/>
          </p:cNvSpPr>
          <p:nvPr>
            <p:ph type="title"/>
          </p:nvPr>
        </p:nvSpPr>
        <p:spPr>
          <a:xfrm>
            <a:off x="963613" y="4408488"/>
            <a:ext cx="10361612"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1612" cy="1501775"/>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8BA0B19-ACF4-4DE9-B266-DB7FC31AF516}" type="datetimeFigureOut">
              <a:rPr lang="zh-CN" altLang="en-US" smtClean="0"/>
              <a:t>2024/2/11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436A76D-F03D-473F-8845-F9211A1CC18F}" type="slidenum">
              <a:rPr lang="zh-CN" altLang="en-US" smtClean="0"/>
              <a:t>‹#›</a:t>
            </a:fld>
            <a:endParaRPr lang="zh-CN" alt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08613" cy="45275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0613" y="1600200"/>
            <a:ext cx="5410200" cy="45275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8BA0B19-ACF4-4DE9-B266-DB7FC31AF516}" type="datetimeFigureOut">
              <a:rPr lang="zh-CN" altLang="en-US" smtClean="0"/>
              <a:t>2024/2/11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436A76D-F03D-473F-8845-F9211A1CC18F}" type="slidenum">
              <a:rPr lang="zh-CN" altLang="en-US" smtClean="0"/>
              <a:t>‹#›</a:t>
            </a:fld>
            <a:endParaRPr lang="zh-CN" alt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比较">
    <p:spTree>
      <p:nvGrpSpPr>
        <p:cNvPr id="1" name=""/>
        <p:cNvGrpSpPr/>
        <p:nvPr/>
      </p:nvGrpSpPr>
      <p:grpSpPr>
        <a:xfrm>
          <a:off x="0" y="0"/>
          <a: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388" cy="39528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838" y="1535113"/>
            <a:ext cx="53879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2838" y="2174875"/>
            <a:ext cx="5387975" cy="39528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8BA0B19-ACF4-4DE9-B266-DB7FC31AF516}" type="datetimeFigureOut">
              <a:rPr lang="zh-CN" altLang="en-US" smtClean="0"/>
              <a:t>2024/2/11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B436A76D-F03D-473F-8845-F9211A1CC18F}" type="slidenum">
              <a:rPr lang="zh-CN" altLang="en-US" smtClean="0"/>
              <a:t>‹#›</a:t>
            </a:fld>
            <a:endParaRPr lang="zh-CN" alt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8BA0B19-ACF4-4DE9-B266-DB7FC31AF516}" type="datetimeFigureOut">
              <a:rPr lang="zh-CN" altLang="en-US" smtClean="0"/>
              <a:t>2024/2/11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436A76D-F03D-473F-8845-F9211A1CC18F}" type="slidenum">
              <a:rPr lang="zh-CN" altLang="en-US" smtClean="0"/>
              <a:t>‹#›</a:t>
            </a:fld>
            <a:endParaRPr lang="zh-CN" alt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日期占位符 1"/>
          <p:cNvSpPr>
            <a:spLocks noGrp="1"/>
          </p:cNvSpPr>
          <p:nvPr>
            <p:ph type="dt" sz="half" idx="10"/>
          </p:nvPr>
        </p:nvSpPr>
        <p:spPr/>
        <p:txBody>
          <a:bodyPr/>
          <a:lstStyle/>
          <a:p>
            <a:fld id="{58BA0B19-ACF4-4DE9-B266-DB7FC31AF516}" type="datetimeFigureOut">
              <a:rPr lang="zh-CN" altLang="en-US" smtClean="0"/>
              <a:t>2024/2/11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436A76D-F03D-473F-8845-F9211A1CC18F}" type="slidenum">
              <a:rPr lang="zh-CN" altLang="en-US" smtClean="0"/>
              <a:t>‹#›</a:t>
            </a:fld>
            <a:endParaRPr lang="zh-CN" alt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内容与标题">
    <p:spTree>
      <p:nvGrpSpPr>
        <p:cNvPr id="1" name=""/>
        <p:cNvGrpSpPr/>
        <p:nvPr/>
      </p:nvGrpSpPr>
      <p:grpSpPr>
        <a:xfrm>
          <a:off x="0" y="0"/>
          <a:ext cx="0" cy="0"/>
        </a:xfrm>
      </p:grpSpPr>
      <p:sp>
        <p:nvSpPr>
          <p:cNvPr id="2" name="标题 1"/>
          <p:cNvSpPr>
            <a:spLocks noGrp="1"/>
          </p:cNvSpPr>
          <p:nvPr>
            <p:ph type="title"/>
          </p:nvPr>
        </p:nvSpPr>
        <p:spPr>
          <a:xfrm>
            <a:off x="609600" y="273050"/>
            <a:ext cx="4010025"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5675" y="273050"/>
            <a:ext cx="6815138" cy="58547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0025" cy="46926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8BA0B19-ACF4-4DE9-B266-DB7FC31AF516}" type="datetimeFigureOut">
              <a:rPr lang="zh-CN" altLang="en-US" smtClean="0"/>
              <a:t>2024/2/11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436A76D-F03D-473F-8845-F9211A1CC18F}" type="slidenum">
              <a:rPr lang="zh-CN" altLang="en-US" smtClean="0"/>
              <a:t>‹#›</a:t>
            </a:fld>
            <a:endParaRPr lang="zh-CN" alt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图片与标题">
    <p:spTree>
      <p:nvGrpSpPr>
        <p:cNvPr id="1" name=""/>
        <p:cNvGrpSpPr/>
        <p:nvPr/>
      </p:nvGrpSpPr>
      <p:grpSpPr>
        <a:xfrm>
          <a:off x="0" y="0"/>
          <a:ext cx="0" cy="0"/>
        </a:xfrm>
      </p:grpSpPr>
      <p:sp>
        <p:nvSpPr>
          <p:cNvPr id="2" name="标题 1"/>
          <p:cNvSpPr>
            <a:spLocks noGrp="1"/>
          </p:cNvSpPr>
          <p:nvPr>
            <p:ph type="title"/>
          </p:nvPr>
        </p:nvSpPr>
        <p:spPr>
          <a:xfrm>
            <a:off x="2389188" y="4802188"/>
            <a:ext cx="7315200" cy="566737"/>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188" y="612775"/>
            <a:ext cx="7315200" cy="411638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188" y="5368925"/>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8BA0B19-ACF4-4DE9-B266-DB7FC31AF516}" type="datetimeFigureOut">
              <a:rPr lang="zh-CN" altLang="en-US" smtClean="0"/>
              <a:t>2024/2/11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436A76D-F03D-473F-8845-F9211A1CC18F}" type="slidenum">
              <a:rPr lang="zh-CN" altLang="en-US" smtClean="0"/>
              <a:t>‹#›</a:t>
            </a:fld>
            <a:endParaRPr lang="zh-CN" alt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标题和竖排文字">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8BA0B19-ACF4-4DE9-B266-DB7FC31AF516}" type="datetimeFigureOut">
              <a:rPr lang="zh-CN" altLang="en-US" smtClean="0"/>
              <a:t>2024/2/11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436A76D-F03D-473F-8845-F9211A1CC18F}" type="slidenum">
              <a:rPr lang="zh-CN" altLang="en-US" smtClean="0"/>
              <a:t>‹#›</a:t>
            </a:fld>
            <a:endParaRPr lang="zh-CN" altLang="en-US"/>
          </a:p>
        </p:txBody>
      </p:sp>
    </p:spTree>
  </p:cSld>
  <p:clrMapOvr>
    <a:masterClrMapping/>
  </p:clrMapOvr>
  <p:transition/>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垂直排列标题与文本">
    <p:spTree>
      <p:nvGrpSpPr>
        <p:cNvPr id="1" name=""/>
        <p:cNvGrpSpPr/>
        <p:nvPr/>
      </p:nvGrpSpPr>
      <p:grpSpPr>
        <a:xfrm>
          <a:off x="0" y="0"/>
          <a:ext cx="0" cy="0"/>
        </a:xfrm>
      </p:grpSpPr>
      <p:sp>
        <p:nvSpPr>
          <p:cNvPr id="2" name="竖排标题 1"/>
          <p:cNvSpPr>
            <a:spLocks noGrp="1"/>
          </p:cNvSpPr>
          <p:nvPr>
            <p:ph type="title" orient="vert"/>
          </p:nvPr>
        </p:nvSpPr>
        <p:spPr>
          <a:xfrm>
            <a:off x="8839200" y="274638"/>
            <a:ext cx="2741613" cy="5853112"/>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8"/>
            <a:ext cx="8077200" cy="5853112"/>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8BA0B19-ACF4-4DE9-B266-DB7FC31AF516}" type="datetimeFigureOut">
              <a:rPr lang="zh-CN" altLang="en-US" smtClean="0"/>
              <a:t>2024/2/11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436A76D-F03D-473F-8845-F9211A1CC18F}" type="slidenum">
              <a:rPr lang="zh-CN" altLang="en-US" smtClean="0"/>
              <a:t>‹#›</a:t>
            </a:fld>
            <a:endParaRPr lang="zh-CN" altLang="en-US"/>
          </a:p>
        </p:txBody>
      </p:sp>
    </p:spTree>
  </p:cSld>
  <p:clrMapOvr>
    <a:masterClrMapping/>
  </p:clrMapOvr>
  <p:transition/>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p:cSld name="节标题">
    <p:spTree>
      <p:nvGrpSpPr>
        <p:cNvPr id="1" name=""/>
        <p:cNvGrpSpPr/>
        <p:nvPr/>
      </p:nvGrpSpPr>
      <p:grpSpPr>
        <a:xfrm>
          <a:off x="0" y="0"/>
          <a:ext cx="0" cy="0"/>
        </a:xfrm>
      </p:grpSpPr>
      <p:sp>
        <p:nvSpPr>
          <p:cNvPr id="2" name="矩形 1"/>
          <p:cNvSpPr/>
          <p:nvPr/>
        </p:nvSpPr>
        <p:spPr>
          <a:xfrm>
            <a:off x="3" y="2350044"/>
            <a:ext cx="2734907" cy="179430"/>
          </a:xfrm>
          <a:prstGeom prst="rect">
            <a:avLst/>
          </a:prstGeom>
          <a:solidFill>
            <a:srgbClr val="FF930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fontAlgn="auto">
              <a:spcBef>
                <a:spcPct val="0"/>
              </a:spcBef>
              <a:spcAft>
                <a:spcPct val="0"/>
              </a:spcAft>
              <a:defRPr/>
            </a:pPr>
            <a:endParaRPr lang="zh-CN" altLang="en-US"/>
          </a:p>
        </p:txBody>
      </p:sp>
      <p:sp>
        <p:nvSpPr>
          <p:cNvPr id="3" name="矩形 2"/>
          <p:cNvSpPr/>
          <p:nvPr/>
        </p:nvSpPr>
        <p:spPr>
          <a:xfrm>
            <a:off x="2734910" y="2350044"/>
            <a:ext cx="9455506" cy="1794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fontAlgn="auto">
              <a:spcBef>
                <a:spcPct val="0"/>
              </a:spcBef>
              <a:spcAft>
                <a:spcPct val="0"/>
              </a:spcAft>
              <a:defRPr/>
            </a:pPr>
            <a:endParaRPr lang="zh-CN" altLang="en-US"/>
          </a:p>
        </p:txBody>
      </p:sp>
      <p:sp>
        <p:nvSpPr>
          <p:cNvPr id="4" name="矩形 3"/>
          <p:cNvSpPr/>
          <p:nvPr/>
        </p:nvSpPr>
        <p:spPr>
          <a:xfrm>
            <a:off x="3" y="5085943"/>
            <a:ext cx="2734907" cy="18101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fontAlgn="auto">
              <a:spcBef>
                <a:spcPct val="0"/>
              </a:spcBef>
              <a:spcAft>
                <a:spcPct val="0"/>
              </a:spcAft>
              <a:defRPr/>
            </a:pPr>
            <a:endParaRPr lang="zh-CN" altLang="en-US"/>
          </a:p>
        </p:txBody>
      </p:sp>
      <p:sp>
        <p:nvSpPr>
          <p:cNvPr id="5" name="矩形 4"/>
          <p:cNvSpPr/>
          <p:nvPr/>
        </p:nvSpPr>
        <p:spPr>
          <a:xfrm>
            <a:off x="2734910" y="5085943"/>
            <a:ext cx="9455506" cy="181017"/>
          </a:xfrm>
          <a:prstGeom prst="rect">
            <a:avLst/>
          </a:prstGeom>
          <a:solidFill>
            <a:srgbClr val="FF930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fontAlgn="auto">
              <a:spcBef>
                <a:spcPct val="0"/>
              </a:spcBef>
              <a:spcAft>
                <a:spcPct val="0"/>
              </a:spcAft>
              <a:defRPr/>
            </a:pPr>
            <a:endParaRPr lang="zh-CN" altLang="en-US"/>
          </a:p>
        </p:txBody>
      </p:sp>
      <p:pic>
        <p:nvPicPr>
          <p:cNvPr id="6" name="Picture 1" descr="E:\图片\7\请看，外国人，商务人士.png"/>
          <p:cNvPicPr>
            <a:picLocks noChangeAspect="1" noChangeArrowheads="1"/>
          </p:cNvPicPr>
          <p:nvPr/>
        </p:nvPicPr>
        <p:blipFill>
          <a:blip r:embed="rId1"/>
          <a:stretch>
            <a:fillRect/>
          </a:stretch>
        </p:blipFill>
        <p:spPr bwMode="auto">
          <a:xfrm>
            <a:off x="7966629" y="465246"/>
            <a:ext cx="3507918" cy="6394343"/>
          </a:xfrm>
          <a:prstGeom prst="rect">
            <a:avLst/>
          </a:prstGeom>
          <a:noFill/>
          <a:ln w="9525">
            <a:noFill/>
            <a:miter lim="800000"/>
          </a:ln>
        </p:spPr>
      </p:pic>
    </p:spTree>
  </p:cSld>
  <p:clrMapOvr>
    <a:masterClrMapping/>
  </p:clrMapOvr>
  <p:transition/>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标题幻灯片">
    <p:spTree>
      <p:nvGrpSpPr>
        <p:cNvPr id="1" name=""/>
        <p:cNvGrpSpPr/>
        <p:nvPr/>
      </p:nvGrpSpPr>
      <p:grpSpPr>
        <a:xfrm>
          <a:off x="0" y="0"/>
          <a:ext cx="0" cy="0"/>
        </a:xfrm>
      </p:grpSpPr>
      <p:sp>
        <p:nvSpPr>
          <p:cNvPr id="8" name="TextBox 7"/>
          <p:cNvSpPr txBox="1"/>
          <p:nvPr userDrawn="1"/>
        </p:nvSpPr>
        <p:spPr>
          <a:xfrm>
            <a:off x="5880892" y="3501232"/>
            <a:ext cx="3847249" cy="707886"/>
          </a:xfrm>
          <a:prstGeom prst="rect">
            <a:avLst/>
          </a:prstGeom>
          <a:noFill/>
        </p:spPr>
        <p:txBody>
          <a:bodyPr wrap="square" rtlCol="0">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algn="ctr" defTabSz="914400" rtl="0" eaLnBrk="1" latinLnBrk="0" hangingPunct="1"/>
            <a:r>
              <a:rPr lang="zh-CN" altLang="en-US" sz="4000" b="1" kern="1200" cap="none" spc="0" smtClean="0">
                <a:ln w="17780" cmpd="sng">
                  <a:solidFill>
                    <a:schemeClr val="accent1">
                      <a:tint val="3000"/>
                    </a:schemeClr>
                  </a:solidFill>
                  <a:prstDash val="solid"/>
                  <a:miter lim="800000"/>
                </a:ln>
                <a:gradFill>
                  <a:gsLst>
                    <a:gs pos="10000">
                      <a:schemeClr val="accent1">
                        <a:tint val="63000"/>
                        <a:sat val="100000"/>
                      </a:schemeClr>
                    </a:gs>
                    <a:gs pos="90000">
                      <a:schemeClr val="accent1">
                        <a:shade val="50000"/>
                        <a:satMod val="100000"/>
                      </a:schemeClr>
                    </a:gs>
                  </a:gsLst>
                  <a:lin ang="5400000"/>
                </a:gradFill>
                <a:effectLst>
                  <a:outerShdw blurRad="55000" dist="50800" dir="5400000" algn="tl">
                    <a:srgbClr val="000000">
                      <a:alpha val="33000"/>
                    </a:srgbClr>
                  </a:outerShdw>
                </a:effectLst>
                <a:latin typeface="微软雅黑" pitchFamily="34" charset="-122"/>
                <a:ea typeface="微软雅黑" pitchFamily="34" charset="-122"/>
                <a:cs typeface="+mn-cs"/>
              </a:rPr>
              <a:t>经营预测</a:t>
            </a:r>
          </a:p>
        </p:txBody>
      </p:sp>
      <p:pic>
        <p:nvPicPr>
          <p:cNvPr id="5" name="Picture 1" descr="E:\图片\7\请看，外国人，商务人士.png"/>
          <p:cNvPicPr>
            <a:picLocks noChangeAspect="1" noChangeArrowheads="1"/>
          </p:cNvPicPr>
          <p:nvPr userDrawn="1"/>
        </p:nvPicPr>
        <p:blipFill>
          <a:blip r:embed="rId1"/>
          <a:stretch>
            <a:fillRect/>
          </a:stretch>
        </p:blipFill>
        <p:spPr bwMode="auto">
          <a:xfrm>
            <a:off x="8309784" y="0"/>
            <a:ext cx="3507918" cy="6394343"/>
          </a:xfrm>
          <a:prstGeom prst="rect">
            <a:avLst/>
          </a:prstGeom>
          <a:noFill/>
          <a:ln w="9525">
            <a:noFill/>
            <a:miter lim="800000"/>
          </a:ln>
        </p:spPr>
      </p:pic>
      <p:pic>
        <p:nvPicPr>
          <p:cNvPr id="1026" name="Picture 2" descr="E:\ppt\230205311 《财务会计》（黄义晏）\图片\201792-12062FP00640.jpg"/>
          <p:cNvPicPr>
            <a:picLocks noChangeAspect="1" noChangeArrowheads="1"/>
          </p:cNvPicPr>
          <p:nvPr userDrawn="1"/>
        </p:nvPicPr>
        <p:blipFill>
          <a:blip r:embed="rId2">
            <a:clrChange>
              <a:clrFrom>
                <a:srgbClr val="FFFFFF"/>
              </a:clrFrom>
              <a:clrTo>
                <a:srgbClr val="FFFFFF">
                  <a:alpha val="0"/>
                </a:srgbClr>
              </a:clrTo>
            </a:clrChange>
          </a:blip>
          <a:stretch>
            <a:fillRect/>
          </a:stretch>
        </p:blipFill>
        <p:spPr bwMode="auto">
          <a:xfrm>
            <a:off x="0" y="1000902"/>
            <a:ext cx="5939967" cy="5357850"/>
          </a:xfrm>
          <a:prstGeom prst="rect">
            <a:avLst/>
          </a:prstGeom>
          <a:noFill/>
        </p:spPr>
      </p:pic>
      <p:sp>
        <p:nvSpPr>
          <p:cNvPr id="18" name="矩形 17"/>
          <p:cNvSpPr/>
          <p:nvPr userDrawn="1"/>
        </p:nvSpPr>
        <p:spPr>
          <a:xfrm>
            <a:off x="3594876" y="1000902"/>
            <a:ext cx="5342100" cy="646331"/>
          </a:xfrm>
          <a:prstGeom prst="rect">
            <a:avLst/>
          </a:prstGeom>
        </p:spPr>
        <p:txBody>
          <a:bodyPr wrap="squar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algn="ctr" defTabSz="914400" rtl="0" eaLnBrk="1" latinLnBrk="0" hangingPunct="1">
              <a:defRPr/>
            </a:pPr>
            <a:r>
              <a:rPr lang="zh-CN" altLang="en-US" sz="3600" b="1" i="1" kern="1200" smtClean="0">
                <a:solidFill>
                  <a:srgbClr val="FF9300"/>
                </a:solidFill>
                <a:latin typeface="微软雅黑" pitchFamily="34" charset="-122"/>
                <a:ea typeface="微软雅黑" pitchFamily="34" charset="-122"/>
                <a:cs typeface="+mn-cs"/>
              </a:rPr>
              <a:t>管理学会计</a:t>
            </a:r>
            <a:r>
              <a:rPr lang="en-US" altLang="zh-CN" sz="3600" b="1" i="1" kern="1200" smtClean="0">
                <a:solidFill>
                  <a:srgbClr val="FF9300"/>
                </a:solidFill>
                <a:latin typeface="微软雅黑" pitchFamily="34" charset="-122"/>
                <a:ea typeface="微软雅黑" pitchFamily="34" charset="-122"/>
                <a:cs typeface="+mn-cs"/>
              </a:rPr>
              <a:t>——</a:t>
            </a:r>
            <a:endParaRPr lang="zh-CN" altLang="en-US" sz="3600" b="1" i="1" kern="1200">
              <a:solidFill>
                <a:srgbClr val="FF9300"/>
              </a:solidFill>
              <a:latin typeface="微软雅黑" pitchFamily="34" charset="-122"/>
              <a:ea typeface="微软雅黑" pitchFamily="34" charset="-122"/>
              <a:cs typeface="+mn-cs"/>
            </a:endParaRPr>
          </a:p>
        </p:txBody>
      </p:sp>
      <p:sp>
        <p:nvSpPr>
          <p:cNvPr id="19" name="矩形 18"/>
          <p:cNvSpPr/>
          <p:nvPr userDrawn="1"/>
        </p:nvSpPr>
        <p:spPr>
          <a:xfrm>
            <a:off x="5523702" y="2429662"/>
            <a:ext cx="1647461" cy="523220"/>
          </a:xfrm>
          <a:prstGeom prst="rect">
            <a:avLst/>
          </a:prstGeom>
        </p:spPr>
        <p:txBody>
          <a:bodyPr wrap="squar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algn="ctr" defTabSz="914400" rtl="0" eaLnBrk="1" latinLnBrk="0" hangingPunct="1">
              <a:defRPr/>
            </a:pPr>
            <a:r>
              <a:rPr lang="zh-CN" altLang="en-US" sz="2800" b="1" kern="1200" smtClean="0">
                <a:solidFill>
                  <a:srgbClr val="FF9300"/>
                </a:solidFill>
                <a:latin typeface="微软雅黑" pitchFamily="34" charset="-122"/>
                <a:ea typeface="微软雅黑" pitchFamily="34" charset="-122"/>
                <a:cs typeface="+mn-cs"/>
              </a:rPr>
              <a:t>项目四</a:t>
            </a:r>
            <a:endParaRPr lang="zh-CN" altLang="en-US" sz="2800" b="1" kern="1200">
              <a:solidFill>
                <a:srgbClr val="FF9300"/>
              </a:solidFill>
              <a:latin typeface="微软雅黑" pitchFamily="34" charset="-122"/>
              <a:ea typeface="微软雅黑" pitchFamily="34" charset="-122"/>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2" presetClass="entr" presetSubtype="4" dur="50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slide(fromBottom)">
                                      <p:cBhvr>
                                        <p:cTn id="7" dur="500"/>
                                        <p:tgtEl>
                                          <p:spTgt spid="8"/>
                                        </p:tgtEl>
                                      </p:cBhvr>
                                    </p:animEffect>
                                  </p:childTnLst>
                                </p:cTn>
                              </p:par>
                              <p:par>
                                <p:cTn id="8" presetID="10" presetClass="entr" presetSubtype="0" dur="50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par>
                                <p:cTn id="11" presetID="22" presetClass="entr" presetSubtype="8" dur="50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wipe(left)">
                                      <p:cBhvr>
                                        <p:cTn id="1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8" grpId="0"/>
      <p:bldP spid="19" grpId="0"/>
    </p:bldLst>
  </p:timing>
</p:sldLayout>
</file>

<file path=ppt/slideLayouts/slideLayout2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p:cSld name="1_标题和内容">
    <p:spTree>
      <p:nvGrpSpPr>
        <p:cNvPr id="1" name=""/>
        <p:cNvGrpSpPr/>
        <p:nvPr/>
      </p:nvGrpSpPr>
      <p:grpSpPr>
        <a:xfrm>
          <a:off x="0" y="0"/>
          <a:ext cx="0" cy="0"/>
        </a:xfrm>
      </p:grpSpPr>
      <p:sp>
        <p:nvSpPr>
          <p:cNvPr id="2" name="矩形 1"/>
          <p:cNvSpPr/>
          <p:nvPr/>
        </p:nvSpPr>
        <p:spPr>
          <a:xfrm>
            <a:off x="6060287" y="1268709"/>
            <a:ext cx="6119017" cy="181017"/>
          </a:xfrm>
          <a:prstGeom prst="rect">
            <a:avLst/>
          </a:prstGeom>
          <a:solidFill>
            <a:srgbClr val="FF930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fontAlgn="auto">
              <a:spcBef>
                <a:spcPct val="0"/>
              </a:spcBef>
              <a:spcAft>
                <a:spcPct val="0"/>
              </a:spcAft>
              <a:defRPr/>
            </a:pPr>
            <a:endParaRPr lang="zh-CN" altLang="en-US"/>
          </a:p>
        </p:txBody>
      </p:sp>
      <p:sp>
        <p:nvSpPr>
          <p:cNvPr id="3" name="菱形 81"/>
          <p:cNvSpPr/>
          <p:nvPr>
            <p:custDataLst>
              <p:tags r:id="rId1"/>
            </p:custDataLst>
          </p:nvPr>
        </p:nvSpPr>
        <p:spPr>
          <a:xfrm>
            <a:off x="2055546" y="692313"/>
            <a:ext cx="934916" cy="936842"/>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fontAlgn="auto">
              <a:spcBef>
                <a:spcPct val="0"/>
              </a:spcBef>
              <a:spcAft>
                <a:spcPct val="0"/>
              </a:spcAft>
              <a:defRPr/>
            </a:pPr>
            <a:endParaRPr lang="zh-CN" altLang="en-US"/>
          </a:p>
        </p:txBody>
      </p:sp>
      <p:sp>
        <p:nvSpPr>
          <p:cNvPr id="5" name="文本框 103"/>
          <p:cNvSpPr txBox="1">
            <a:spLocks noChangeArrowheads="1"/>
          </p:cNvSpPr>
          <p:nvPr>
            <p:custDataLst>
              <p:tags r:id="rId2"/>
            </p:custDataLst>
          </p:nvPr>
        </p:nvSpPr>
        <p:spPr bwMode="auto">
          <a:xfrm>
            <a:off x="3014271" y="700251"/>
            <a:ext cx="2447607" cy="452542"/>
          </a:xfrm>
          <a:prstGeom prst="rect">
            <a:avLst/>
          </a:prstGeom>
          <a:noFill/>
          <a:ln w="9525">
            <a:noFill/>
            <a:miter lim="800000"/>
          </a:ln>
        </p:spPr>
        <p:txBody>
          <a:bodyPr lIns="121917" tIns="60958" rIns="121917" bIns="60958"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fontAlgn="auto">
              <a:spcBef>
                <a:spcPct val="0"/>
              </a:spcBef>
              <a:spcAft>
                <a:spcPct val="0"/>
              </a:spcAft>
              <a:defRPr/>
            </a:pPr>
            <a:r>
              <a:rPr lang="zh-CN" altLang="en-US" sz="2400" b="1">
                <a:solidFill>
                  <a:srgbClr val="FF9300"/>
                </a:solidFill>
                <a:latin typeface="微软雅黑" pitchFamily="34" charset="-122"/>
                <a:ea typeface="微软雅黑" pitchFamily="34" charset="-122"/>
              </a:rPr>
              <a:t>目录页</a:t>
            </a:r>
            <a:endParaRPr lang="zh-CN" altLang="en-US" sz="2400">
              <a:solidFill>
                <a:schemeClr val="accent1"/>
              </a:solidFill>
              <a:latin typeface="华文细黑" pitchFamily="2" charset="-122"/>
              <a:ea typeface="华文细黑" pitchFamily="2" charset="-122"/>
            </a:endParaRPr>
          </a:p>
        </p:txBody>
      </p:sp>
      <p:sp>
        <p:nvSpPr>
          <p:cNvPr id="6" name="矩形 5"/>
          <p:cNvSpPr/>
          <p:nvPr/>
        </p:nvSpPr>
        <p:spPr>
          <a:xfrm rot="5400000">
            <a:off x="-79507" y="4168980"/>
            <a:ext cx="5185975" cy="1793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fontAlgn="auto">
              <a:spcBef>
                <a:spcPct val="0"/>
              </a:spcBef>
              <a:spcAft>
                <a:spcPct val="0"/>
              </a:spcAft>
              <a:defRPr/>
            </a:pPr>
            <a:endParaRPr lang="zh-CN" altLang="en-US"/>
          </a:p>
        </p:txBody>
      </p:sp>
      <p:sp>
        <p:nvSpPr>
          <p:cNvPr id="7" name="矩形 6"/>
          <p:cNvSpPr/>
          <p:nvPr/>
        </p:nvSpPr>
        <p:spPr>
          <a:xfrm rot="5400000">
            <a:off x="2189556" y="234244"/>
            <a:ext cx="647850" cy="1793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fontAlgn="auto">
              <a:spcBef>
                <a:spcPct val="0"/>
              </a:spcBef>
              <a:spcAft>
                <a:spcPct val="0"/>
              </a:spcAft>
              <a:defRPr/>
            </a:pPr>
            <a:endParaRPr lang="zh-CN" altLang="en-US"/>
          </a:p>
        </p:txBody>
      </p:sp>
      <p:sp>
        <p:nvSpPr>
          <p:cNvPr id="8" name="矩形 7"/>
          <p:cNvSpPr/>
          <p:nvPr/>
        </p:nvSpPr>
        <p:spPr>
          <a:xfrm>
            <a:off x="-25396" y="1268709"/>
            <a:ext cx="2026975" cy="181017"/>
          </a:xfrm>
          <a:prstGeom prst="rect">
            <a:avLst/>
          </a:prstGeom>
          <a:solidFill>
            <a:srgbClr val="FF930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fontAlgn="auto">
              <a:spcBef>
                <a:spcPct val="0"/>
              </a:spcBef>
              <a:spcAft>
                <a:spcPct val="0"/>
              </a:spcAft>
              <a:defRPr/>
            </a:pPr>
            <a:endParaRPr lang="zh-CN" altLang="en-US"/>
          </a:p>
        </p:txBody>
      </p:sp>
      <p:sp>
        <p:nvSpPr>
          <p:cNvPr id="9" name="菱形 8"/>
          <p:cNvSpPr/>
          <p:nvPr>
            <p:custDataLst>
              <p:tags r:id="rId3"/>
            </p:custDataLst>
          </p:nvPr>
        </p:nvSpPr>
        <p:spPr>
          <a:xfrm>
            <a:off x="3503157" y="2493690"/>
            <a:ext cx="466665" cy="468420"/>
          </a:xfrm>
          <a:prstGeom prst="diamond">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fontAlgn="auto">
              <a:spcBef>
                <a:spcPct val="0"/>
              </a:spcBef>
              <a:spcAft>
                <a:spcPct val="0"/>
              </a:spcAft>
              <a:defRPr/>
            </a:pPr>
            <a:endParaRPr lang="zh-CN" altLang="en-US">
              <a:solidFill>
                <a:srgbClr val="259B7F"/>
              </a:solidFill>
            </a:endParaRPr>
          </a:p>
        </p:txBody>
      </p:sp>
      <p:sp>
        <p:nvSpPr>
          <p:cNvPr id="10" name="文本框 84"/>
          <p:cNvSpPr txBox="1">
            <a:spLocks noChangeArrowheads="1"/>
          </p:cNvSpPr>
          <p:nvPr>
            <p:custDataLst>
              <p:tags r:id="rId4"/>
            </p:custDataLst>
          </p:nvPr>
        </p:nvSpPr>
        <p:spPr bwMode="auto">
          <a:xfrm>
            <a:off x="4033316" y="2503119"/>
            <a:ext cx="693647" cy="454130"/>
          </a:xfrm>
          <a:prstGeom prst="rect">
            <a:avLst/>
          </a:prstGeom>
          <a:noFill/>
          <a:ln>
            <a:noFill/>
          </a:ln>
          <a:extLst/>
        </p:spPr>
        <p:txBody>
          <a:bodyPr lIns="121917" tIns="60958" rIns="121917" bIns="60958" anchor="ctr"/>
          <a:lstStyle>
            <a:defPPr>
              <a:defRPr lang="zh-CN"/>
            </a:defPPr>
            <a:lvl1pPr marL="0" algn="l" defTabSz="1219170" rtl="0" eaLnBrk="1" latinLnBrk="0" hangingPunct="1">
              <a:defRPr sz="2400" kern="1200">
                <a:solidFill>
                  <a:schemeClr val="tx1"/>
                </a:solidFill>
                <a:latin typeface="Calibri" pitchFamily="34" charset="0"/>
                <a:ea typeface="宋体" pitchFamily="2" charset="-122"/>
                <a:cs typeface="+mn-cs"/>
              </a:defRPr>
            </a:lvl1pPr>
            <a:lvl2pPr marL="742950" indent="-285750" algn="l" defTabSz="1219170" rtl="0" eaLnBrk="1" latinLnBrk="0" hangingPunct="1">
              <a:defRPr sz="2400" kern="1200">
                <a:solidFill>
                  <a:schemeClr val="tx1"/>
                </a:solidFill>
                <a:latin typeface="Calibri" pitchFamily="34" charset="0"/>
                <a:ea typeface="宋体" pitchFamily="2" charset="-122"/>
                <a:cs typeface="+mn-cs"/>
              </a:defRPr>
            </a:lvl2pPr>
            <a:lvl3pPr marL="1143000" indent="-228600" algn="l" defTabSz="1219170" rtl="0" eaLnBrk="1" latinLnBrk="0" hangingPunct="1">
              <a:defRPr sz="2400" kern="1200">
                <a:solidFill>
                  <a:schemeClr val="tx1"/>
                </a:solidFill>
                <a:latin typeface="Calibri" pitchFamily="34" charset="0"/>
                <a:ea typeface="宋体" pitchFamily="2" charset="-122"/>
                <a:cs typeface="+mn-cs"/>
              </a:defRPr>
            </a:lvl3pPr>
            <a:lvl4pPr marL="1600200" indent="-228600" algn="l" defTabSz="1219170" rtl="0" eaLnBrk="1" latinLnBrk="0" hangingPunct="1">
              <a:defRPr sz="2400" kern="1200">
                <a:solidFill>
                  <a:schemeClr val="tx1"/>
                </a:solidFill>
                <a:latin typeface="Calibri" pitchFamily="34" charset="0"/>
                <a:ea typeface="宋体" pitchFamily="2" charset="-122"/>
                <a:cs typeface="+mn-cs"/>
              </a:defRPr>
            </a:lvl4pPr>
            <a:lvl5pPr marL="2057400" indent="-228600" algn="l" defTabSz="1219170" rtl="0" eaLnBrk="1" latinLnBrk="0" hangingPunct="1">
              <a:defRPr sz="2400" kern="1200">
                <a:solidFill>
                  <a:schemeClr val="tx1"/>
                </a:solidFill>
                <a:latin typeface="Calibri" pitchFamily="34" charset="0"/>
                <a:ea typeface="宋体" pitchFamily="2" charset="-122"/>
                <a:cs typeface="+mn-cs"/>
              </a:defRPr>
            </a:lvl5pPr>
            <a:lvl6pPr marL="2514600" indent="-228600" algn="l" defTabSz="1219170" rtl="0" eaLnBrk="1" fontAlgn="base" latinLnBrk="0" hangingPunct="1">
              <a:spcBef>
                <a:spcPct val="0"/>
              </a:spcBef>
              <a:spcAft>
                <a:spcPct val="0"/>
              </a:spcAft>
              <a:defRPr sz="2400" kern="1200">
                <a:solidFill>
                  <a:schemeClr val="tx1"/>
                </a:solidFill>
                <a:latin typeface="Calibri" pitchFamily="34" charset="0"/>
                <a:ea typeface="宋体" pitchFamily="2" charset="-122"/>
                <a:cs typeface="+mn-cs"/>
              </a:defRPr>
            </a:lvl6pPr>
            <a:lvl7pPr marL="2971800" indent="-228600" algn="l" defTabSz="1219170" rtl="0" eaLnBrk="1" fontAlgn="base" latinLnBrk="0" hangingPunct="1">
              <a:spcBef>
                <a:spcPct val="0"/>
              </a:spcBef>
              <a:spcAft>
                <a:spcPct val="0"/>
              </a:spcAft>
              <a:defRPr sz="2400" kern="1200">
                <a:solidFill>
                  <a:schemeClr val="tx1"/>
                </a:solidFill>
                <a:latin typeface="Calibri" pitchFamily="34" charset="0"/>
                <a:ea typeface="宋体" pitchFamily="2" charset="-122"/>
                <a:cs typeface="+mn-cs"/>
              </a:defRPr>
            </a:lvl7pPr>
            <a:lvl8pPr marL="3429000" indent="-228600" algn="l" defTabSz="1219170" rtl="0" eaLnBrk="1" fontAlgn="base" latinLnBrk="0" hangingPunct="1">
              <a:spcBef>
                <a:spcPct val="0"/>
              </a:spcBef>
              <a:spcAft>
                <a:spcPct val="0"/>
              </a:spcAft>
              <a:defRPr sz="2400" kern="1200">
                <a:solidFill>
                  <a:schemeClr val="tx1"/>
                </a:solidFill>
                <a:latin typeface="Calibri" pitchFamily="34" charset="0"/>
                <a:ea typeface="宋体" pitchFamily="2" charset="-122"/>
                <a:cs typeface="+mn-cs"/>
              </a:defRPr>
            </a:lvl8pPr>
            <a:lvl9pPr marL="3886200" indent="-228600" algn="l" defTabSz="1219170" rtl="0" eaLnBrk="1" fontAlgn="base" latinLnBrk="0" hangingPunct="1">
              <a:spcBef>
                <a:spcPct val="0"/>
              </a:spcBef>
              <a:spcAft>
                <a:spcPct val="0"/>
              </a:spcAft>
              <a:defRPr sz="2400" kern="1200">
                <a:solidFill>
                  <a:schemeClr val="tx1"/>
                </a:solidFill>
                <a:latin typeface="Calibri" pitchFamily="34" charset="0"/>
                <a:ea typeface="宋体" pitchFamily="2" charset="-122"/>
                <a:cs typeface="+mn-cs"/>
              </a:defRPr>
            </a:lvl9pPr>
          </a:lstStyle>
          <a:p>
            <a:pPr fontAlgn="auto">
              <a:spcBef>
                <a:spcPct val="0"/>
              </a:spcBef>
              <a:spcAft>
                <a:spcPct val="0"/>
              </a:spcAft>
              <a:defRPr/>
            </a:pPr>
            <a:r>
              <a:rPr lang="en-US" altLang="zh-CN" sz="2800" b="1">
                <a:latin typeface="Times New Roman" pitchFamily="18" charset="0"/>
                <a:ea typeface="华文细黑" pitchFamily="2" charset="-122"/>
                <a:cs typeface="Times New Roman" pitchFamily="18" charset="0"/>
              </a:rPr>
              <a:t>01</a:t>
            </a:r>
            <a:endParaRPr lang="zh-CN" altLang="en-US" sz="2800" b="1">
              <a:latin typeface="Times New Roman" pitchFamily="18" charset="0"/>
              <a:ea typeface="华文细黑" pitchFamily="2" charset="-122"/>
              <a:cs typeface="Times New Roman" pitchFamily="18" charset="0"/>
            </a:endParaRPr>
          </a:p>
        </p:txBody>
      </p:sp>
      <p:sp>
        <p:nvSpPr>
          <p:cNvPr id="11" name="文本框 85"/>
          <p:cNvSpPr txBox="1">
            <a:spLocks noChangeArrowheads="1"/>
          </p:cNvSpPr>
          <p:nvPr>
            <p:custDataLst>
              <p:tags r:id="rId5"/>
            </p:custDataLst>
          </p:nvPr>
        </p:nvSpPr>
        <p:spPr bwMode="auto">
          <a:xfrm>
            <a:off x="4657119" y="2543458"/>
            <a:ext cx="2733319" cy="450955"/>
          </a:xfrm>
          <a:prstGeom prst="rect">
            <a:avLst/>
          </a:prstGeom>
          <a:noFill/>
          <a:ln>
            <a:noFill/>
          </a:ln>
          <a:extLst/>
        </p:spPr>
        <p:txBody>
          <a:bodyPr lIns="121917" tIns="60958" rIns="121917" bIns="60958" anchor="ctr">
            <a:normAutofit/>
          </a:bodyPr>
          <a:lstStyle>
            <a:defPPr>
              <a:defRPr lang="zh-CN"/>
            </a:defPPr>
            <a:lvl1pPr marL="0" algn="l" defTabSz="1219170" rtl="0" eaLnBrk="1" latinLnBrk="0" hangingPunct="1">
              <a:defRPr sz="2400" kern="1200">
                <a:solidFill>
                  <a:schemeClr val="tx1"/>
                </a:solidFill>
                <a:latin typeface="Calibri" pitchFamily="34" charset="0"/>
                <a:ea typeface="宋体" pitchFamily="2" charset="-122"/>
                <a:cs typeface="+mn-cs"/>
              </a:defRPr>
            </a:lvl1pPr>
            <a:lvl2pPr marL="742950" indent="-285750" algn="l" defTabSz="1219170" rtl="0" eaLnBrk="1" latinLnBrk="0" hangingPunct="1">
              <a:defRPr sz="2400" kern="1200">
                <a:solidFill>
                  <a:schemeClr val="tx1"/>
                </a:solidFill>
                <a:latin typeface="Calibri" pitchFamily="34" charset="0"/>
                <a:ea typeface="宋体" pitchFamily="2" charset="-122"/>
                <a:cs typeface="+mn-cs"/>
              </a:defRPr>
            </a:lvl2pPr>
            <a:lvl3pPr marL="1143000" indent="-228600" algn="l" defTabSz="1219170" rtl="0" eaLnBrk="1" latinLnBrk="0" hangingPunct="1">
              <a:defRPr sz="2400" kern="1200">
                <a:solidFill>
                  <a:schemeClr val="tx1"/>
                </a:solidFill>
                <a:latin typeface="Calibri" pitchFamily="34" charset="0"/>
                <a:ea typeface="宋体" pitchFamily="2" charset="-122"/>
                <a:cs typeface="+mn-cs"/>
              </a:defRPr>
            </a:lvl3pPr>
            <a:lvl4pPr marL="1600200" indent="-228600" algn="l" defTabSz="1219170" rtl="0" eaLnBrk="1" latinLnBrk="0" hangingPunct="1">
              <a:defRPr sz="2400" kern="1200">
                <a:solidFill>
                  <a:schemeClr val="tx1"/>
                </a:solidFill>
                <a:latin typeface="Calibri" pitchFamily="34" charset="0"/>
                <a:ea typeface="宋体" pitchFamily="2" charset="-122"/>
                <a:cs typeface="+mn-cs"/>
              </a:defRPr>
            </a:lvl4pPr>
            <a:lvl5pPr marL="2057400" indent="-228600" algn="l" defTabSz="1219170" rtl="0" eaLnBrk="1" latinLnBrk="0" hangingPunct="1">
              <a:defRPr sz="2400" kern="1200">
                <a:solidFill>
                  <a:schemeClr val="tx1"/>
                </a:solidFill>
                <a:latin typeface="Calibri" pitchFamily="34" charset="0"/>
                <a:ea typeface="宋体" pitchFamily="2" charset="-122"/>
                <a:cs typeface="+mn-cs"/>
              </a:defRPr>
            </a:lvl5pPr>
            <a:lvl6pPr marL="2514600" indent="-228600" algn="l" defTabSz="1219170" rtl="0" eaLnBrk="1" fontAlgn="base" latinLnBrk="0" hangingPunct="1">
              <a:spcBef>
                <a:spcPct val="0"/>
              </a:spcBef>
              <a:spcAft>
                <a:spcPct val="0"/>
              </a:spcAft>
              <a:defRPr sz="2400" kern="1200">
                <a:solidFill>
                  <a:schemeClr val="tx1"/>
                </a:solidFill>
                <a:latin typeface="Calibri" pitchFamily="34" charset="0"/>
                <a:ea typeface="宋体" pitchFamily="2" charset="-122"/>
                <a:cs typeface="+mn-cs"/>
              </a:defRPr>
            </a:lvl6pPr>
            <a:lvl7pPr marL="2971800" indent="-228600" algn="l" defTabSz="1219170" rtl="0" eaLnBrk="1" fontAlgn="base" latinLnBrk="0" hangingPunct="1">
              <a:spcBef>
                <a:spcPct val="0"/>
              </a:spcBef>
              <a:spcAft>
                <a:spcPct val="0"/>
              </a:spcAft>
              <a:defRPr sz="2400" kern="1200">
                <a:solidFill>
                  <a:schemeClr val="tx1"/>
                </a:solidFill>
                <a:latin typeface="Calibri" pitchFamily="34" charset="0"/>
                <a:ea typeface="宋体" pitchFamily="2" charset="-122"/>
                <a:cs typeface="+mn-cs"/>
              </a:defRPr>
            </a:lvl7pPr>
            <a:lvl8pPr marL="3429000" indent="-228600" algn="l" defTabSz="1219170" rtl="0" eaLnBrk="1" fontAlgn="base" latinLnBrk="0" hangingPunct="1">
              <a:spcBef>
                <a:spcPct val="0"/>
              </a:spcBef>
              <a:spcAft>
                <a:spcPct val="0"/>
              </a:spcAft>
              <a:defRPr sz="2400" kern="1200">
                <a:solidFill>
                  <a:schemeClr val="tx1"/>
                </a:solidFill>
                <a:latin typeface="Calibri" pitchFamily="34" charset="0"/>
                <a:ea typeface="宋体" pitchFamily="2" charset="-122"/>
                <a:cs typeface="+mn-cs"/>
              </a:defRPr>
            </a:lvl8pPr>
            <a:lvl9pPr marL="3886200" indent="-228600" algn="l" defTabSz="1219170" rtl="0" eaLnBrk="1" fontAlgn="base" latinLnBrk="0" hangingPunct="1">
              <a:spcBef>
                <a:spcPct val="0"/>
              </a:spcBef>
              <a:spcAft>
                <a:spcPct val="0"/>
              </a:spcAft>
              <a:defRPr sz="2400" kern="1200">
                <a:solidFill>
                  <a:schemeClr val="tx1"/>
                </a:solidFill>
                <a:latin typeface="Calibri" pitchFamily="34" charset="0"/>
                <a:ea typeface="宋体" pitchFamily="2" charset="-122"/>
                <a:cs typeface="+mn-cs"/>
              </a:defRPr>
            </a:lvl9pPr>
          </a:lstStyle>
          <a:p>
            <a:pPr fontAlgn="auto">
              <a:spcBef>
                <a:spcPct val="0"/>
              </a:spcBef>
              <a:spcAft>
                <a:spcPct val="0"/>
              </a:spcAft>
              <a:defRPr/>
            </a:pPr>
            <a:r>
              <a:rPr lang="zh-CN" altLang="en-US" sz="2000" kern="1200" smtClean="0">
                <a:solidFill>
                  <a:schemeClr val="tx1"/>
                </a:solidFill>
                <a:latin typeface="微软雅黑" pitchFamily="34" charset="-122"/>
                <a:ea typeface="微软雅黑" pitchFamily="34" charset="-122"/>
                <a:cs typeface="+mn-cs"/>
              </a:rPr>
              <a:t>长期投资决策的基础</a:t>
            </a:r>
          </a:p>
        </p:txBody>
      </p:sp>
      <p:sp>
        <p:nvSpPr>
          <p:cNvPr id="12" name="文本框 80"/>
          <p:cNvSpPr txBox="1"/>
          <p:nvPr userDrawn="1">
            <p:custDataLst>
              <p:tags r:id="rId6"/>
            </p:custDataLst>
          </p:nvPr>
        </p:nvSpPr>
        <p:spPr>
          <a:xfrm>
            <a:off x="2256367" y="638175"/>
            <a:ext cx="5952067" cy="1060450"/>
          </a:xfrm>
          <a:prstGeom prst="rect">
            <a:avLst/>
          </a:prstGeom>
          <a:noFill/>
        </p:spPr>
        <p:txBody>
          <a:bodyPr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eaLnBrk="1" fontAlgn="auto" hangingPunct="1">
              <a:spcBef>
                <a:spcPct val="0"/>
              </a:spcBef>
              <a:spcAft>
                <a:spcPct val="0"/>
              </a:spcAft>
              <a:defRPr/>
            </a:pPr>
            <a:r>
              <a:rPr lang="en-US" altLang="zh-CN" sz="6000" spc="400" smtClean="0">
                <a:solidFill>
                  <a:srgbClr val="FFFFFF"/>
                </a:solidFill>
                <a:latin typeface="华文中宋" panose="02010600040101010101" pitchFamily="2" charset="-122"/>
                <a:ea typeface="华文中宋" panose="02010600040101010101" pitchFamily="2" charset="-122"/>
              </a:rPr>
              <a:t>C</a:t>
            </a:r>
            <a:r>
              <a:rPr lang="en-US" altLang="zh-CN" sz="2400" spc="400" smtClean="0">
                <a:solidFill>
                  <a:srgbClr val="C0C0C0"/>
                </a:solidFill>
                <a:latin typeface="华文中宋" panose="02010600040101010101" pitchFamily="2" charset="-122"/>
                <a:ea typeface="华文中宋" panose="02010600040101010101" pitchFamily="2" charset="-122"/>
              </a:rPr>
              <a:t>ONTENTS PAGE </a:t>
            </a:r>
            <a:endParaRPr lang="zh-CN" altLang="en-US" sz="4400" spc="400">
              <a:solidFill>
                <a:srgbClr val="C0C0C0"/>
              </a:solidFill>
              <a:latin typeface="华文中宋" panose="02010600040101010101" pitchFamily="2" charset="-122"/>
              <a:ea typeface="华文中宋" panose="02010600040101010101" pitchFamily="2" charset="-122"/>
            </a:endParaRPr>
          </a:p>
        </p:txBody>
      </p:sp>
      <p:sp>
        <p:nvSpPr>
          <p:cNvPr id="13" name="菱形 12"/>
          <p:cNvSpPr/>
          <p:nvPr userDrawn="1">
            <p:custDataLst>
              <p:tags r:id="rId7"/>
            </p:custDataLst>
          </p:nvPr>
        </p:nvSpPr>
        <p:spPr>
          <a:xfrm>
            <a:off x="3505429" y="3209690"/>
            <a:ext cx="466665" cy="468420"/>
          </a:xfrm>
          <a:prstGeom prst="diamond">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fontAlgn="auto">
              <a:spcBef>
                <a:spcPct val="0"/>
              </a:spcBef>
              <a:spcAft>
                <a:spcPct val="0"/>
              </a:spcAft>
              <a:defRPr/>
            </a:pPr>
            <a:endParaRPr lang="zh-CN" altLang="en-US">
              <a:solidFill>
                <a:srgbClr val="259B7F"/>
              </a:solidFill>
            </a:endParaRPr>
          </a:p>
        </p:txBody>
      </p:sp>
      <p:sp>
        <p:nvSpPr>
          <p:cNvPr id="14" name="文本框 84"/>
          <p:cNvSpPr txBox="1">
            <a:spLocks noChangeArrowheads="1"/>
          </p:cNvSpPr>
          <p:nvPr userDrawn="1">
            <p:custDataLst>
              <p:tags r:id="rId8"/>
            </p:custDataLst>
          </p:nvPr>
        </p:nvSpPr>
        <p:spPr bwMode="auto">
          <a:xfrm>
            <a:off x="4021940" y="3205471"/>
            <a:ext cx="693647" cy="454130"/>
          </a:xfrm>
          <a:prstGeom prst="rect">
            <a:avLst/>
          </a:prstGeom>
          <a:noFill/>
          <a:ln>
            <a:noFill/>
          </a:ln>
          <a:extLst/>
        </p:spPr>
        <p:txBody>
          <a:bodyPr lIns="121917" tIns="60958" rIns="121917" bIns="60958" anchor="ctr"/>
          <a:lstStyle>
            <a:defPPr>
              <a:defRPr lang="zh-CN"/>
            </a:defPPr>
            <a:lvl1pPr marL="0" algn="l" defTabSz="1219170" rtl="0" eaLnBrk="1" latinLnBrk="0" hangingPunct="1">
              <a:defRPr sz="2400" kern="1200">
                <a:solidFill>
                  <a:schemeClr val="tx1"/>
                </a:solidFill>
                <a:latin typeface="Calibri" pitchFamily="34" charset="0"/>
                <a:ea typeface="宋体" pitchFamily="2" charset="-122"/>
                <a:cs typeface="+mn-cs"/>
              </a:defRPr>
            </a:lvl1pPr>
            <a:lvl2pPr marL="742950" indent="-285750" algn="l" defTabSz="1219170" rtl="0" eaLnBrk="1" latinLnBrk="0" hangingPunct="1">
              <a:defRPr sz="2400" kern="1200">
                <a:solidFill>
                  <a:schemeClr val="tx1"/>
                </a:solidFill>
                <a:latin typeface="Calibri" pitchFamily="34" charset="0"/>
                <a:ea typeface="宋体" pitchFamily="2" charset="-122"/>
                <a:cs typeface="+mn-cs"/>
              </a:defRPr>
            </a:lvl2pPr>
            <a:lvl3pPr marL="1143000" indent="-228600" algn="l" defTabSz="1219170" rtl="0" eaLnBrk="1" latinLnBrk="0" hangingPunct="1">
              <a:defRPr sz="2400" kern="1200">
                <a:solidFill>
                  <a:schemeClr val="tx1"/>
                </a:solidFill>
                <a:latin typeface="Calibri" pitchFamily="34" charset="0"/>
                <a:ea typeface="宋体" pitchFamily="2" charset="-122"/>
                <a:cs typeface="+mn-cs"/>
              </a:defRPr>
            </a:lvl3pPr>
            <a:lvl4pPr marL="1600200" indent="-228600" algn="l" defTabSz="1219170" rtl="0" eaLnBrk="1" latinLnBrk="0" hangingPunct="1">
              <a:defRPr sz="2400" kern="1200">
                <a:solidFill>
                  <a:schemeClr val="tx1"/>
                </a:solidFill>
                <a:latin typeface="Calibri" pitchFamily="34" charset="0"/>
                <a:ea typeface="宋体" pitchFamily="2" charset="-122"/>
                <a:cs typeface="+mn-cs"/>
              </a:defRPr>
            </a:lvl4pPr>
            <a:lvl5pPr marL="2057400" indent="-228600" algn="l" defTabSz="1219170" rtl="0" eaLnBrk="1" latinLnBrk="0" hangingPunct="1">
              <a:defRPr sz="2400" kern="1200">
                <a:solidFill>
                  <a:schemeClr val="tx1"/>
                </a:solidFill>
                <a:latin typeface="Calibri" pitchFamily="34" charset="0"/>
                <a:ea typeface="宋体" pitchFamily="2" charset="-122"/>
                <a:cs typeface="+mn-cs"/>
              </a:defRPr>
            </a:lvl5pPr>
            <a:lvl6pPr marL="2514600" indent="-228600" algn="l" defTabSz="1219170" rtl="0" eaLnBrk="1" fontAlgn="base" latinLnBrk="0" hangingPunct="1">
              <a:spcBef>
                <a:spcPct val="0"/>
              </a:spcBef>
              <a:spcAft>
                <a:spcPct val="0"/>
              </a:spcAft>
              <a:defRPr sz="2400" kern="1200">
                <a:solidFill>
                  <a:schemeClr val="tx1"/>
                </a:solidFill>
                <a:latin typeface="Calibri" pitchFamily="34" charset="0"/>
                <a:ea typeface="宋体" pitchFamily="2" charset="-122"/>
                <a:cs typeface="+mn-cs"/>
              </a:defRPr>
            </a:lvl6pPr>
            <a:lvl7pPr marL="2971800" indent="-228600" algn="l" defTabSz="1219170" rtl="0" eaLnBrk="1" fontAlgn="base" latinLnBrk="0" hangingPunct="1">
              <a:spcBef>
                <a:spcPct val="0"/>
              </a:spcBef>
              <a:spcAft>
                <a:spcPct val="0"/>
              </a:spcAft>
              <a:defRPr sz="2400" kern="1200">
                <a:solidFill>
                  <a:schemeClr val="tx1"/>
                </a:solidFill>
                <a:latin typeface="Calibri" pitchFamily="34" charset="0"/>
                <a:ea typeface="宋体" pitchFamily="2" charset="-122"/>
                <a:cs typeface="+mn-cs"/>
              </a:defRPr>
            </a:lvl7pPr>
            <a:lvl8pPr marL="3429000" indent="-228600" algn="l" defTabSz="1219170" rtl="0" eaLnBrk="1" fontAlgn="base" latinLnBrk="0" hangingPunct="1">
              <a:spcBef>
                <a:spcPct val="0"/>
              </a:spcBef>
              <a:spcAft>
                <a:spcPct val="0"/>
              </a:spcAft>
              <a:defRPr sz="2400" kern="1200">
                <a:solidFill>
                  <a:schemeClr val="tx1"/>
                </a:solidFill>
                <a:latin typeface="Calibri" pitchFamily="34" charset="0"/>
                <a:ea typeface="宋体" pitchFamily="2" charset="-122"/>
                <a:cs typeface="+mn-cs"/>
              </a:defRPr>
            </a:lvl8pPr>
            <a:lvl9pPr marL="3886200" indent="-228600" algn="l" defTabSz="1219170" rtl="0" eaLnBrk="1" fontAlgn="base" latinLnBrk="0" hangingPunct="1">
              <a:spcBef>
                <a:spcPct val="0"/>
              </a:spcBef>
              <a:spcAft>
                <a:spcPct val="0"/>
              </a:spcAft>
              <a:defRPr sz="2400" kern="1200">
                <a:solidFill>
                  <a:schemeClr val="tx1"/>
                </a:solidFill>
                <a:latin typeface="Calibri" pitchFamily="34" charset="0"/>
                <a:ea typeface="宋体" pitchFamily="2" charset="-122"/>
                <a:cs typeface="+mn-cs"/>
              </a:defRPr>
            </a:lvl9pPr>
          </a:lstStyle>
          <a:p>
            <a:pPr fontAlgn="auto">
              <a:spcBef>
                <a:spcPct val="0"/>
              </a:spcBef>
              <a:spcAft>
                <a:spcPct val="0"/>
              </a:spcAft>
              <a:defRPr/>
            </a:pPr>
            <a:r>
              <a:rPr lang="en-US" altLang="zh-CN" sz="2800" b="1" smtClean="0">
                <a:latin typeface="Times New Roman" pitchFamily="18" charset="0"/>
                <a:ea typeface="华文细黑" pitchFamily="2" charset="-122"/>
                <a:cs typeface="Times New Roman" pitchFamily="18" charset="0"/>
              </a:rPr>
              <a:t>02</a:t>
            </a:r>
            <a:endParaRPr lang="zh-CN" altLang="en-US" sz="2800" b="1">
              <a:latin typeface="Times New Roman" pitchFamily="18" charset="0"/>
              <a:ea typeface="华文细黑" pitchFamily="2" charset="-122"/>
              <a:cs typeface="Times New Roman" pitchFamily="18" charset="0"/>
            </a:endParaRPr>
          </a:p>
        </p:txBody>
      </p:sp>
      <p:sp>
        <p:nvSpPr>
          <p:cNvPr id="17" name="文本框 85"/>
          <p:cNvSpPr txBox="1">
            <a:spLocks noChangeArrowheads="1"/>
          </p:cNvSpPr>
          <p:nvPr userDrawn="1">
            <p:custDataLst>
              <p:tags r:id="rId9"/>
            </p:custDataLst>
          </p:nvPr>
        </p:nvSpPr>
        <p:spPr bwMode="auto">
          <a:xfrm>
            <a:off x="4659391" y="3232162"/>
            <a:ext cx="3740071" cy="450955"/>
          </a:xfrm>
          <a:prstGeom prst="rect">
            <a:avLst/>
          </a:prstGeom>
          <a:noFill/>
          <a:ln>
            <a:noFill/>
          </a:ln>
          <a:extLst/>
        </p:spPr>
        <p:txBody>
          <a:bodyPr lIns="121917" tIns="60958" rIns="121917" bIns="60958" anchor="ctr">
            <a:noAutofit/>
          </a:bodyPr>
          <a:lstStyle>
            <a:defPPr>
              <a:defRPr lang="zh-CN"/>
            </a:defPPr>
            <a:lvl1pPr marL="0" algn="l" defTabSz="1219170" rtl="0" eaLnBrk="1" latinLnBrk="0" hangingPunct="1">
              <a:defRPr sz="2400" kern="1200">
                <a:solidFill>
                  <a:schemeClr val="tx1"/>
                </a:solidFill>
                <a:latin typeface="Calibri" pitchFamily="34" charset="0"/>
                <a:ea typeface="宋体" pitchFamily="2" charset="-122"/>
                <a:cs typeface="+mn-cs"/>
              </a:defRPr>
            </a:lvl1pPr>
            <a:lvl2pPr marL="742950" indent="-285750" algn="l" defTabSz="1219170" rtl="0" eaLnBrk="1" latinLnBrk="0" hangingPunct="1">
              <a:defRPr sz="2400" kern="1200">
                <a:solidFill>
                  <a:schemeClr val="tx1"/>
                </a:solidFill>
                <a:latin typeface="Calibri" pitchFamily="34" charset="0"/>
                <a:ea typeface="宋体" pitchFamily="2" charset="-122"/>
                <a:cs typeface="+mn-cs"/>
              </a:defRPr>
            </a:lvl2pPr>
            <a:lvl3pPr marL="1143000" indent="-228600" algn="l" defTabSz="1219170" rtl="0" eaLnBrk="1" latinLnBrk="0" hangingPunct="1">
              <a:defRPr sz="2400" kern="1200">
                <a:solidFill>
                  <a:schemeClr val="tx1"/>
                </a:solidFill>
                <a:latin typeface="Calibri" pitchFamily="34" charset="0"/>
                <a:ea typeface="宋体" pitchFamily="2" charset="-122"/>
                <a:cs typeface="+mn-cs"/>
              </a:defRPr>
            </a:lvl3pPr>
            <a:lvl4pPr marL="1600200" indent="-228600" algn="l" defTabSz="1219170" rtl="0" eaLnBrk="1" latinLnBrk="0" hangingPunct="1">
              <a:defRPr sz="2400" kern="1200">
                <a:solidFill>
                  <a:schemeClr val="tx1"/>
                </a:solidFill>
                <a:latin typeface="Calibri" pitchFamily="34" charset="0"/>
                <a:ea typeface="宋体" pitchFamily="2" charset="-122"/>
                <a:cs typeface="+mn-cs"/>
              </a:defRPr>
            </a:lvl4pPr>
            <a:lvl5pPr marL="2057400" indent="-228600" algn="l" defTabSz="1219170" rtl="0" eaLnBrk="1" latinLnBrk="0" hangingPunct="1">
              <a:defRPr sz="2400" kern="1200">
                <a:solidFill>
                  <a:schemeClr val="tx1"/>
                </a:solidFill>
                <a:latin typeface="Calibri" pitchFamily="34" charset="0"/>
                <a:ea typeface="宋体" pitchFamily="2" charset="-122"/>
                <a:cs typeface="+mn-cs"/>
              </a:defRPr>
            </a:lvl5pPr>
            <a:lvl6pPr marL="2514600" indent="-228600" algn="l" defTabSz="1219170" rtl="0" eaLnBrk="1" fontAlgn="base" latinLnBrk="0" hangingPunct="1">
              <a:spcBef>
                <a:spcPct val="0"/>
              </a:spcBef>
              <a:spcAft>
                <a:spcPct val="0"/>
              </a:spcAft>
              <a:defRPr sz="2400" kern="1200">
                <a:solidFill>
                  <a:schemeClr val="tx1"/>
                </a:solidFill>
                <a:latin typeface="Calibri" pitchFamily="34" charset="0"/>
                <a:ea typeface="宋体" pitchFamily="2" charset="-122"/>
                <a:cs typeface="+mn-cs"/>
              </a:defRPr>
            </a:lvl6pPr>
            <a:lvl7pPr marL="2971800" indent="-228600" algn="l" defTabSz="1219170" rtl="0" eaLnBrk="1" fontAlgn="base" latinLnBrk="0" hangingPunct="1">
              <a:spcBef>
                <a:spcPct val="0"/>
              </a:spcBef>
              <a:spcAft>
                <a:spcPct val="0"/>
              </a:spcAft>
              <a:defRPr sz="2400" kern="1200">
                <a:solidFill>
                  <a:schemeClr val="tx1"/>
                </a:solidFill>
                <a:latin typeface="Calibri" pitchFamily="34" charset="0"/>
                <a:ea typeface="宋体" pitchFamily="2" charset="-122"/>
                <a:cs typeface="+mn-cs"/>
              </a:defRPr>
            </a:lvl7pPr>
            <a:lvl8pPr marL="3429000" indent="-228600" algn="l" defTabSz="1219170" rtl="0" eaLnBrk="1" fontAlgn="base" latinLnBrk="0" hangingPunct="1">
              <a:spcBef>
                <a:spcPct val="0"/>
              </a:spcBef>
              <a:spcAft>
                <a:spcPct val="0"/>
              </a:spcAft>
              <a:defRPr sz="2400" kern="1200">
                <a:solidFill>
                  <a:schemeClr val="tx1"/>
                </a:solidFill>
                <a:latin typeface="Calibri" pitchFamily="34" charset="0"/>
                <a:ea typeface="宋体" pitchFamily="2" charset="-122"/>
                <a:cs typeface="+mn-cs"/>
              </a:defRPr>
            </a:lvl8pPr>
            <a:lvl9pPr marL="3886200" indent="-228600" algn="l" defTabSz="1219170" rtl="0" eaLnBrk="1" fontAlgn="base" latinLnBrk="0" hangingPunct="1">
              <a:spcBef>
                <a:spcPct val="0"/>
              </a:spcBef>
              <a:spcAft>
                <a:spcPct val="0"/>
              </a:spcAft>
              <a:defRPr sz="2400" kern="1200">
                <a:solidFill>
                  <a:schemeClr val="tx1"/>
                </a:solidFill>
                <a:latin typeface="Calibri" pitchFamily="34" charset="0"/>
                <a:ea typeface="宋体" pitchFamily="2" charset="-122"/>
                <a:cs typeface="+mn-cs"/>
              </a:defRPr>
            </a:lvl9pPr>
          </a:lstStyle>
          <a:p>
            <a:pPr fontAlgn="auto">
              <a:spcBef>
                <a:spcPct val="0"/>
              </a:spcBef>
              <a:spcAft>
                <a:spcPct val="0"/>
              </a:spcAft>
              <a:defRPr/>
            </a:pPr>
            <a:r>
              <a:rPr lang="zh-CN" altLang="en-US" sz="2000" kern="1200" smtClean="0">
                <a:solidFill>
                  <a:schemeClr val="tx1"/>
                </a:solidFill>
                <a:latin typeface="微软雅黑" pitchFamily="34" charset="-122"/>
                <a:ea typeface="微软雅黑" pitchFamily="34" charset="-122"/>
                <a:cs typeface="+mn-cs"/>
              </a:rPr>
              <a:t>长期投资决策的评价方法</a:t>
            </a:r>
          </a:p>
        </p:txBody>
      </p:sp>
      <p:sp>
        <p:nvSpPr>
          <p:cNvPr id="15" name="菱形 14"/>
          <p:cNvSpPr/>
          <p:nvPr userDrawn="1">
            <p:custDataLst>
              <p:tags r:id="rId10"/>
            </p:custDataLst>
          </p:nvPr>
        </p:nvSpPr>
        <p:spPr>
          <a:xfrm>
            <a:off x="3502918" y="3924568"/>
            <a:ext cx="466665" cy="468420"/>
          </a:xfrm>
          <a:prstGeom prst="diamond">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fontAlgn="auto">
              <a:spcBef>
                <a:spcPct val="0"/>
              </a:spcBef>
              <a:spcAft>
                <a:spcPct val="0"/>
              </a:spcAft>
              <a:defRPr/>
            </a:pPr>
            <a:endParaRPr lang="zh-CN" altLang="en-US">
              <a:solidFill>
                <a:srgbClr val="259B7F"/>
              </a:solidFill>
            </a:endParaRPr>
          </a:p>
        </p:txBody>
      </p:sp>
      <p:sp>
        <p:nvSpPr>
          <p:cNvPr id="16" name="文本框 84"/>
          <p:cNvSpPr txBox="1">
            <a:spLocks noChangeArrowheads="1"/>
          </p:cNvSpPr>
          <p:nvPr userDrawn="1">
            <p:custDataLst>
              <p:tags r:id="rId11"/>
            </p:custDataLst>
          </p:nvPr>
        </p:nvSpPr>
        <p:spPr bwMode="auto">
          <a:xfrm>
            <a:off x="4019429" y="3920349"/>
            <a:ext cx="693647" cy="454130"/>
          </a:xfrm>
          <a:prstGeom prst="rect">
            <a:avLst/>
          </a:prstGeom>
          <a:noFill/>
          <a:ln>
            <a:noFill/>
          </a:ln>
          <a:extLst/>
        </p:spPr>
        <p:txBody>
          <a:bodyPr lIns="121917" tIns="60958" rIns="121917" bIns="60958" anchor="ctr"/>
          <a:lstStyle>
            <a:defPPr>
              <a:defRPr lang="zh-CN"/>
            </a:defPPr>
            <a:lvl1pPr marL="0" algn="l" defTabSz="1219170" rtl="0" eaLnBrk="1" latinLnBrk="0" hangingPunct="1">
              <a:defRPr sz="2400" kern="1200">
                <a:solidFill>
                  <a:schemeClr val="tx1"/>
                </a:solidFill>
                <a:latin typeface="Calibri" pitchFamily="34" charset="0"/>
                <a:ea typeface="宋体" pitchFamily="2" charset="-122"/>
                <a:cs typeface="+mn-cs"/>
              </a:defRPr>
            </a:lvl1pPr>
            <a:lvl2pPr marL="742950" indent="-285750" algn="l" defTabSz="1219170" rtl="0" eaLnBrk="1" latinLnBrk="0" hangingPunct="1">
              <a:defRPr sz="2400" kern="1200">
                <a:solidFill>
                  <a:schemeClr val="tx1"/>
                </a:solidFill>
                <a:latin typeface="Calibri" pitchFamily="34" charset="0"/>
                <a:ea typeface="宋体" pitchFamily="2" charset="-122"/>
                <a:cs typeface="+mn-cs"/>
              </a:defRPr>
            </a:lvl2pPr>
            <a:lvl3pPr marL="1143000" indent="-228600" algn="l" defTabSz="1219170" rtl="0" eaLnBrk="1" latinLnBrk="0" hangingPunct="1">
              <a:defRPr sz="2400" kern="1200">
                <a:solidFill>
                  <a:schemeClr val="tx1"/>
                </a:solidFill>
                <a:latin typeface="Calibri" pitchFamily="34" charset="0"/>
                <a:ea typeface="宋体" pitchFamily="2" charset="-122"/>
                <a:cs typeface="+mn-cs"/>
              </a:defRPr>
            </a:lvl3pPr>
            <a:lvl4pPr marL="1600200" indent="-228600" algn="l" defTabSz="1219170" rtl="0" eaLnBrk="1" latinLnBrk="0" hangingPunct="1">
              <a:defRPr sz="2400" kern="1200">
                <a:solidFill>
                  <a:schemeClr val="tx1"/>
                </a:solidFill>
                <a:latin typeface="Calibri" pitchFamily="34" charset="0"/>
                <a:ea typeface="宋体" pitchFamily="2" charset="-122"/>
                <a:cs typeface="+mn-cs"/>
              </a:defRPr>
            </a:lvl4pPr>
            <a:lvl5pPr marL="2057400" indent="-228600" algn="l" defTabSz="1219170" rtl="0" eaLnBrk="1" latinLnBrk="0" hangingPunct="1">
              <a:defRPr sz="2400" kern="1200">
                <a:solidFill>
                  <a:schemeClr val="tx1"/>
                </a:solidFill>
                <a:latin typeface="Calibri" pitchFamily="34" charset="0"/>
                <a:ea typeface="宋体" pitchFamily="2" charset="-122"/>
                <a:cs typeface="+mn-cs"/>
              </a:defRPr>
            </a:lvl5pPr>
            <a:lvl6pPr marL="2514600" indent="-228600" algn="l" defTabSz="1219170" rtl="0" eaLnBrk="1" fontAlgn="base" latinLnBrk="0" hangingPunct="1">
              <a:spcBef>
                <a:spcPct val="0"/>
              </a:spcBef>
              <a:spcAft>
                <a:spcPct val="0"/>
              </a:spcAft>
              <a:defRPr sz="2400" kern="1200">
                <a:solidFill>
                  <a:schemeClr val="tx1"/>
                </a:solidFill>
                <a:latin typeface="Calibri" pitchFamily="34" charset="0"/>
                <a:ea typeface="宋体" pitchFamily="2" charset="-122"/>
                <a:cs typeface="+mn-cs"/>
              </a:defRPr>
            </a:lvl6pPr>
            <a:lvl7pPr marL="2971800" indent="-228600" algn="l" defTabSz="1219170" rtl="0" eaLnBrk="1" fontAlgn="base" latinLnBrk="0" hangingPunct="1">
              <a:spcBef>
                <a:spcPct val="0"/>
              </a:spcBef>
              <a:spcAft>
                <a:spcPct val="0"/>
              </a:spcAft>
              <a:defRPr sz="2400" kern="1200">
                <a:solidFill>
                  <a:schemeClr val="tx1"/>
                </a:solidFill>
                <a:latin typeface="Calibri" pitchFamily="34" charset="0"/>
                <a:ea typeface="宋体" pitchFamily="2" charset="-122"/>
                <a:cs typeface="+mn-cs"/>
              </a:defRPr>
            </a:lvl7pPr>
            <a:lvl8pPr marL="3429000" indent="-228600" algn="l" defTabSz="1219170" rtl="0" eaLnBrk="1" fontAlgn="base" latinLnBrk="0" hangingPunct="1">
              <a:spcBef>
                <a:spcPct val="0"/>
              </a:spcBef>
              <a:spcAft>
                <a:spcPct val="0"/>
              </a:spcAft>
              <a:defRPr sz="2400" kern="1200">
                <a:solidFill>
                  <a:schemeClr val="tx1"/>
                </a:solidFill>
                <a:latin typeface="Calibri" pitchFamily="34" charset="0"/>
                <a:ea typeface="宋体" pitchFamily="2" charset="-122"/>
                <a:cs typeface="+mn-cs"/>
              </a:defRPr>
            </a:lvl8pPr>
            <a:lvl9pPr marL="3886200" indent="-228600" algn="l" defTabSz="1219170" rtl="0" eaLnBrk="1" fontAlgn="base" latinLnBrk="0" hangingPunct="1">
              <a:spcBef>
                <a:spcPct val="0"/>
              </a:spcBef>
              <a:spcAft>
                <a:spcPct val="0"/>
              </a:spcAft>
              <a:defRPr sz="2400" kern="1200">
                <a:solidFill>
                  <a:schemeClr val="tx1"/>
                </a:solidFill>
                <a:latin typeface="Calibri" pitchFamily="34" charset="0"/>
                <a:ea typeface="宋体" pitchFamily="2" charset="-122"/>
                <a:cs typeface="+mn-cs"/>
              </a:defRPr>
            </a:lvl9pPr>
          </a:lstStyle>
          <a:p>
            <a:pPr fontAlgn="auto">
              <a:spcBef>
                <a:spcPct val="0"/>
              </a:spcBef>
              <a:spcAft>
                <a:spcPct val="0"/>
              </a:spcAft>
              <a:defRPr/>
            </a:pPr>
            <a:r>
              <a:rPr lang="en-US" altLang="zh-CN" sz="2800" b="1" smtClean="0">
                <a:latin typeface="Times New Roman" pitchFamily="18" charset="0"/>
                <a:ea typeface="华文细黑" pitchFamily="2" charset="-122"/>
                <a:cs typeface="Times New Roman" pitchFamily="18" charset="0"/>
              </a:rPr>
              <a:t>03</a:t>
            </a:r>
            <a:endParaRPr lang="zh-CN" altLang="en-US" sz="2800" b="1">
              <a:latin typeface="Times New Roman" pitchFamily="18" charset="0"/>
              <a:ea typeface="华文细黑" pitchFamily="2" charset="-122"/>
              <a:cs typeface="Times New Roman" pitchFamily="18" charset="0"/>
            </a:endParaRPr>
          </a:p>
        </p:txBody>
      </p:sp>
      <p:sp>
        <p:nvSpPr>
          <p:cNvPr id="18" name="文本框 85"/>
          <p:cNvSpPr txBox="1">
            <a:spLocks noChangeArrowheads="1"/>
          </p:cNvSpPr>
          <p:nvPr userDrawn="1">
            <p:custDataLst>
              <p:tags r:id="rId12"/>
            </p:custDataLst>
          </p:nvPr>
        </p:nvSpPr>
        <p:spPr bwMode="auto">
          <a:xfrm>
            <a:off x="4656880" y="3947040"/>
            <a:ext cx="3740071" cy="450955"/>
          </a:xfrm>
          <a:prstGeom prst="rect">
            <a:avLst/>
          </a:prstGeom>
          <a:noFill/>
          <a:ln>
            <a:noFill/>
          </a:ln>
          <a:extLst/>
        </p:spPr>
        <p:txBody>
          <a:bodyPr lIns="121917" tIns="60958" rIns="121917" bIns="60958" anchor="ctr">
            <a:noAutofit/>
          </a:bodyPr>
          <a:lstStyle>
            <a:defPPr>
              <a:defRPr lang="zh-CN"/>
            </a:defPPr>
            <a:lvl1pPr marL="0" algn="l" defTabSz="1219170" rtl="0" eaLnBrk="1" latinLnBrk="0" hangingPunct="1">
              <a:defRPr sz="2400" kern="1200">
                <a:solidFill>
                  <a:schemeClr val="tx1"/>
                </a:solidFill>
                <a:latin typeface="Calibri" pitchFamily="34" charset="0"/>
                <a:ea typeface="宋体" pitchFamily="2" charset="-122"/>
                <a:cs typeface="+mn-cs"/>
              </a:defRPr>
            </a:lvl1pPr>
            <a:lvl2pPr marL="742950" indent="-285750" algn="l" defTabSz="1219170" rtl="0" eaLnBrk="1" latinLnBrk="0" hangingPunct="1">
              <a:defRPr sz="2400" kern="1200">
                <a:solidFill>
                  <a:schemeClr val="tx1"/>
                </a:solidFill>
                <a:latin typeface="Calibri" pitchFamily="34" charset="0"/>
                <a:ea typeface="宋体" pitchFamily="2" charset="-122"/>
                <a:cs typeface="+mn-cs"/>
              </a:defRPr>
            </a:lvl2pPr>
            <a:lvl3pPr marL="1143000" indent="-228600" algn="l" defTabSz="1219170" rtl="0" eaLnBrk="1" latinLnBrk="0" hangingPunct="1">
              <a:defRPr sz="2400" kern="1200">
                <a:solidFill>
                  <a:schemeClr val="tx1"/>
                </a:solidFill>
                <a:latin typeface="Calibri" pitchFamily="34" charset="0"/>
                <a:ea typeface="宋体" pitchFamily="2" charset="-122"/>
                <a:cs typeface="+mn-cs"/>
              </a:defRPr>
            </a:lvl3pPr>
            <a:lvl4pPr marL="1600200" indent="-228600" algn="l" defTabSz="1219170" rtl="0" eaLnBrk="1" latinLnBrk="0" hangingPunct="1">
              <a:defRPr sz="2400" kern="1200">
                <a:solidFill>
                  <a:schemeClr val="tx1"/>
                </a:solidFill>
                <a:latin typeface="Calibri" pitchFamily="34" charset="0"/>
                <a:ea typeface="宋体" pitchFamily="2" charset="-122"/>
                <a:cs typeface="+mn-cs"/>
              </a:defRPr>
            </a:lvl4pPr>
            <a:lvl5pPr marL="2057400" indent="-228600" algn="l" defTabSz="1219170" rtl="0" eaLnBrk="1" latinLnBrk="0" hangingPunct="1">
              <a:defRPr sz="2400" kern="1200">
                <a:solidFill>
                  <a:schemeClr val="tx1"/>
                </a:solidFill>
                <a:latin typeface="Calibri" pitchFamily="34" charset="0"/>
                <a:ea typeface="宋体" pitchFamily="2" charset="-122"/>
                <a:cs typeface="+mn-cs"/>
              </a:defRPr>
            </a:lvl5pPr>
            <a:lvl6pPr marL="2514600" indent="-228600" algn="l" defTabSz="1219170" rtl="0" eaLnBrk="1" fontAlgn="base" latinLnBrk="0" hangingPunct="1">
              <a:spcBef>
                <a:spcPct val="0"/>
              </a:spcBef>
              <a:spcAft>
                <a:spcPct val="0"/>
              </a:spcAft>
              <a:defRPr sz="2400" kern="1200">
                <a:solidFill>
                  <a:schemeClr val="tx1"/>
                </a:solidFill>
                <a:latin typeface="Calibri" pitchFamily="34" charset="0"/>
                <a:ea typeface="宋体" pitchFamily="2" charset="-122"/>
                <a:cs typeface="+mn-cs"/>
              </a:defRPr>
            </a:lvl6pPr>
            <a:lvl7pPr marL="2971800" indent="-228600" algn="l" defTabSz="1219170" rtl="0" eaLnBrk="1" fontAlgn="base" latinLnBrk="0" hangingPunct="1">
              <a:spcBef>
                <a:spcPct val="0"/>
              </a:spcBef>
              <a:spcAft>
                <a:spcPct val="0"/>
              </a:spcAft>
              <a:defRPr sz="2400" kern="1200">
                <a:solidFill>
                  <a:schemeClr val="tx1"/>
                </a:solidFill>
                <a:latin typeface="Calibri" pitchFamily="34" charset="0"/>
                <a:ea typeface="宋体" pitchFamily="2" charset="-122"/>
                <a:cs typeface="+mn-cs"/>
              </a:defRPr>
            </a:lvl7pPr>
            <a:lvl8pPr marL="3429000" indent="-228600" algn="l" defTabSz="1219170" rtl="0" eaLnBrk="1" fontAlgn="base" latinLnBrk="0" hangingPunct="1">
              <a:spcBef>
                <a:spcPct val="0"/>
              </a:spcBef>
              <a:spcAft>
                <a:spcPct val="0"/>
              </a:spcAft>
              <a:defRPr sz="2400" kern="1200">
                <a:solidFill>
                  <a:schemeClr val="tx1"/>
                </a:solidFill>
                <a:latin typeface="Calibri" pitchFamily="34" charset="0"/>
                <a:ea typeface="宋体" pitchFamily="2" charset="-122"/>
                <a:cs typeface="+mn-cs"/>
              </a:defRPr>
            </a:lvl8pPr>
            <a:lvl9pPr marL="3886200" indent="-228600" algn="l" defTabSz="1219170" rtl="0" eaLnBrk="1" fontAlgn="base" latinLnBrk="0" hangingPunct="1">
              <a:spcBef>
                <a:spcPct val="0"/>
              </a:spcBef>
              <a:spcAft>
                <a:spcPct val="0"/>
              </a:spcAft>
              <a:defRPr sz="2400" kern="1200">
                <a:solidFill>
                  <a:schemeClr val="tx1"/>
                </a:solidFill>
                <a:latin typeface="Calibri" pitchFamily="34" charset="0"/>
                <a:ea typeface="宋体" pitchFamily="2" charset="-122"/>
                <a:cs typeface="+mn-cs"/>
              </a:defRPr>
            </a:lvl9pPr>
          </a:lstStyle>
          <a:p>
            <a:pPr fontAlgn="auto">
              <a:spcBef>
                <a:spcPct val="0"/>
              </a:spcBef>
              <a:spcAft>
                <a:spcPct val="0"/>
              </a:spcAft>
              <a:defRPr/>
            </a:pPr>
            <a:r>
              <a:rPr lang="zh-CN" altLang="en-US" sz="2000" kern="1200" smtClean="0">
                <a:solidFill>
                  <a:schemeClr val="tx1"/>
                </a:solidFill>
                <a:latin typeface="微软雅黑" pitchFamily="34" charset="-122"/>
                <a:ea typeface="微软雅黑" pitchFamily="34" charset="-122"/>
                <a:cs typeface="+mn-cs"/>
              </a:rPr>
              <a:t>长期投资方法的具体运用</a:t>
            </a:r>
          </a:p>
        </p:txBody>
      </p:sp>
    </p:spTree>
  </p:cSld>
  <p:clrMapOvr>
    <a:masterClrMapping/>
  </p:clrMapOvr>
  <p:transition/>
  <p:timing/>
</p:sldLayout>
</file>

<file path=ppt/slideLayouts/slideLayout2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p:cSld name="1_节标题">
    <p:spTree>
      <p:nvGrpSpPr>
        <p:cNvPr id="1" name=""/>
        <p:cNvGrpSpPr/>
        <p:nvPr/>
      </p:nvGrpSpPr>
      <p:grpSpPr>
        <a:xfrm>
          <a:off x="0" y="0"/>
          <a:ext cx="0" cy="0"/>
        </a:xfrm>
      </p:grpSpPr>
      <p:sp>
        <p:nvSpPr>
          <p:cNvPr id="2" name="矩形 1"/>
          <p:cNvSpPr/>
          <p:nvPr/>
        </p:nvSpPr>
        <p:spPr>
          <a:xfrm>
            <a:off x="9636461" y="346155"/>
            <a:ext cx="2003165" cy="1484761"/>
          </a:xfrm>
          <a:prstGeom prst="rect">
            <a:avLst/>
          </a:prstGeom>
        </p:spPr>
        <p:txBody>
          <a:bodyPr lIns="121917" tIns="60958" rIns="121917" bIns="60958">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r" fontAlgn="auto">
              <a:lnSpc>
                <a:spcPct val="112000"/>
              </a:lnSpc>
              <a:spcBef>
                <a:spcPct val="0"/>
              </a:spcBef>
              <a:spcAft>
                <a:spcPct val="0"/>
              </a:spcAft>
              <a:defRPr/>
            </a:pPr>
            <a:r>
              <a:rPr lang="zh-CN" altLang="en-US" sz="3700" b="1">
                <a:solidFill>
                  <a:srgbClr val="FF9300"/>
                </a:solidFill>
                <a:latin typeface="微软雅黑" pitchFamily="34" charset="-122"/>
                <a:ea typeface="微软雅黑" pitchFamily="34" charset="-122"/>
              </a:rPr>
              <a:t>过渡页 </a:t>
            </a:r>
            <a:r>
              <a:rPr lang="en-US" altLang="zh-CN" sz="3700" b="1">
                <a:solidFill>
                  <a:srgbClr val="FF9300"/>
                </a:solidFill>
                <a:latin typeface="微软雅黑" pitchFamily="34" charset="-122"/>
                <a:ea typeface="微软雅黑" pitchFamily="34" charset="-122"/>
              </a:rPr>
              <a:t> </a:t>
            </a:r>
          </a:p>
          <a:p>
            <a:pPr algn="r" fontAlgn="auto">
              <a:lnSpc>
                <a:spcPct val="112000"/>
              </a:lnSpc>
              <a:spcBef>
                <a:spcPct val="0"/>
              </a:spcBef>
              <a:spcAft>
                <a:spcPct val="0"/>
              </a:spcAft>
              <a:defRPr/>
            </a:pPr>
            <a:r>
              <a:rPr lang="en-US" altLang="zh-CN" sz="2100">
                <a:solidFill>
                  <a:schemeClr val="bg1">
                    <a:lumMod val="50000"/>
                  </a:schemeClr>
                </a:solidFill>
                <a:latin typeface="+mn-lt"/>
              </a:rPr>
              <a:t>TRANSITION </a:t>
            </a:r>
            <a:r>
              <a:rPr lang="en-US" altLang="zh-CN" sz="2100">
                <a:solidFill>
                  <a:schemeClr val="bg1">
                    <a:lumMod val="50000"/>
                  </a:schemeClr>
                </a:solidFill>
                <a:latin typeface="Calibri"/>
              </a:rPr>
              <a:t>PAGE </a:t>
            </a:r>
            <a:endParaRPr lang="zh-CN" altLang="en-US" kern="0">
              <a:solidFill>
                <a:schemeClr val="bg1">
                  <a:lumMod val="50000"/>
                </a:schemeClr>
              </a:solidFill>
              <a:latin typeface="+mn-lt"/>
              <a:ea typeface="+mn-ea"/>
            </a:endParaRPr>
          </a:p>
        </p:txBody>
      </p:sp>
      <p:sp>
        <p:nvSpPr>
          <p:cNvPr id="3" name="矩形 2"/>
          <p:cNvSpPr/>
          <p:nvPr/>
        </p:nvSpPr>
        <p:spPr>
          <a:xfrm>
            <a:off x="3" y="3339288"/>
            <a:ext cx="2734907" cy="181017"/>
          </a:xfrm>
          <a:prstGeom prst="rect">
            <a:avLst/>
          </a:prstGeom>
          <a:solidFill>
            <a:srgbClr val="FF930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fontAlgn="auto">
              <a:spcBef>
                <a:spcPct val="0"/>
              </a:spcBef>
              <a:spcAft>
                <a:spcPct val="0"/>
              </a:spcAft>
              <a:defRPr/>
            </a:pPr>
            <a:endParaRPr lang="zh-CN" altLang="en-US"/>
          </a:p>
        </p:txBody>
      </p:sp>
      <p:sp>
        <p:nvSpPr>
          <p:cNvPr id="4" name="矩形 3"/>
          <p:cNvSpPr/>
          <p:nvPr/>
        </p:nvSpPr>
        <p:spPr>
          <a:xfrm>
            <a:off x="2734910" y="3339288"/>
            <a:ext cx="9455506" cy="18101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fontAlgn="auto">
              <a:spcBef>
                <a:spcPct val="0"/>
              </a:spcBef>
              <a:spcAft>
                <a:spcPct val="0"/>
              </a:spcAft>
              <a:defRPr/>
            </a:pPr>
            <a:endParaRPr lang="zh-CN" altLang="en-US"/>
          </a:p>
        </p:txBody>
      </p:sp>
    </p:spTree>
  </p:cSld>
  <p:clrMapOvr>
    <a:masterClrMapping/>
  </p:clrMapOvr>
  <p:transition/>
  <p:timing/>
</p:sldLayout>
</file>

<file path=ppt/slideLayouts/slideLayout2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仅标题">
    <p:spTree>
      <p:nvGrpSpPr>
        <p:cNvPr id="1" name=""/>
        <p:cNvGrpSpPr/>
        <p:nvPr/>
      </p:nvGrpSpPr>
      <p:grpSpPr>
        <a:xfrm>
          <a:off x="0" y="0"/>
          <a:ext cx="0" cy="0"/>
        </a:xfrm>
      </p:grpSpPr>
      <p:sp>
        <p:nvSpPr>
          <p:cNvPr id="2" name="TextBox 8"/>
          <p:cNvSpPr txBox="1"/>
          <p:nvPr/>
        </p:nvSpPr>
        <p:spPr>
          <a:xfrm>
            <a:off x="977775" y="357960"/>
            <a:ext cx="4397351" cy="430883"/>
          </a:xfrm>
          <a:prstGeom prst="rect">
            <a:avLst/>
          </a:prstGeom>
          <a:noFill/>
        </p:spPr>
        <p:txBody>
          <a:bodyPr wrap="square" lIns="121917" tIns="60958" rIns="121917" bIns="60958" anchor="ctr">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indent="0" algn="l" defTabSz="1219170" rtl="0" eaLnBrk="1" fontAlgn="auto" latinLnBrk="0" hangingPunct="1">
              <a:lnSpc>
                <a:spcPct val="100000"/>
              </a:lnSpc>
              <a:spcBef>
                <a:spcPct val="0"/>
              </a:spcBef>
              <a:spcAft>
                <a:spcPct val="0"/>
              </a:spcAft>
              <a:buClrTx/>
              <a:buSzTx/>
              <a:buFontTx/>
              <a:buNone/>
              <a:defRPr/>
            </a:pPr>
            <a:r>
              <a:rPr lang="zh-CN" altLang="en-US" sz="2000" smtClean="0">
                <a:solidFill>
                  <a:schemeClr val="tx1">
                    <a:lumMod val="65000"/>
                    <a:lumOff val="35000"/>
                  </a:schemeClr>
                </a:solidFill>
                <a:latin typeface="微软雅黑" pitchFamily="34" charset="-122"/>
                <a:ea typeface="微软雅黑" pitchFamily="34" charset="-122"/>
              </a:rPr>
              <a:t>一、货币时间价值</a:t>
            </a:r>
            <a:endParaRPr lang="zh-CN" altLang="en-US" sz="4800" kern="1200">
              <a:solidFill>
                <a:schemeClr val="tx1">
                  <a:lumMod val="65000"/>
                  <a:lumOff val="35000"/>
                </a:schemeClr>
              </a:solidFill>
              <a:latin typeface="微软雅黑" pitchFamily="34" charset="-122"/>
              <a:ea typeface="华康俪金黑W8(P)"/>
              <a:cs typeface="+mn-cs"/>
            </a:endParaRPr>
          </a:p>
        </p:txBody>
      </p:sp>
      <p:sp>
        <p:nvSpPr>
          <p:cNvPr id="3" name="TextBox 8"/>
          <p:cNvSpPr txBox="1"/>
          <p:nvPr userDrawn="1"/>
        </p:nvSpPr>
        <p:spPr>
          <a:xfrm>
            <a:off x="977900" y="6410204"/>
            <a:ext cx="4965700" cy="400110"/>
          </a:xfrm>
          <a:prstGeom prst="rect">
            <a:avLst/>
          </a:prstGeom>
          <a:noFill/>
        </p:spPr>
        <p:txBody>
          <a:bodyPr wrap="square" rtlCol="0" anchor="ctr">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indent="0" algn="l" defTabSz="914400" rtl="0" eaLnBrk="1" fontAlgn="auto" latinLnBrk="0" hangingPunct="1">
              <a:lnSpc>
                <a:spcPct val="100000"/>
              </a:lnSpc>
              <a:spcBef>
                <a:spcPct val="0"/>
              </a:spcBef>
              <a:spcAft>
                <a:spcPct val="0"/>
              </a:spcAft>
              <a:buClrTx/>
              <a:buSzTx/>
              <a:buFontTx/>
              <a:buNone/>
              <a:defRPr/>
            </a:pPr>
            <a:r>
              <a:rPr lang="zh-CN" altLang="en-US" sz="1400" smtClean="0">
                <a:solidFill>
                  <a:schemeClr val="bg1"/>
                </a:solidFill>
                <a:latin typeface="微软雅黑" pitchFamily="34" charset="-122"/>
                <a:ea typeface="微软雅黑" pitchFamily="34" charset="-122"/>
              </a:rPr>
              <a:t>任务一    </a:t>
            </a:r>
            <a:r>
              <a:rPr lang="zh-CN" altLang="en-US" sz="2000" smtClean="0">
                <a:solidFill>
                  <a:schemeClr val="bg1"/>
                </a:solidFill>
                <a:latin typeface="微软雅黑" pitchFamily="34" charset="-122"/>
                <a:ea typeface="微软雅黑" pitchFamily="34" charset="-122"/>
              </a:rPr>
              <a:t>长期投资决策的基础</a:t>
            </a:r>
            <a:endParaRPr lang="zh-CN" altLang="en-US" sz="3200" kern="1200" smtClean="0">
              <a:solidFill>
                <a:schemeClr val="bg1"/>
              </a:solidFill>
              <a:latin typeface="微软雅黑" pitchFamily="34" charset="-122"/>
              <a:ea typeface="微软雅黑" pitchFamily="34" charset="-122"/>
              <a:cs typeface="+mn-cs"/>
            </a:endParaRPr>
          </a:p>
        </p:txBody>
      </p:sp>
    </p:spTree>
  </p:cSld>
  <p:clrMapOvr>
    <a:masterClrMapping/>
  </p:clrMapOvr>
  <p:transition/>
  <p:timing/>
</p:sldLayout>
</file>

<file path=ppt/slideLayouts/slideLayout2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3_仅标题">
    <p:spTree>
      <p:nvGrpSpPr>
        <p:cNvPr id="1" name=""/>
        <p:cNvGrpSpPr/>
        <p:nvPr/>
      </p:nvGrpSpPr>
      <p:grpSpPr>
        <a:xfrm>
          <a:off x="0" y="0"/>
          <a:ext cx="0" cy="0"/>
        </a:xfrm>
      </p:grpSpPr>
      <p:sp>
        <p:nvSpPr>
          <p:cNvPr id="2" name="TextBox 8"/>
          <p:cNvSpPr txBox="1"/>
          <p:nvPr userDrawn="1"/>
        </p:nvSpPr>
        <p:spPr>
          <a:xfrm>
            <a:off x="977900" y="6410204"/>
            <a:ext cx="4965700" cy="400110"/>
          </a:xfrm>
          <a:prstGeom prst="rect">
            <a:avLst/>
          </a:prstGeom>
          <a:noFill/>
        </p:spPr>
        <p:txBody>
          <a:bodyPr wrap="square" rtlCol="0" anchor="ctr">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zh-CN" altLang="en-US" sz="1400" b="0" i="0" u="none" strike="noStrike" kern="1200" cap="none" spc="0" normalizeH="0" baseline="0" noProof="0" smtClean="0">
                <a:ln>
                  <a:noFill/>
                </a:ln>
                <a:solidFill>
                  <a:prstClr val="white"/>
                </a:solidFill>
                <a:effectLst/>
                <a:uLnTx/>
                <a:uFillTx/>
                <a:latin typeface="微软雅黑" pitchFamily="34" charset="-122"/>
                <a:ea typeface="微软雅黑" pitchFamily="34" charset="-122"/>
                <a:cs typeface="+mn-cs"/>
              </a:rPr>
              <a:t>任务一    </a:t>
            </a:r>
            <a:r>
              <a:rPr kumimoji="0" lang="zh-CN" altLang="en-US" sz="2000" b="0" i="0" u="none" strike="noStrike" kern="1200" cap="none" spc="0" normalizeH="0" baseline="0" noProof="0" smtClean="0">
                <a:ln>
                  <a:noFill/>
                </a:ln>
                <a:solidFill>
                  <a:prstClr val="white"/>
                </a:solidFill>
                <a:effectLst/>
                <a:uLnTx/>
                <a:uFillTx/>
                <a:latin typeface="微软雅黑" pitchFamily="34" charset="-122"/>
                <a:ea typeface="微软雅黑" pitchFamily="34" charset="-122"/>
                <a:cs typeface="+mn-cs"/>
              </a:rPr>
              <a:t>长期投资决策的基础</a:t>
            </a:r>
            <a:endParaRPr kumimoji="0" lang="zh-CN" altLang="en-US" sz="3200" b="0" i="0" u="none" strike="noStrike" kern="1200" cap="none" spc="0" normalizeH="0" baseline="0" noProof="0" smtClean="0">
              <a:ln>
                <a:noFill/>
              </a:ln>
              <a:solidFill>
                <a:prstClr val="white"/>
              </a:solidFill>
              <a:effectLst/>
              <a:uLnTx/>
              <a:uFillTx/>
              <a:latin typeface="微软雅黑" pitchFamily="34" charset="-122"/>
              <a:ea typeface="微软雅黑" pitchFamily="34" charset="-122"/>
              <a:cs typeface="+mn-cs"/>
            </a:endParaRPr>
          </a:p>
        </p:txBody>
      </p:sp>
      <p:sp>
        <p:nvSpPr>
          <p:cNvPr id="3" name="TextBox 8"/>
          <p:cNvSpPr txBox="1"/>
          <p:nvPr userDrawn="1"/>
        </p:nvSpPr>
        <p:spPr>
          <a:xfrm>
            <a:off x="977775" y="357960"/>
            <a:ext cx="4545927" cy="430883"/>
          </a:xfrm>
          <a:prstGeom prst="rect">
            <a:avLst/>
          </a:prstGeom>
          <a:noFill/>
        </p:spPr>
        <p:txBody>
          <a:bodyPr wrap="square" lIns="121917" tIns="60958" rIns="121917" bIns="60958" anchor="ctr">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indent="0" algn="l" defTabSz="1219170" rtl="0" eaLnBrk="1" fontAlgn="auto" latinLnBrk="0" hangingPunct="1">
              <a:lnSpc>
                <a:spcPct val="100000"/>
              </a:lnSpc>
              <a:spcBef>
                <a:spcPct val="0"/>
              </a:spcBef>
              <a:spcAft>
                <a:spcPct val="0"/>
              </a:spcAft>
              <a:buClrTx/>
              <a:buSzTx/>
              <a:buFontTx/>
              <a:buNone/>
              <a:defRPr/>
            </a:pPr>
            <a:r>
              <a:rPr lang="zh-CN" altLang="en-US" sz="2000" smtClean="0">
                <a:solidFill>
                  <a:schemeClr val="tx1">
                    <a:lumMod val="65000"/>
                    <a:lumOff val="35000"/>
                  </a:schemeClr>
                </a:solidFill>
                <a:latin typeface="微软雅黑" pitchFamily="34" charset="-122"/>
                <a:ea typeface="微软雅黑" pitchFamily="34" charset="-122"/>
              </a:rPr>
              <a:t>二、现金流量</a:t>
            </a:r>
            <a:endParaRPr lang="zh-CN" altLang="en-US" sz="4800" kern="1200">
              <a:solidFill>
                <a:schemeClr val="tx1">
                  <a:lumMod val="65000"/>
                  <a:lumOff val="35000"/>
                </a:schemeClr>
              </a:solidFill>
              <a:latin typeface="微软雅黑" pitchFamily="34" charset="-122"/>
              <a:ea typeface="华康俪金黑W8(P)"/>
              <a:cs typeface="+mn-cs"/>
            </a:endParaRPr>
          </a:p>
        </p:txBody>
      </p:sp>
    </p:spTree>
  </p:cSld>
  <p:clrMapOvr>
    <a:masterClrMapping/>
  </p:clrMapOvr>
  <p:transition/>
  <p:timing/>
</p:sldLayout>
</file>

<file path=ppt/slideLayouts/slideLayout3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TextBox 8"/>
          <p:cNvSpPr txBox="1"/>
          <p:nvPr/>
        </p:nvSpPr>
        <p:spPr>
          <a:xfrm>
            <a:off x="977775" y="318085"/>
            <a:ext cx="3545795" cy="430883"/>
          </a:xfrm>
          <a:prstGeom prst="rect">
            <a:avLst/>
          </a:prstGeom>
          <a:noFill/>
        </p:spPr>
        <p:txBody>
          <a:bodyPr wrap="square" lIns="121917" tIns="60958" rIns="121917" bIns="60958" anchor="ctr">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indent="0" algn="l" defTabSz="1219170" rtl="0" eaLnBrk="1" fontAlgn="auto" latinLnBrk="0" hangingPunct="1">
              <a:lnSpc>
                <a:spcPct val="100000"/>
              </a:lnSpc>
              <a:spcBef>
                <a:spcPct val="0"/>
              </a:spcBef>
              <a:spcAft>
                <a:spcPct val="0"/>
              </a:spcAft>
              <a:buClrTx/>
              <a:buSzTx/>
              <a:buFontTx/>
              <a:buNone/>
              <a:defRPr/>
            </a:pPr>
            <a:r>
              <a:rPr lang="zh-CN" altLang="en-US" sz="2000" smtClean="0">
                <a:solidFill>
                  <a:schemeClr val="tx1">
                    <a:lumMod val="65000"/>
                    <a:lumOff val="35000"/>
                  </a:schemeClr>
                </a:solidFill>
                <a:latin typeface="微软雅黑" pitchFamily="34" charset="-122"/>
                <a:ea typeface="微软雅黑" pitchFamily="34" charset="-122"/>
              </a:rPr>
              <a:t>三、经营预测的方法</a:t>
            </a:r>
            <a:endParaRPr lang="zh-CN" altLang="en-US" sz="3200" kern="1200">
              <a:solidFill>
                <a:schemeClr val="tx1">
                  <a:lumMod val="65000"/>
                  <a:lumOff val="35000"/>
                </a:schemeClr>
              </a:solidFill>
              <a:latin typeface="微软雅黑" pitchFamily="34" charset="-122"/>
              <a:ea typeface="华康俪金黑W8(P)"/>
              <a:cs typeface="+mn-cs"/>
            </a:endParaRPr>
          </a:p>
        </p:txBody>
      </p:sp>
      <p:sp>
        <p:nvSpPr>
          <p:cNvPr id="3" name="TextBox 8"/>
          <p:cNvSpPr txBox="1"/>
          <p:nvPr userDrawn="1"/>
        </p:nvSpPr>
        <p:spPr>
          <a:xfrm>
            <a:off x="977900" y="6410204"/>
            <a:ext cx="4965700" cy="400110"/>
          </a:xfrm>
          <a:prstGeom prst="rect">
            <a:avLst/>
          </a:prstGeom>
          <a:noFill/>
        </p:spPr>
        <p:txBody>
          <a:bodyPr wrap="square" rtlCol="0" anchor="ctr">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indent="0" algn="l" defTabSz="914400" rtl="0" eaLnBrk="1" fontAlgn="auto" latinLnBrk="0" hangingPunct="1">
              <a:lnSpc>
                <a:spcPct val="100000"/>
              </a:lnSpc>
              <a:spcBef>
                <a:spcPct val="0"/>
              </a:spcBef>
              <a:spcAft>
                <a:spcPct val="0"/>
              </a:spcAft>
              <a:buClrTx/>
              <a:buSzTx/>
              <a:buFontTx/>
              <a:buNone/>
              <a:defRPr/>
            </a:pPr>
            <a:r>
              <a:rPr lang="zh-CN" altLang="en-US" sz="1400" smtClean="0">
                <a:solidFill>
                  <a:schemeClr val="bg1"/>
                </a:solidFill>
                <a:latin typeface="微软雅黑" pitchFamily="34" charset="-122"/>
                <a:ea typeface="微软雅黑" pitchFamily="34" charset="-122"/>
              </a:rPr>
              <a:t>任务一    </a:t>
            </a:r>
            <a:r>
              <a:rPr lang="zh-CN" altLang="en-US" sz="2000" smtClean="0">
                <a:solidFill>
                  <a:schemeClr val="bg1"/>
                </a:solidFill>
                <a:latin typeface="微软雅黑" pitchFamily="34" charset="-122"/>
                <a:ea typeface="微软雅黑" pitchFamily="34" charset="-122"/>
              </a:rPr>
              <a:t>经营预测概述</a:t>
            </a:r>
            <a:endParaRPr lang="zh-CN" altLang="en-US" sz="3200" kern="1200" smtClean="0">
              <a:solidFill>
                <a:schemeClr val="bg1"/>
              </a:solidFill>
              <a:latin typeface="微软雅黑" pitchFamily="34" charset="-122"/>
              <a:ea typeface="微软雅黑" pitchFamily="34" charset="-122"/>
              <a:cs typeface="+mn-cs"/>
            </a:endParaRPr>
          </a:p>
        </p:txBody>
      </p:sp>
    </p:spTree>
  </p:cSld>
  <p:clrMapOvr>
    <a:masterClrMapping/>
  </p:clrMapOvr>
  <p:transition/>
  <p:timing/>
</p:sldLayout>
</file>

<file path=ppt/slideLayouts/slideLayout3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p:cSld name="2_节标题">
    <p:spTree>
      <p:nvGrpSpPr>
        <p:cNvPr id="1" name=""/>
        <p:cNvGrpSpPr/>
        <p:nvPr/>
      </p:nvGrpSpPr>
      <p:grpSpPr>
        <a:xfrm>
          <a:off x="0" y="0"/>
          <a:ext cx="0" cy="0"/>
        </a:xfrm>
      </p:grpSpPr>
      <p:sp>
        <p:nvSpPr>
          <p:cNvPr id="2" name="矩形 1"/>
          <p:cNvSpPr/>
          <p:nvPr/>
        </p:nvSpPr>
        <p:spPr>
          <a:xfrm>
            <a:off x="9636461" y="346155"/>
            <a:ext cx="2003165" cy="1484761"/>
          </a:xfrm>
          <a:prstGeom prst="rect">
            <a:avLst/>
          </a:prstGeom>
        </p:spPr>
        <p:txBody>
          <a:bodyPr lIns="121917" tIns="60958" rIns="121917" bIns="60958">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r" fontAlgn="auto">
              <a:lnSpc>
                <a:spcPct val="112000"/>
              </a:lnSpc>
              <a:spcBef>
                <a:spcPct val="0"/>
              </a:spcBef>
              <a:spcAft>
                <a:spcPct val="0"/>
              </a:spcAft>
              <a:defRPr/>
            </a:pPr>
            <a:r>
              <a:rPr lang="zh-CN" altLang="en-US" sz="3700" b="1">
                <a:solidFill>
                  <a:srgbClr val="FF9300"/>
                </a:solidFill>
                <a:latin typeface="微软雅黑" pitchFamily="34" charset="-122"/>
                <a:ea typeface="微软雅黑" pitchFamily="34" charset="-122"/>
              </a:rPr>
              <a:t>过渡页 </a:t>
            </a:r>
            <a:r>
              <a:rPr lang="en-US" altLang="zh-CN" sz="3700" b="1">
                <a:solidFill>
                  <a:srgbClr val="FF9300"/>
                </a:solidFill>
                <a:latin typeface="微软雅黑" pitchFamily="34" charset="-122"/>
                <a:ea typeface="微软雅黑" pitchFamily="34" charset="-122"/>
              </a:rPr>
              <a:t> </a:t>
            </a:r>
          </a:p>
          <a:p>
            <a:pPr algn="r" fontAlgn="auto">
              <a:lnSpc>
                <a:spcPct val="112000"/>
              </a:lnSpc>
              <a:spcBef>
                <a:spcPct val="0"/>
              </a:spcBef>
              <a:spcAft>
                <a:spcPct val="0"/>
              </a:spcAft>
              <a:defRPr/>
            </a:pPr>
            <a:r>
              <a:rPr lang="en-US" altLang="zh-CN" sz="2100">
                <a:solidFill>
                  <a:schemeClr val="bg1">
                    <a:lumMod val="50000"/>
                  </a:schemeClr>
                </a:solidFill>
                <a:latin typeface="+mn-lt"/>
              </a:rPr>
              <a:t>TRANSITION </a:t>
            </a:r>
            <a:r>
              <a:rPr lang="en-US" altLang="zh-CN" sz="2100">
                <a:solidFill>
                  <a:schemeClr val="bg1">
                    <a:lumMod val="50000"/>
                  </a:schemeClr>
                </a:solidFill>
                <a:latin typeface="Calibri"/>
              </a:rPr>
              <a:t>PAGE </a:t>
            </a:r>
            <a:endParaRPr lang="zh-CN" altLang="en-US" kern="0">
              <a:solidFill>
                <a:schemeClr val="bg1">
                  <a:lumMod val="50000"/>
                </a:schemeClr>
              </a:solidFill>
              <a:latin typeface="+mn-lt"/>
              <a:ea typeface="+mn-ea"/>
            </a:endParaRPr>
          </a:p>
        </p:txBody>
      </p:sp>
      <p:sp>
        <p:nvSpPr>
          <p:cNvPr id="3" name="矩形 2"/>
          <p:cNvSpPr/>
          <p:nvPr/>
        </p:nvSpPr>
        <p:spPr>
          <a:xfrm>
            <a:off x="3" y="3339288"/>
            <a:ext cx="2734907" cy="181017"/>
          </a:xfrm>
          <a:prstGeom prst="rect">
            <a:avLst/>
          </a:prstGeom>
          <a:solidFill>
            <a:srgbClr val="FF930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fontAlgn="auto">
              <a:spcBef>
                <a:spcPct val="0"/>
              </a:spcBef>
              <a:spcAft>
                <a:spcPct val="0"/>
              </a:spcAft>
              <a:defRPr/>
            </a:pPr>
            <a:endParaRPr lang="zh-CN" altLang="en-US"/>
          </a:p>
        </p:txBody>
      </p:sp>
      <p:sp>
        <p:nvSpPr>
          <p:cNvPr id="4" name="矩形 3"/>
          <p:cNvSpPr/>
          <p:nvPr/>
        </p:nvSpPr>
        <p:spPr>
          <a:xfrm>
            <a:off x="2734910" y="3339288"/>
            <a:ext cx="9455506" cy="18101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fontAlgn="auto">
              <a:spcBef>
                <a:spcPct val="0"/>
              </a:spcBef>
              <a:spcAft>
                <a:spcPct val="0"/>
              </a:spcAft>
              <a:defRPr/>
            </a:pPr>
            <a:endParaRPr lang="zh-CN" altLang="en-US"/>
          </a:p>
        </p:txBody>
      </p:sp>
    </p:spTree>
  </p:cSld>
  <p:clrMapOvr>
    <a:masterClrMapping/>
  </p:clrMapOvr>
  <p:transition/>
  <p:timing/>
</p:sldLayout>
</file>

<file path=ppt/slideLayouts/slideLayout3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4_内容与标题">
    <p:spTree>
      <p:nvGrpSpPr>
        <p:cNvPr id="1" name=""/>
        <p:cNvGrpSpPr/>
        <p:nvPr/>
      </p:nvGrpSpPr>
      <p:grpSpPr>
        <a:xfrm>
          <a:off x="0" y="0"/>
          <a:ext cx="0" cy="0"/>
        </a:xfrm>
      </p:grpSpPr>
      <p:sp>
        <p:nvSpPr>
          <p:cNvPr id="2" name="TextBox 8"/>
          <p:cNvSpPr txBox="1"/>
          <p:nvPr/>
        </p:nvSpPr>
        <p:spPr>
          <a:xfrm>
            <a:off x="977775" y="318082"/>
            <a:ext cx="4965054" cy="430883"/>
          </a:xfrm>
          <a:prstGeom prst="rect">
            <a:avLst/>
          </a:prstGeom>
          <a:noFill/>
        </p:spPr>
        <p:txBody>
          <a:bodyPr lIns="121917" tIns="60958" rIns="121917" bIns="60958" anchor="ctr">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indent="0" algn="l" defTabSz="1219170" rtl="0" eaLnBrk="1" fontAlgn="auto" latinLnBrk="0" hangingPunct="1">
              <a:lnSpc>
                <a:spcPct val="100000"/>
              </a:lnSpc>
              <a:spcBef>
                <a:spcPct val="0"/>
              </a:spcBef>
              <a:spcAft>
                <a:spcPct val="0"/>
              </a:spcAft>
              <a:buClrTx/>
              <a:buSzTx/>
              <a:buFontTx/>
              <a:buNone/>
              <a:defRPr/>
            </a:pPr>
            <a:r>
              <a:rPr lang="zh-CN" altLang="en-US" sz="2000" baseline="0" smtClean="0">
                <a:solidFill>
                  <a:schemeClr val="tx1">
                    <a:lumMod val="65000"/>
                    <a:lumOff val="35000"/>
                  </a:schemeClr>
                </a:solidFill>
                <a:latin typeface="微软雅黑" pitchFamily="34" charset="-122"/>
                <a:ea typeface="微软雅黑" pitchFamily="34" charset="-122"/>
              </a:rPr>
              <a:t>一、静态评价法</a:t>
            </a:r>
            <a:endParaRPr lang="zh-CN" altLang="en-US" sz="2000">
              <a:solidFill>
                <a:schemeClr val="tx1">
                  <a:lumMod val="65000"/>
                  <a:lumOff val="35000"/>
                </a:schemeClr>
              </a:solidFill>
              <a:latin typeface="华康俪金黑W8(P)" panose="020b0800000000000000" pitchFamily="34" charset="-122"/>
              <a:ea typeface="华康俪金黑W8(P)" panose="020b0800000000000000" pitchFamily="34" charset="-122"/>
            </a:endParaRPr>
          </a:p>
        </p:txBody>
      </p:sp>
      <p:sp>
        <p:nvSpPr>
          <p:cNvPr id="4" name="TextBox 8"/>
          <p:cNvSpPr txBox="1"/>
          <p:nvPr userDrawn="1"/>
        </p:nvSpPr>
        <p:spPr>
          <a:xfrm>
            <a:off x="977900" y="6410204"/>
            <a:ext cx="4965700" cy="400110"/>
          </a:xfrm>
          <a:prstGeom prst="rect">
            <a:avLst/>
          </a:prstGeom>
          <a:noFill/>
        </p:spPr>
        <p:txBody>
          <a:bodyPr wrap="square" rtlCol="0" anchor="ctr">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indent="0" algn="l" defTabSz="914400" rtl="0" eaLnBrk="1" fontAlgn="auto" latinLnBrk="0" hangingPunct="1">
              <a:lnSpc>
                <a:spcPct val="100000"/>
              </a:lnSpc>
              <a:spcBef>
                <a:spcPct val="0"/>
              </a:spcBef>
              <a:spcAft>
                <a:spcPct val="0"/>
              </a:spcAft>
              <a:buClrTx/>
              <a:buSzTx/>
              <a:buFontTx/>
              <a:buNone/>
              <a:defRPr/>
            </a:pPr>
            <a:r>
              <a:rPr lang="zh-CN" altLang="en-US" sz="1400" smtClean="0">
                <a:solidFill>
                  <a:schemeClr val="bg1"/>
                </a:solidFill>
                <a:latin typeface="微软雅黑" pitchFamily="34" charset="-122"/>
                <a:ea typeface="微软雅黑" pitchFamily="34" charset="-122"/>
              </a:rPr>
              <a:t>任务二    </a:t>
            </a:r>
            <a:r>
              <a:rPr lang="zh-CN" altLang="en-US" sz="2000" smtClean="0">
                <a:solidFill>
                  <a:schemeClr val="bg1"/>
                </a:solidFill>
                <a:latin typeface="微软雅黑" pitchFamily="34" charset="-122"/>
                <a:ea typeface="微软雅黑" pitchFamily="34" charset="-122"/>
              </a:rPr>
              <a:t>长期投资决策的评价方法</a:t>
            </a:r>
            <a:endParaRPr lang="zh-CN" altLang="en-US" sz="3200" kern="1200" smtClean="0">
              <a:solidFill>
                <a:schemeClr val="bg1"/>
              </a:solidFill>
              <a:latin typeface="微软雅黑" pitchFamily="34" charset="-122"/>
              <a:ea typeface="微软雅黑" pitchFamily="34" charset="-122"/>
              <a:cs typeface="+mn-cs"/>
            </a:endParaRPr>
          </a:p>
        </p:txBody>
      </p:sp>
    </p:spTree>
  </p:cSld>
  <p:clrMapOvr>
    <a:masterClrMapping/>
  </p:clrMapOvr>
  <p:transition/>
  <p:timing/>
</p:sldLayout>
</file>

<file path=ppt/slideLayouts/slideLayout3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3_内容与标题">
    <p:spTree>
      <p:nvGrpSpPr>
        <p:cNvPr id="1" name=""/>
        <p:cNvGrpSpPr/>
        <p:nvPr/>
      </p:nvGrpSpPr>
      <p:grpSpPr>
        <a:xfrm>
          <a:off x="0" y="0"/>
          <a:ext cx="0" cy="0"/>
        </a:xfrm>
      </p:grpSpPr>
      <p:sp>
        <p:nvSpPr>
          <p:cNvPr id="2" name="TextBox 8"/>
          <p:cNvSpPr txBox="1"/>
          <p:nvPr/>
        </p:nvSpPr>
        <p:spPr>
          <a:xfrm>
            <a:off x="977774" y="318083"/>
            <a:ext cx="5621487" cy="430883"/>
          </a:xfrm>
          <a:prstGeom prst="rect">
            <a:avLst/>
          </a:prstGeom>
          <a:noFill/>
        </p:spPr>
        <p:txBody>
          <a:bodyPr wrap="square" lIns="121917" tIns="60958" rIns="121917" bIns="60958" anchor="ctr">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indent="0" algn="l" defTabSz="1219170" rtl="0" eaLnBrk="1" fontAlgn="auto" latinLnBrk="0" hangingPunct="1">
              <a:lnSpc>
                <a:spcPct val="100000"/>
              </a:lnSpc>
              <a:spcBef>
                <a:spcPct val="0"/>
              </a:spcBef>
              <a:spcAft>
                <a:spcPct val="0"/>
              </a:spcAft>
              <a:buClrTx/>
              <a:buSzTx/>
              <a:buFontTx/>
              <a:buNone/>
              <a:defRPr/>
            </a:pPr>
            <a:r>
              <a:rPr lang="zh-CN" altLang="en-US" sz="2000" smtClean="0">
                <a:solidFill>
                  <a:schemeClr val="tx1">
                    <a:lumMod val="65000"/>
                    <a:lumOff val="35000"/>
                  </a:schemeClr>
                </a:solidFill>
                <a:latin typeface="微软雅黑" pitchFamily="34" charset="-122"/>
                <a:ea typeface="华康俪金黑W8(P)" panose="020b0800000000000000" pitchFamily="34" charset="-122"/>
              </a:rPr>
              <a:t>二、动态评价法</a:t>
            </a:r>
            <a:endParaRPr lang="zh-CN" altLang="en-US" sz="2000">
              <a:solidFill>
                <a:schemeClr val="tx1">
                  <a:lumMod val="65000"/>
                  <a:lumOff val="35000"/>
                </a:schemeClr>
              </a:solidFill>
              <a:latin typeface="华康俪金黑W8(P)" panose="020b0800000000000000" pitchFamily="34" charset="-122"/>
              <a:ea typeface="华康俪金黑W8(P)" panose="020b0800000000000000" pitchFamily="34" charset="-122"/>
            </a:endParaRPr>
          </a:p>
        </p:txBody>
      </p:sp>
      <p:sp>
        <p:nvSpPr>
          <p:cNvPr id="3" name="TextBox 8"/>
          <p:cNvSpPr txBox="1"/>
          <p:nvPr userDrawn="1"/>
        </p:nvSpPr>
        <p:spPr>
          <a:xfrm>
            <a:off x="977900" y="6410204"/>
            <a:ext cx="4965700" cy="400110"/>
          </a:xfrm>
          <a:prstGeom prst="rect">
            <a:avLst/>
          </a:prstGeom>
          <a:noFill/>
        </p:spPr>
        <p:txBody>
          <a:bodyPr wrap="square" rtlCol="0" anchor="ctr">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zh-CN" altLang="en-US" sz="1400" b="0" i="0" u="none" strike="noStrike" kern="1200" cap="none" spc="0" normalizeH="0" baseline="0" noProof="0" smtClean="0">
                <a:ln>
                  <a:noFill/>
                </a:ln>
                <a:solidFill>
                  <a:prstClr val="white"/>
                </a:solidFill>
                <a:effectLst/>
                <a:uLnTx/>
                <a:uFillTx/>
                <a:latin typeface="微软雅黑" pitchFamily="34" charset="-122"/>
                <a:ea typeface="微软雅黑" pitchFamily="34" charset="-122"/>
                <a:cs typeface="+mn-cs"/>
              </a:rPr>
              <a:t>任务二    </a:t>
            </a:r>
            <a:r>
              <a:rPr kumimoji="0" lang="zh-CN" altLang="en-US" sz="2000" b="0" i="0" u="none" strike="noStrike" kern="1200" cap="none" spc="0" normalizeH="0" baseline="0" noProof="0" smtClean="0">
                <a:ln>
                  <a:noFill/>
                </a:ln>
                <a:solidFill>
                  <a:prstClr val="white"/>
                </a:solidFill>
                <a:effectLst/>
                <a:uLnTx/>
                <a:uFillTx/>
                <a:latin typeface="微软雅黑" pitchFamily="34" charset="-122"/>
                <a:ea typeface="微软雅黑" pitchFamily="34" charset="-122"/>
                <a:cs typeface="+mn-cs"/>
              </a:rPr>
              <a:t>长期投资决策的评价方法</a:t>
            </a:r>
            <a:endParaRPr kumimoji="0" lang="zh-CN" altLang="en-US" sz="3200" b="0" i="0" u="none" strike="noStrike" kern="1200" cap="none" spc="0" normalizeH="0" baseline="0" noProof="0" smtClean="0">
              <a:ln>
                <a:noFill/>
              </a:ln>
              <a:solidFill>
                <a:prstClr val="white"/>
              </a:solidFill>
              <a:effectLst/>
              <a:uLnTx/>
              <a:uFillTx/>
              <a:latin typeface="微软雅黑" pitchFamily="34" charset="-122"/>
              <a:ea typeface="微软雅黑" pitchFamily="34" charset="-122"/>
              <a:cs typeface="+mn-cs"/>
            </a:endParaRPr>
          </a:p>
        </p:txBody>
      </p:sp>
    </p:spTree>
  </p:cSld>
  <p:clrMapOvr>
    <a:masterClrMapping/>
  </p:clrMapOvr>
  <p:transition/>
  <p:timing/>
</p:sldLayout>
</file>

<file path=ppt/slideLayouts/slideLayout3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p:cSld name="3_节标题">
    <p:spTree>
      <p:nvGrpSpPr>
        <p:cNvPr id="1" name=""/>
        <p:cNvGrpSpPr/>
        <p:nvPr/>
      </p:nvGrpSpPr>
      <p:grpSpPr>
        <a:xfrm>
          <a:off x="0" y="0"/>
          <a:ext cx="0" cy="0"/>
        </a:xfrm>
      </p:grpSpPr>
      <p:sp>
        <p:nvSpPr>
          <p:cNvPr id="2" name="矩形 1"/>
          <p:cNvSpPr/>
          <p:nvPr/>
        </p:nvSpPr>
        <p:spPr>
          <a:xfrm>
            <a:off x="9636461" y="346155"/>
            <a:ext cx="2003165" cy="1484761"/>
          </a:xfrm>
          <a:prstGeom prst="rect">
            <a:avLst/>
          </a:prstGeom>
        </p:spPr>
        <p:txBody>
          <a:bodyPr lIns="121917" tIns="60958" rIns="121917" bIns="60958">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r" fontAlgn="auto">
              <a:lnSpc>
                <a:spcPct val="112000"/>
              </a:lnSpc>
              <a:spcBef>
                <a:spcPct val="0"/>
              </a:spcBef>
              <a:spcAft>
                <a:spcPct val="0"/>
              </a:spcAft>
              <a:defRPr/>
            </a:pPr>
            <a:r>
              <a:rPr lang="zh-CN" altLang="en-US" sz="3700" b="1">
                <a:solidFill>
                  <a:srgbClr val="FF9300"/>
                </a:solidFill>
                <a:latin typeface="微软雅黑" pitchFamily="34" charset="-122"/>
                <a:ea typeface="微软雅黑" pitchFamily="34" charset="-122"/>
              </a:rPr>
              <a:t>过渡页 </a:t>
            </a:r>
            <a:r>
              <a:rPr lang="en-US" altLang="zh-CN" sz="3700" b="1">
                <a:solidFill>
                  <a:srgbClr val="FF9300"/>
                </a:solidFill>
                <a:latin typeface="微软雅黑" pitchFamily="34" charset="-122"/>
                <a:ea typeface="微软雅黑" pitchFamily="34" charset="-122"/>
              </a:rPr>
              <a:t> </a:t>
            </a:r>
          </a:p>
          <a:p>
            <a:pPr algn="r" fontAlgn="auto">
              <a:lnSpc>
                <a:spcPct val="112000"/>
              </a:lnSpc>
              <a:spcBef>
                <a:spcPct val="0"/>
              </a:spcBef>
              <a:spcAft>
                <a:spcPct val="0"/>
              </a:spcAft>
              <a:defRPr/>
            </a:pPr>
            <a:r>
              <a:rPr lang="en-US" altLang="zh-CN" sz="2100">
                <a:solidFill>
                  <a:schemeClr val="bg1">
                    <a:lumMod val="50000"/>
                  </a:schemeClr>
                </a:solidFill>
                <a:latin typeface="+mn-lt"/>
              </a:rPr>
              <a:t>TRANSITION </a:t>
            </a:r>
            <a:r>
              <a:rPr lang="en-US" altLang="zh-CN" sz="2100">
                <a:solidFill>
                  <a:schemeClr val="bg1">
                    <a:lumMod val="50000"/>
                  </a:schemeClr>
                </a:solidFill>
                <a:latin typeface="Calibri"/>
              </a:rPr>
              <a:t>PAGE </a:t>
            </a:r>
            <a:endParaRPr lang="zh-CN" altLang="en-US" kern="0">
              <a:solidFill>
                <a:schemeClr val="bg1">
                  <a:lumMod val="50000"/>
                </a:schemeClr>
              </a:solidFill>
              <a:latin typeface="+mn-lt"/>
              <a:ea typeface="+mn-ea"/>
            </a:endParaRPr>
          </a:p>
        </p:txBody>
      </p:sp>
      <p:sp>
        <p:nvSpPr>
          <p:cNvPr id="3" name="矩形 2"/>
          <p:cNvSpPr/>
          <p:nvPr/>
        </p:nvSpPr>
        <p:spPr>
          <a:xfrm>
            <a:off x="3" y="3339288"/>
            <a:ext cx="2734907" cy="181017"/>
          </a:xfrm>
          <a:prstGeom prst="rect">
            <a:avLst/>
          </a:prstGeom>
          <a:solidFill>
            <a:srgbClr val="FF930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fontAlgn="auto">
              <a:spcBef>
                <a:spcPct val="0"/>
              </a:spcBef>
              <a:spcAft>
                <a:spcPct val="0"/>
              </a:spcAft>
              <a:defRPr/>
            </a:pPr>
            <a:endParaRPr lang="zh-CN" altLang="en-US"/>
          </a:p>
        </p:txBody>
      </p:sp>
      <p:sp>
        <p:nvSpPr>
          <p:cNvPr id="4" name="矩形 3"/>
          <p:cNvSpPr/>
          <p:nvPr/>
        </p:nvSpPr>
        <p:spPr>
          <a:xfrm>
            <a:off x="2734910" y="3339288"/>
            <a:ext cx="9455506" cy="18101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fontAlgn="auto">
              <a:spcBef>
                <a:spcPct val="0"/>
              </a:spcBef>
              <a:spcAft>
                <a:spcPct val="0"/>
              </a:spcAft>
              <a:defRPr/>
            </a:pPr>
            <a:endParaRPr lang="zh-CN" altLang="en-US"/>
          </a:p>
        </p:txBody>
      </p:sp>
    </p:spTree>
    <p:extLst>
      <p:ext uri="{BB962C8B-B14F-4D97-AF65-F5344CB8AC3E}">
        <p14:creationId xmlns:p14="http://schemas.microsoft.com/office/powerpoint/2010/main" val="3028726026"/>
      </p:ext>
    </p:extLst>
  </p:cSld>
  <p:clrMapOvr>
    <a:masterClrMapping/>
  </p:clrMapOvr>
  <p:transition/>
  <p:timing/>
</p:sldLayout>
</file>

<file path=ppt/slideLayouts/slideLayout3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8_内容与标题">
    <p:spTree>
      <p:nvGrpSpPr>
        <p:cNvPr id="1" name=""/>
        <p:cNvGrpSpPr/>
        <p:nvPr/>
      </p:nvGrpSpPr>
      <p:grpSpPr>
        <a:xfrm>
          <a:off x="0" y="0"/>
          <a:ext cx="0" cy="0"/>
        </a:xfrm>
      </p:grpSpPr>
      <p:sp>
        <p:nvSpPr>
          <p:cNvPr id="2" name="TextBox 8"/>
          <p:cNvSpPr txBox="1"/>
          <p:nvPr/>
        </p:nvSpPr>
        <p:spPr>
          <a:xfrm>
            <a:off x="977775" y="318082"/>
            <a:ext cx="4965054" cy="430883"/>
          </a:xfrm>
          <a:prstGeom prst="rect">
            <a:avLst/>
          </a:prstGeom>
          <a:noFill/>
        </p:spPr>
        <p:txBody>
          <a:bodyPr lIns="121917" tIns="60958" rIns="121917" bIns="60958" anchor="ctr">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indent="0" algn="l" defTabSz="1219170" rtl="0" eaLnBrk="1" fontAlgn="auto" latinLnBrk="0" hangingPunct="1">
              <a:lnSpc>
                <a:spcPct val="100000"/>
              </a:lnSpc>
              <a:spcBef>
                <a:spcPct val="0"/>
              </a:spcBef>
              <a:spcAft>
                <a:spcPct val="0"/>
              </a:spcAft>
              <a:buClrTx/>
              <a:buSzTx/>
              <a:buFontTx/>
              <a:buNone/>
              <a:defRPr/>
            </a:pPr>
            <a:r>
              <a:rPr lang="zh-CN" altLang="en-US" sz="2000" baseline="0" smtClean="0">
                <a:solidFill>
                  <a:schemeClr val="tx1">
                    <a:lumMod val="65000"/>
                    <a:lumOff val="35000"/>
                  </a:schemeClr>
                </a:solidFill>
                <a:latin typeface="微软雅黑" pitchFamily="34" charset="-122"/>
                <a:ea typeface="微软雅黑" pitchFamily="34" charset="-122"/>
              </a:rPr>
              <a:t>一、固定资产的更新决策</a:t>
            </a:r>
            <a:endParaRPr lang="zh-CN" altLang="en-US" sz="2000">
              <a:solidFill>
                <a:schemeClr val="tx1">
                  <a:lumMod val="65000"/>
                  <a:lumOff val="35000"/>
                </a:schemeClr>
              </a:solidFill>
              <a:latin typeface="华康俪金黑W8(P)" panose="020b0800000000000000" pitchFamily="34" charset="-122"/>
              <a:ea typeface="华康俪金黑W8(P)" panose="020b0800000000000000" pitchFamily="34" charset="-122"/>
            </a:endParaRPr>
          </a:p>
        </p:txBody>
      </p:sp>
      <p:sp>
        <p:nvSpPr>
          <p:cNvPr id="4" name="TextBox 8"/>
          <p:cNvSpPr txBox="1"/>
          <p:nvPr userDrawn="1"/>
        </p:nvSpPr>
        <p:spPr>
          <a:xfrm>
            <a:off x="977900" y="6410204"/>
            <a:ext cx="4965700" cy="400110"/>
          </a:xfrm>
          <a:prstGeom prst="rect">
            <a:avLst/>
          </a:prstGeom>
          <a:noFill/>
        </p:spPr>
        <p:txBody>
          <a:bodyPr wrap="square" rtlCol="0" anchor="ctr">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r>
              <a:rPr lang="zh-CN" altLang="en-US" sz="1400" smtClean="0">
                <a:solidFill>
                  <a:schemeClr val="bg1"/>
                </a:solidFill>
                <a:latin typeface="微软雅黑" pitchFamily="34" charset="-122"/>
                <a:ea typeface="微软雅黑" pitchFamily="34" charset="-122"/>
              </a:rPr>
              <a:t>任务</a:t>
            </a:r>
            <a:r>
              <a:rPr kumimoji="0" lang="zh-CN" altLang="en-US" sz="1400" b="0" i="0" u="none" strike="noStrike" kern="1200" cap="none" spc="0" normalizeH="0" baseline="0" noProof="0" smtClean="0">
                <a:ln>
                  <a:noFill/>
                </a:ln>
                <a:solidFill>
                  <a:prstClr val="white"/>
                </a:solidFill>
                <a:effectLst/>
                <a:uLnTx/>
                <a:uFillTx/>
                <a:latin typeface="微软雅黑" pitchFamily="34" charset="-122"/>
                <a:ea typeface="微软雅黑" pitchFamily="34" charset="-122"/>
              </a:rPr>
              <a:t>三   </a:t>
            </a:r>
            <a:r>
              <a:rPr kumimoji="0" lang="zh-CN" altLang="en-US" sz="2000" b="0" i="0" u="none" strike="noStrike" kern="1200" cap="none" spc="0" normalizeH="0" baseline="0" noProof="0" smtClean="0">
                <a:ln>
                  <a:noFill/>
                </a:ln>
                <a:solidFill>
                  <a:prstClr val="white"/>
                </a:solidFill>
                <a:effectLst/>
                <a:uLnTx/>
                <a:uFillTx/>
                <a:latin typeface="微软雅黑" pitchFamily="34" charset="-122"/>
                <a:ea typeface="微软雅黑" pitchFamily="34" charset="-122"/>
              </a:rPr>
              <a:t>长期投资方法的具体运用</a:t>
            </a:r>
            <a:endParaRPr kumimoji="0" lang="zh-CN" altLang="en-US" sz="4400" b="0" i="0" u="none" strike="noStrike" kern="1200" cap="none" spc="0" normalizeH="0" baseline="0" noProof="0" smtClean="0">
              <a:ln>
                <a:noFill/>
              </a:ln>
              <a:solidFill>
                <a:prstClr val="white"/>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926803575"/>
      </p:ext>
    </p:extLst>
  </p:cSld>
  <p:clrMapOvr>
    <a:masterClrMapping/>
  </p:clrMapOvr>
  <p:transition/>
  <p:timing/>
</p:sldLayout>
</file>

<file path=ppt/slideLayouts/slideLayout3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9_内容与标题">
    <p:spTree>
      <p:nvGrpSpPr>
        <p:cNvPr id="1" name=""/>
        <p:cNvGrpSpPr/>
        <p:nvPr/>
      </p:nvGrpSpPr>
      <p:grpSpPr>
        <a:xfrm>
          <a:off x="0" y="0"/>
          <a:ext cx="0" cy="0"/>
        </a:xfrm>
      </p:grpSpPr>
      <p:sp>
        <p:nvSpPr>
          <p:cNvPr id="2" name="TextBox 8"/>
          <p:cNvSpPr txBox="1"/>
          <p:nvPr/>
        </p:nvSpPr>
        <p:spPr>
          <a:xfrm>
            <a:off x="977774" y="318083"/>
            <a:ext cx="5621487" cy="430883"/>
          </a:xfrm>
          <a:prstGeom prst="rect">
            <a:avLst/>
          </a:prstGeom>
          <a:noFill/>
        </p:spPr>
        <p:txBody>
          <a:bodyPr wrap="square" lIns="121917" tIns="60958" rIns="121917" bIns="60958" anchor="ctr">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indent="0" algn="l" defTabSz="1219170" rtl="0" eaLnBrk="1" fontAlgn="auto" latinLnBrk="0" hangingPunct="1">
              <a:lnSpc>
                <a:spcPct val="100000"/>
              </a:lnSpc>
              <a:spcBef>
                <a:spcPct val="0"/>
              </a:spcBef>
              <a:spcAft>
                <a:spcPct val="0"/>
              </a:spcAft>
              <a:buClrTx/>
              <a:buSzTx/>
              <a:buFontTx/>
              <a:buNone/>
              <a:defRPr/>
            </a:pPr>
            <a:r>
              <a:rPr lang="zh-CN" altLang="en-US" sz="2000" smtClean="0">
                <a:solidFill>
                  <a:schemeClr val="tx1">
                    <a:lumMod val="65000"/>
                    <a:lumOff val="35000"/>
                  </a:schemeClr>
                </a:solidFill>
                <a:latin typeface="微软雅黑" pitchFamily="34" charset="-122"/>
                <a:ea typeface="华康俪金黑W8(P)" panose="020b0800000000000000" pitchFamily="34" charset="-122"/>
              </a:rPr>
              <a:t>二、扩充型方案决策</a:t>
            </a:r>
            <a:endParaRPr lang="zh-CN" altLang="en-US" sz="2000">
              <a:solidFill>
                <a:schemeClr val="tx1">
                  <a:lumMod val="65000"/>
                  <a:lumOff val="35000"/>
                </a:schemeClr>
              </a:solidFill>
              <a:latin typeface="华康俪金黑W8(P)" panose="020b0800000000000000" pitchFamily="34" charset="-122"/>
              <a:ea typeface="华康俪金黑W8(P)" panose="020b0800000000000000" pitchFamily="34" charset="-122"/>
            </a:endParaRPr>
          </a:p>
        </p:txBody>
      </p:sp>
      <p:sp>
        <p:nvSpPr>
          <p:cNvPr id="3" name="TextBox 8"/>
          <p:cNvSpPr txBox="1"/>
          <p:nvPr userDrawn="1"/>
        </p:nvSpPr>
        <p:spPr>
          <a:xfrm>
            <a:off x="977900" y="6410204"/>
            <a:ext cx="4965700" cy="400110"/>
          </a:xfrm>
          <a:prstGeom prst="rect">
            <a:avLst/>
          </a:prstGeom>
          <a:noFill/>
        </p:spPr>
        <p:txBody>
          <a:bodyPr wrap="square" rtlCol="0" anchor="ctr">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zh-CN" altLang="en-US" sz="1400" b="0" i="0" u="none" strike="noStrike" kern="1200" cap="none" spc="0" normalizeH="0" baseline="0" noProof="0" smtClean="0">
                <a:ln>
                  <a:noFill/>
                </a:ln>
                <a:solidFill>
                  <a:prstClr val="white"/>
                </a:solidFill>
                <a:effectLst/>
                <a:uLnTx/>
                <a:uFillTx/>
                <a:latin typeface="微软雅黑" pitchFamily="34" charset="-122"/>
                <a:ea typeface="微软雅黑" pitchFamily="34" charset="-122"/>
                <a:cs typeface="+mn-cs"/>
              </a:rPr>
              <a:t>任务三   </a:t>
            </a:r>
            <a:r>
              <a:rPr kumimoji="0" lang="zh-CN" altLang="en-US" sz="2000" b="0" i="0" u="none" strike="noStrike" kern="1200" cap="none" spc="0" normalizeH="0" baseline="0" noProof="0" smtClean="0">
                <a:ln>
                  <a:noFill/>
                </a:ln>
                <a:solidFill>
                  <a:prstClr val="white"/>
                </a:solidFill>
                <a:effectLst/>
                <a:uLnTx/>
                <a:uFillTx/>
                <a:latin typeface="微软雅黑" pitchFamily="34" charset="-122"/>
                <a:ea typeface="微软雅黑" pitchFamily="34" charset="-122"/>
                <a:cs typeface="+mn-cs"/>
              </a:rPr>
              <a:t>长期投资方法的具体运用</a:t>
            </a:r>
            <a:endParaRPr kumimoji="0" lang="zh-CN" altLang="en-US" sz="4400" b="0" i="0" u="none" strike="noStrike" kern="1200" cap="none" spc="0" normalizeH="0" baseline="0" noProof="0" smtClean="0">
              <a:ln>
                <a:noFill/>
              </a:ln>
              <a:solidFill>
                <a:prstClr val="white"/>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2489882919"/>
      </p:ext>
    </p:extLst>
  </p:cSld>
  <p:clrMapOvr>
    <a:masterClrMapping/>
  </p:clrMapOvr>
  <p:transition/>
  <p:timing/>
</p:sldLayout>
</file>

<file path=ppt/slideLayouts/slideLayout3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10_内容与标题">
    <p:spTree>
      <p:nvGrpSpPr>
        <p:cNvPr id="1" name=""/>
        <p:cNvGrpSpPr/>
        <p:nvPr/>
      </p:nvGrpSpPr>
      <p:grpSpPr>
        <a:xfrm>
          <a:off x="0" y="0"/>
          <a:ext cx="0" cy="0"/>
        </a:xfrm>
      </p:grpSpPr>
      <p:sp>
        <p:nvSpPr>
          <p:cNvPr id="2" name="TextBox 8"/>
          <p:cNvSpPr txBox="1"/>
          <p:nvPr/>
        </p:nvSpPr>
        <p:spPr>
          <a:xfrm>
            <a:off x="977774" y="318083"/>
            <a:ext cx="5621487" cy="430883"/>
          </a:xfrm>
          <a:prstGeom prst="rect">
            <a:avLst/>
          </a:prstGeom>
          <a:noFill/>
        </p:spPr>
        <p:txBody>
          <a:bodyPr wrap="square" lIns="121917" tIns="60958" rIns="121917" bIns="60958" anchor="ctr">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indent="0" algn="l" defTabSz="1219170" rtl="0" eaLnBrk="1" fontAlgn="auto" latinLnBrk="0" hangingPunct="1">
              <a:lnSpc>
                <a:spcPct val="100000"/>
              </a:lnSpc>
              <a:spcBef>
                <a:spcPct val="0"/>
              </a:spcBef>
              <a:spcAft>
                <a:spcPct val="0"/>
              </a:spcAft>
              <a:buClrTx/>
              <a:buSzTx/>
              <a:buFontTx/>
              <a:buNone/>
              <a:defRPr/>
            </a:pPr>
            <a:r>
              <a:rPr lang="zh-CN" altLang="en-US" sz="2000" smtClean="0">
                <a:solidFill>
                  <a:schemeClr val="tx1">
                    <a:lumMod val="65000"/>
                    <a:lumOff val="35000"/>
                  </a:schemeClr>
                </a:solidFill>
                <a:latin typeface="微软雅黑" pitchFamily="34" charset="-122"/>
                <a:ea typeface="华康俪金黑W8(P)" panose="020b0800000000000000" pitchFamily="34" charset="-122"/>
              </a:rPr>
              <a:t>三、资本限量决策</a:t>
            </a:r>
            <a:endParaRPr lang="zh-CN" altLang="en-US" sz="2000">
              <a:solidFill>
                <a:schemeClr val="tx1">
                  <a:lumMod val="65000"/>
                  <a:lumOff val="35000"/>
                </a:schemeClr>
              </a:solidFill>
              <a:latin typeface="华康俪金黑W8(P)" panose="020b0800000000000000" pitchFamily="34" charset="-122"/>
              <a:ea typeface="华康俪金黑W8(P)" panose="020b0800000000000000" pitchFamily="34" charset="-122"/>
            </a:endParaRPr>
          </a:p>
        </p:txBody>
      </p:sp>
      <p:sp>
        <p:nvSpPr>
          <p:cNvPr id="3" name="TextBox 8"/>
          <p:cNvSpPr txBox="1"/>
          <p:nvPr userDrawn="1"/>
        </p:nvSpPr>
        <p:spPr>
          <a:xfrm>
            <a:off x="977900" y="6410204"/>
            <a:ext cx="4965700" cy="400110"/>
          </a:xfrm>
          <a:prstGeom prst="rect">
            <a:avLst/>
          </a:prstGeom>
          <a:noFill/>
        </p:spPr>
        <p:txBody>
          <a:bodyPr wrap="square" rtlCol="0" anchor="ctr">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zh-CN" altLang="en-US" sz="1400" b="0" i="0" u="none" strike="noStrike" kern="1200" cap="none" spc="0" normalizeH="0" baseline="0" noProof="0" smtClean="0">
                <a:ln>
                  <a:noFill/>
                </a:ln>
                <a:solidFill>
                  <a:prstClr val="white"/>
                </a:solidFill>
                <a:effectLst/>
                <a:uLnTx/>
                <a:uFillTx/>
                <a:latin typeface="微软雅黑" pitchFamily="34" charset="-122"/>
                <a:ea typeface="微软雅黑" pitchFamily="34" charset="-122"/>
                <a:cs typeface="+mn-cs"/>
              </a:rPr>
              <a:t>任务三   </a:t>
            </a:r>
            <a:r>
              <a:rPr kumimoji="0" lang="zh-CN" altLang="en-US" sz="2000" b="0" i="0" u="none" strike="noStrike" kern="1200" cap="none" spc="0" normalizeH="0" baseline="0" noProof="0" smtClean="0">
                <a:ln>
                  <a:noFill/>
                </a:ln>
                <a:solidFill>
                  <a:prstClr val="white"/>
                </a:solidFill>
                <a:effectLst/>
                <a:uLnTx/>
                <a:uFillTx/>
                <a:latin typeface="微软雅黑" pitchFamily="34" charset="-122"/>
                <a:ea typeface="微软雅黑" pitchFamily="34" charset="-122"/>
                <a:cs typeface="+mn-cs"/>
              </a:rPr>
              <a:t>长期投资方法的具体运用</a:t>
            </a:r>
            <a:endParaRPr kumimoji="0" lang="zh-CN" altLang="en-US" sz="4400" b="0" i="0" u="none" strike="noStrike" kern="1200" cap="none" spc="0" normalizeH="0" baseline="0" noProof="0" smtClean="0">
              <a:ln>
                <a:noFill/>
              </a:ln>
              <a:solidFill>
                <a:prstClr val="white"/>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3207788915"/>
      </p:ext>
    </p:extLst>
  </p:cSld>
  <p:clrMapOvr>
    <a:masterClrMapping/>
  </p:clrMapOvr>
  <p:transition/>
  <p:timing/>
</p:sldLayout>
</file>

<file path=ppt/slideLayouts/slideLayout3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p:cSld name="4_节标题">
    <p:spTree>
      <p:nvGrpSpPr>
        <p:cNvPr id="1" name=""/>
        <p:cNvGrpSpPr/>
        <p:nvPr/>
      </p:nvGrpSpPr>
      <p:grpSpPr>
        <a:xfrm>
          <a:off x="0" y="0"/>
          <a:ext cx="0" cy="0"/>
        </a:xfrm>
      </p:grpSpPr>
      <p:sp>
        <p:nvSpPr>
          <p:cNvPr id="2" name="矩形 1"/>
          <p:cNvSpPr/>
          <p:nvPr/>
        </p:nvSpPr>
        <p:spPr>
          <a:xfrm>
            <a:off x="9636461" y="346155"/>
            <a:ext cx="2003165" cy="1484761"/>
          </a:xfrm>
          <a:prstGeom prst="rect">
            <a:avLst/>
          </a:prstGeom>
        </p:spPr>
        <p:txBody>
          <a:bodyPr lIns="121917" tIns="60958" rIns="121917" bIns="60958">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r" fontAlgn="auto">
              <a:lnSpc>
                <a:spcPct val="112000"/>
              </a:lnSpc>
              <a:spcBef>
                <a:spcPct val="0"/>
              </a:spcBef>
              <a:spcAft>
                <a:spcPct val="0"/>
              </a:spcAft>
              <a:defRPr/>
            </a:pPr>
            <a:r>
              <a:rPr lang="zh-CN" altLang="en-US" sz="3700" b="1">
                <a:solidFill>
                  <a:srgbClr val="FF9300"/>
                </a:solidFill>
                <a:latin typeface="微软雅黑" pitchFamily="34" charset="-122"/>
                <a:ea typeface="微软雅黑" pitchFamily="34" charset="-122"/>
              </a:rPr>
              <a:t>过渡页 </a:t>
            </a:r>
            <a:r>
              <a:rPr lang="en-US" altLang="zh-CN" sz="3700" b="1">
                <a:solidFill>
                  <a:srgbClr val="FF9300"/>
                </a:solidFill>
                <a:latin typeface="微软雅黑" pitchFamily="34" charset="-122"/>
                <a:ea typeface="微软雅黑" pitchFamily="34" charset="-122"/>
              </a:rPr>
              <a:t> </a:t>
            </a:r>
          </a:p>
          <a:p>
            <a:pPr algn="r" fontAlgn="auto">
              <a:lnSpc>
                <a:spcPct val="112000"/>
              </a:lnSpc>
              <a:spcBef>
                <a:spcPct val="0"/>
              </a:spcBef>
              <a:spcAft>
                <a:spcPct val="0"/>
              </a:spcAft>
              <a:defRPr/>
            </a:pPr>
            <a:r>
              <a:rPr lang="en-US" altLang="zh-CN" sz="2100">
                <a:solidFill>
                  <a:schemeClr val="bg1">
                    <a:lumMod val="50000"/>
                  </a:schemeClr>
                </a:solidFill>
                <a:latin typeface="+mn-lt"/>
              </a:rPr>
              <a:t>TRANSITION </a:t>
            </a:r>
            <a:r>
              <a:rPr lang="en-US" altLang="zh-CN" sz="2100">
                <a:solidFill>
                  <a:schemeClr val="bg1">
                    <a:lumMod val="50000"/>
                  </a:schemeClr>
                </a:solidFill>
                <a:latin typeface="Calibri"/>
              </a:rPr>
              <a:t>PAGE </a:t>
            </a:r>
            <a:endParaRPr lang="zh-CN" altLang="en-US" kern="0">
              <a:solidFill>
                <a:schemeClr val="bg1">
                  <a:lumMod val="50000"/>
                </a:schemeClr>
              </a:solidFill>
              <a:latin typeface="+mn-lt"/>
              <a:ea typeface="+mn-ea"/>
            </a:endParaRPr>
          </a:p>
        </p:txBody>
      </p:sp>
      <p:sp>
        <p:nvSpPr>
          <p:cNvPr id="3" name="矩形 2"/>
          <p:cNvSpPr/>
          <p:nvPr/>
        </p:nvSpPr>
        <p:spPr>
          <a:xfrm>
            <a:off x="3" y="3339288"/>
            <a:ext cx="2734907" cy="181017"/>
          </a:xfrm>
          <a:prstGeom prst="rect">
            <a:avLst/>
          </a:prstGeom>
          <a:solidFill>
            <a:srgbClr val="FF930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fontAlgn="auto">
              <a:spcBef>
                <a:spcPct val="0"/>
              </a:spcBef>
              <a:spcAft>
                <a:spcPct val="0"/>
              </a:spcAft>
              <a:defRPr/>
            </a:pPr>
            <a:endParaRPr lang="zh-CN" altLang="en-US"/>
          </a:p>
        </p:txBody>
      </p:sp>
      <p:sp>
        <p:nvSpPr>
          <p:cNvPr id="4" name="矩形 3"/>
          <p:cNvSpPr/>
          <p:nvPr/>
        </p:nvSpPr>
        <p:spPr>
          <a:xfrm>
            <a:off x="2734910" y="3339288"/>
            <a:ext cx="9455506" cy="18101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fontAlgn="auto">
              <a:spcBef>
                <a:spcPct val="0"/>
              </a:spcBef>
              <a:spcAft>
                <a:spcPct val="0"/>
              </a:spcAft>
              <a:defRPr/>
            </a:pPr>
            <a:endParaRPr lang="zh-CN" altLang="en-US"/>
          </a:p>
        </p:txBody>
      </p:sp>
    </p:spTree>
    <p:extLst>
      <p:ext uri="{BB962C8B-B14F-4D97-AF65-F5344CB8AC3E}">
        <p14:creationId xmlns:p14="http://schemas.microsoft.com/office/powerpoint/2010/main" val="3647914049"/>
      </p:ext>
    </p:extLst>
  </p:cSld>
  <p:clrMapOvr>
    <a:masterClrMapping/>
  </p:clrMapOvr>
  <p:transition/>
  <p:timing/>
</p:sldLayout>
</file>

<file path=ppt/slideLayouts/slideLayout3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11_内容与标题">
    <p:spTree>
      <p:nvGrpSpPr>
        <p:cNvPr id="1" name=""/>
        <p:cNvGrpSpPr/>
        <p:nvPr/>
      </p:nvGrpSpPr>
      <p:grpSpPr>
        <a:xfrm>
          <a:off x="0" y="0"/>
          <a:ext cx="0" cy="0"/>
        </a:xfrm>
      </p:grpSpPr>
      <p:sp>
        <p:nvSpPr>
          <p:cNvPr id="2" name="TextBox 8"/>
          <p:cNvSpPr txBox="1"/>
          <p:nvPr/>
        </p:nvSpPr>
        <p:spPr>
          <a:xfrm>
            <a:off x="977775" y="318082"/>
            <a:ext cx="4965054" cy="430883"/>
          </a:xfrm>
          <a:prstGeom prst="rect">
            <a:avLst/>
          </a:prstGeom>
          <a:noFill/>
        </p:spPr>
        <p:txBody>
          <a:bodyPr lIns="121917" tIns="60958" rIns="121917" bIns="60958" anchor="ctr">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indent="0" algn="l" defTabSz="1219170" rtl="0" eaLnBrk="1" fontAlgn="auto" latinLnBrk="0" hangingPunct="1">
              <a:lnSpc>
                <a:spcPct val="100000"/>
              </a:lnSpc>
              <a:spcBef>
                <a:spcPct val="0"/>
              </a:spcBef>
              <a:spcAft>
                <a:spcPct val="0"/>
              </a:spcAft>
              <a:buClrTx/>
              <a:buSzTx/>
              <a:buFontTx/>
              <a:buNone/>
              <a:defRPr/>
            </a:pPr>
            <a:r>
              <a:rPr lang="zh-CN" altLang="en-US" sz="2000" baseline="0" smtClean="0">
                <a:solidFill>
                  <a:schemeClr val="tx1">
                    <a:lumMod val="65000"/>
                    <a:lumOff val="35000"/>
                  </a:schemeClr>
                </a:solidFill>
                <a:latin typeface="微软雅黑" pitchFamily="34" charset="-122"/>
                <a:ea typeface="微软雅黑" pitchFamily="34" charset="-122"/>
              </a:rPr>
              <a:t>一、利润预测的意义</a:t>
            </a:r>
            <a:endParaRPr lang="zh-CN" altLang="en-US" sz="2000">
              <a:solidFill>
                <a:schemeClr val="tx1">
                  <a:lumMod val="65000"/>
                  <a:lumOff val="35000"/>
                </a:schemeClr>
              </a:solidFill>
              <a:latin typeface="华康俪金黑W8(P)" panose="020b0800000000000000" pitchFamily="34" charset="-122"/>
              <a:ea typeface="华康俪金黑W8(P)" panose="020b0800000000000000" pitchFamily="34" charset="-122"/>
            </a:endParaRPr>
          </a:p>
        </p:txBody>
      </p:sp>
      <p:sp>
        <p:nvSpPr>
          <p:cNvPr id="4" name="TextBox 8"/>
          <p:cNvSpPr txBox="1"/>
          <p:nvPr userDrawn="1"/>
        </p:nvSpPr>
        <p:spPr>
          <a:xfrm>
            <a:off x="977900" y="6410204"/>
            <a:ext cx="4965700" cy="400110"/>
          </a:xfrm>
          <a:prstGeom prst="rect">
            <a:avLst/>
          </a:prstGeom>
          <a:noFill/>
        </p:spPr>
        <p:txBody>
          <a:bodyPr wrap="square" rtlCol="0" anchor="ctr">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r>
              <a:rPr lang="zh-CN" altLang="en-US" sz="1400" smtClean="0">
                <a:solidFill>
                  <a:schemeClr val="bg1"/>
                </a:solidFill>
                <a:latin typeface="微软雅黑" pitchFamily="34" charset="-122"/>
                <a:ea typeface="微软雅黑" pitchFamily="34" charset="-122"/>
              </a:rPr>
              <a:t>任务四</a:t>
            </a:r>
            <a:r>
              <a:rPr kumimoji="0" lang="zh-CN" altLang="en-US" sz="1400" b="0" i="0" u="none" strike="noStrike" kern="1200" cap="none" spc="0" normalizeH="0" baseline="0" noProof="0" smtClean="0">
                <a:ln>
                  <a:noFill/>
                </a:ln>
                <a:solidFill>
                  <a:prstClr val="white"/>
                </a:solidFill>
                <a:effectLst/>
                <a:uLnTx/>
                <a:uFillTx/>
                <a:latin typeface="微软雅黑" pitchFamily="34" charset="-122"/>
                <a:ea typeface="微软雅黑" pitchFamily="34" charset="-122"/>
              </a:rPr>
              <a:t>   </a:t>
            </a:r>
            <a:r>
              <a:rPr kumimoji="0" lang="zh-CN" altLang="en-US" sz="2000" b="0" i="0" u="none" strike="noStrike" kern="1200" cap="none" spc="0" normalizeH="0" baseline="0" noProof="0" smtClean="0">
                <a:ln>
                  <a:noFill/>
                </a:ln>
                <a:solidFill>
                  <a:prstClr val="white"/>
                </a:solidFill>
                <a:effectLst/>
                <a:uLnTx/>
                <a:uFillTx/>
                <a:latin typeface="微软雅黑" pitchFamily="34" charset="-122"/>
                <a:ea typeface="微软雅黑" pitchFamily="34" charset="-122"/>
              </a:rPr>
              <a:t>利润预测</a:t>
            </a:r>
            <a:endParaRPr kumimoji="0" lang="zh-CN" altLang="en-US" sz="4400" b="0" i="0" u="none" strike="noStrike" kern="1200" cap="none" spc="0" normalizeH="0" baseline="0" noProof="0" smtClean="0">
              <a:ln>
                <a:noFill/>
              </a:ln>
              <a:solidFill>
                <a:prstClr val="white"/>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429209975"/>
      </p:ext>
    </p:extLst>
  </p:cSld>
  <p:clrMapOvr>
    <a:masterClrMapping/>
  </p:clrMapOvr>
  <p:transition/>
  <p:timing/>
</p:sldLayout>
</file>

<file path=ppt/slideLayouts/slideLayout4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12_内容与标题">
    <p:spTree>
      <p:nvGrpSpPr>
        <p:cNvPr id="1" name=""/>
        <p:cNvGrpSpPr/>
        <p:nvPr/>
      </p:nvGrpSpPr>
      <p:grpSpPr>
        <a:xfrm>
          <a:off x="0" y="0"/>
          <a:ext cx="0" cy="0"/>
        </a:xfrm>
      </p:grpSpPr>
      <p:sp>
        <p:nvSpPr>
          <p:cNvPr id="2" name="TextBox 8"/>
          <p:cNvSpPr txBox="1"/>
          <p:nvPr/>
        </p:nvSpPr>
        <p:spPr>
          <a:xfrm>
            <a:off x="977774" y="318083"/>
            <a:ext cx="5621487" cy="430883"/>
          </a:xfrm>
          <a:prstGeom prst="rect">
            <a:avLst/>
          </a:prstGeom>
          <a:noFill/>
        </p:spPr>
        <p:txBody>
          <a:bodyPr wrap="square" lIns="121917" tIns="60958" rIns="121917" bIns="60958" anchor="ctr">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indent="0" algn="l" defTabSz="1219170" rtl="0" eaLnBrk="1" fontAlgn="auto" latinLnBrk="0" hangingPunct="1">
              <a:lnSpc>
                <a:spcPct val="100000"/>
              </a:lnSpc>
              <a:spcBef>
                <a:spcPct val="0"/>
              </a:spcBef>
              <a:spcAft>
                <a:spcPct val="0"/>
              </a:spcAft>
              <a:buClrTx/>
              <a:buSzTx/>
              <a:buFontTx/>
              <a:buNone/>
              <a:defRPr/>
            </a:pPr>
            <a:r>
              <a:rPr lang="zh-CN" altLang="en-US" sz="2000" smtClean="0">
                <a:solidFill>
                  <a:schemeClr val="tx1">
                    <a:lumMod val="65000"/>
                    <a:lumOff val="35000"/>
                  </a:schemeClr>
                </a:solidFill>
                <a:latin typeface="微软雅黑" pitchFamily="34" charset="-122"/>
                <a:ea typeface="华康俪金黑W8(P)" panose="020b0800000000000000" pitchFamily="34" charset="-122"/>
              </a:rPr>
              <a:t>二、利润预测的方法</a:t>
            </a:r>
            <a:endParaRPr lang="zh-CN" altLang="en-US" sz="2000">
              <a:solidFill>
                <a:schemeClr val="tx1">
                  <a:lumMod val="65000"/>
                  <a:lumOff val="35000"/>
                </a:schemeClr>
              </a:solidFill>
              <a:latin typeface="华康俪金黑W8(P)" panose="020b0800000000000000" pitchFamily="34" charset="-122"/>
              <a:ea typeface="华康俪金黑W8(P)" panose="020b0800000000000000" pitchFamily="34" charset="-122"/>
            </a:endParaRPr>
          </a:p>
        </p:txBody>
      </p:sp>
      <p:sp>
        <p:nvSpPr>
          <p:cNvPr id="3" name="TextBox 8"/>
          <p:cNvSpPr txBox="1"/>
          <p:nvPr userDrawn="1"/>
        </p:nvSpPr>
        <p:spPr>
          <a:xfrm>
            <a:off x="977900" y="6410204"/>
            <a:ext cx="4965700" cy="400110"/>
          </a:xfrm>
          <a:prstGeom prst="rect">
            <a:avLst/>
          </a:prstGeom>
          <a:noFill/>
        </p:spPr>
        <p:txBody>
          <a:bodyPr wrap="square" rtlCol="0" anchor="ctr">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r>
              <a:rPr lang="zh-CN" altLang="en-US" sz="1400" smtClean="0">
                <a:solidFill>
                  <a:schemeClr val="bg1"/>
                </a:solidFill>
                <a:latin typeface="微软雅黑" pitchFamily="34" charset="-122"/>
                <a:ea typeface="微软雅黑" pitchFamily="34" charset="-122"/>
              </a:rPr>
              <a:t>任务四</a:t>
            </a:r>
            <a:r>
              <a:rPr kumimoji="0" lang="zh-CN" altLang="en-US" sz="1400" b="0" i="0" u="none" strike="noStrike" kern="1200" cap="none" spc="0" normalizeH="0" baseline="0" noProof="0" smtClean="0">
                <a:ln>
                  <a:noFill/>
                </a:ln>
                <a:solidFill>
                  <a:prstClr val="white"/>
                </a:solidFill>
                <a:effectLst/>
                <a:uLnTx/>
                <a:uFillTx/>
                <a:latin typeface="微软雅黑" pitchFamily="34" charset="-122"/>
                <a:ea typeface="微软雅黑" pitchFamily="34" charset="-122"/>
              </a:rPr>
              <a:t>   </a:t>
            </a:r>
            <a:r>
              <a:rPr kumimoji="0" lang="zh-CN" altLang="en-US" sz="2000" b="0" i="0" u="none" strike="noStrike" kern="1200" cap="none" spc="0" normalizeH="0" baseline="0" noProof="0" smtClean="0">
                <a:ln>
                  <a:noFill/>
                </a:ln>
                <a:solidFill>
                  <a:prstClr val="white"/>
                </a:solidFill>
                <a:effectLst/>
                <a:uLnTx/>
                <a:uFillTx/>
                <a:latin typeface="微软雅黑" pitchFamily="34" charset="-122"/>
                <a:ea typeface="微软雅黑" pitchFamily="34" charset="-122"/>
              </a:rPr>
              <a:t>利润预测</a:t>
            </a:r>
            <a:endParaRPr kumimoji="0" lang="zh-CN" altLang="en-US" sz="4400" b="0" i="0" u="none" strike="noStrike" kern="1200" cap="none" spc="0" normalizeH="0" baseline="0" noProof="0" smtClean="0">
              <a:ln>
                <a:noFill/>
              </a:ln>
              <a:solidFill>
                <a:prstClr val="white"/>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534618659"/>
      </p:ext>
    </p:extLst>
  </p:cSld>
  <p:clrMapOvr>
    <a:masterClrMapping/>
  </p:clrMapOvr>
  <p:transition/>
  <p:timing/>
</p:sldLayout>
</file>

<file path=ppt/slideLayouts/slideLayout4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p:cSld name="5_节标题">
    <p:spTree>
      <p:nvGrpSpPr>
        <p:cNvPr id="1" name=""/>
        <p:cNvGrpSpPr/>
        <p:nvPr/>
      </p:nvGrpSpPr>
      <p:grpSpPr>
        <a:xfrm>
          <a:off x="0" y="0"/>
          <a:ext cx="0" cy="0"/>
        </a:xfrm>
      </p:grpSpPr>
      <p:sp>
        <p:nvSpPr>
          <p:cNvPr id="2" name="矩形 1"/>
          <p:cNvSpPr/>
          <p:nvPr/>
        </p:nvSpPr>
        <p:spPr>
          <a:xfrm>
            <a:off x="9636461" y="346155"/>
            <a:ext cx="2003165" cy="1484761"/>
          </a:xfrm>
          <a:prstGeom prst="rect">
            <a:avLst/>
          </a:prstGeom>
        </p:spPr>
        <p:txBody>
          <a:bodyPr lIns="121917" tIns="60958" rIns="121917" bIns="60958">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r" fontAlgn="auto">
              <a:lnSpc>
                <a:spcPct val="112000"/>
              </a:lnSpc>
              <a:spcBef>
                <a:spcPct val="0"/>
              </a:spcBef>
              <a:spcAft>
                <a:spcPct val="0"/>
              </a:spcAft>
              <a:defRPr/>
            </a:pPr>
            <a:r>
              <a:rPr lang="zh-CN" altLang="en-US" sz="3700" b="1">
                <a:solidFill>
                  <a:srgbClr val="FF9300"/>
                </a:solidFill>
                <a:latin typeface="微软雅黑" pitchFamily="34" charset="-122"/>
                <a:ea typeface="微软雅黑" pitchFamily="34" charset="-122"/>
              </a:rPr>
              <a:t>过渡页 </a:t>
            </a:r>
            <a:r>
              <a:rPr lang="en-US" altLang="zh-CN" sz="3700" b="1">
                <a:solidFill>
                  <a:srgbClr val="FF9300"/>
                </a:solidFill>
                <a:latin typeface="微软雅黑" pitchFamily="34" charset="-122"/>
                <a:ea typeface="微软雅黑" pitchFamily="34" charset="-122"/>
              </a:rPr>
              <a:t> </a:t>
            </a:r>
          </a:p>
          <a:p>
            <a:pPr algn="r" fontAlgn="auto">
              <a:lnSpc>
                <a:spcPct val="112000"/>
              </a:lnSpc>
              <a:spcBef>
                <a:spcPct val="0"/>
              </a:spcBef>
              <a:spcAft>
                <a:spcPct val="0"/>
              </a:spcAft>
              <a:defRPr/>
            </a:pPr>
            <a:r>
              <a:rPr lang="en-US" altLang="zh-CN" sz="2100">
                <a:solidFill>
                  <a:schemeClr val="bg1">
                    <a:lumMod val="50000"/>
                  </a:schemeClr>
                </a:solidFill>
                <a:latin typeface="+mn-lt"/>
              </a:rPr>
              <a:t>TRANSITION </a:t>
            </a:r>
            <a:r>
              <a:rPr lang="en-US" altLang="zh-CN" sz="2100">
                <a:solidFill>
                  <a:schemeClr val="bg1">
                    <a:lumMod val="50000"/>
                  </a:schemeClr>
                </a:solidFill>
                <a:latin typeface="Calibri"/>
              </a:rPr>
              <a:t>PAGE </a:t>
            </a:r>
            <a:endParaRPr lang="zh-CN" altLang="en-US" kern="0">
              <a:solidFill>
                <a:schemeClr val="bg1">
                  <a:lumMod val="50000"/>
                </a:schemeClr>
              </a:solidFill>
              <a:latin typeface="+mn-lt"/>
              <a:ea typeface="+mn-ea"/>
            </a:endParaRPr>
          </a:p>
        </p:txBody>
      </p:sp>
      <p:sp>
        <p:nvSpPr>
          <p:cNvPr id="3" name="矩形 2"/>
          <p:cNvSpPr/>
          <p:nvPr/>
        </p:nvSpPr>
        <p:spPr>
          <a:xfrm>
            <a:off x="3" y="3339288"/>
            <a:ext cx="2734907" cy="181017"/>
          </a:xfrm>
          <a:prstGeom prst="rect">
            <a:avLst/>
          </a:prstGeom>
          <a:solidFill>
            <a:srgbClr val="FF930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fontAlgn="auto">
              <a:spcBef>
                <a:spcPct val="0"/>
              </a:spcBef>
              <a:spcAft>
                <a:spcPct val="0"/>
              </a:spcAft>
              <a:defRPr/>
            </a:pPr>
            <a:endParaRPr lang="zh-CN" altLang="en-US"/>
          </a:p>
        </p:txBody>
      </p:sp>
      <p:sp>
        <p:nvSpPr>
          <p:cNvPr id="4" name="矩形 3"/>
          <p:cNvSpPr/>
          <p:nvPr/>
        </p:nvSpPr>
        <p:spPr>
          <a:xfrm>
            <a:off x="2734910" y="3339288"/>
            <a:ext cx="9455506" cy="18101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fontAlgn="auto">
              <a:spcBef>
                <a:spcPct val="0"/>
              </a:spcBef>
              <a:spcAft>
                <a:spcPct val="0"/>
              </a:spcAft>
              <a:defRPr/>
            </a:pPr>
            <a:endParaRPr lang="zh-CN" altLang="en-US"/>
          </a:p>
        </p:txBody>
      </p:sp>
    </p:spTree>
    <p:extLst>
      <p:ext uri="{BB962C8B-B14F-4D97-AF65-F5344CB8AC3E}">
        <p14:creationId xmlns:p14="http://schemas.microsoft.com/office/powerpoint/2010/main" val="1855368231"/>
      </p:ext>
    </p:extLst>
  </p:cSld>
  <p:clrMapOvr>
    <a:masterClrMapping/>
  </p:clrMapOvr>
  <p:transition/>
  <p:timing/>
</p:sldLayout>
</file>

<file path=ppt/slideLayouts/slideLayout4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13_内容与标题">
    <p:spTree>
      <p:nvGrpSpPr>
        <p:cNvPr id="1" name=""/>
        <p:cNvGrpSpPr/>
        <p:nvPr/>
      </p:nvGrpSpPr>
      <p:grpSpPr>
        <a:xfrm>
          <a:off x="0" y="0"/>
          <a:ext cx="0" cy="0"/>
        </a:xfrm>
      </p:grpSpPr>
      <p:sp>
        <p:nvSpPr>
          <p:cNvPr id="2" name="TextBox 8"/>
          <p:cNvSpPr txBox="1"/>
          <p:nvPr/>
        </p:nvSpPr>
        <p:spPr>
          <a:xfrm>
            <a:off x="977775" y="318082"/>
            <a:ext cx="4965054" cy="430883"/>
          </a:xfrm>
          <a:prstGeom prst="rect">
            <a:avLst/>
          </a:prstGeom>
          <a:noFill/>
        </p:spPr>
        <p:txBody>
          <a:bodyPr lIns="121917" tIns="60958" rIns="121917" bIns="60958" anchor="ctr">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indent="0" algn="l" defTabSz="1219170" rtl="0" eaLnBrk="1" fontAlgn="auto" latinLnBrk="0" hangingPunct="1">
              <a:lnSpc>
                <a:spcPct val="100000"/>
              </a:lnSpc>
              <a:spcBef>
                <a:spcPct val="0"/>
              </a:spcBef>
              <a:spcAft>
                <a:spcPct val="0"/>
              </a:spcAft>
              <a:buClrTx/>
              <a:buSzTx/>
              <a:buFontTx/>
              <a:buNone/>
              <a:defRPr/>
            </a:pPr>
            <a:r>
              <a:rPr lang="zh-CN" altLang="en-US" sz="2000" baseline="0" smtClean="0">
                <a:solidFill>
                  <a:schemeClr val="tx1">
                    <a:lumMod val="65000"/>
                    <a:lumOff val="35000"/>
                  </a:schemeClr>
                </a:solidFill>
                <a:latin typeface="微软雅黑" pitchFamily="34" charset="-122"/>
                <a:ea typeface="微软雅黑" pitchFamily="34" charset="-122"/>
              </a:rPr>
              <a:t>一、资金需求量预测的意义</a:t>
            </a:r>
            <a:endParaRPr lang="zh-CN" altLang="en-US" sz="2000">
              <a:solidFill>
                <a:schemeClr val="tx1">
                  <a:lumMod val="65000"/>
                  <a:lumOff val="35000"/>
                </a:schemeClr>
              </a:solidFill>
              <a:latin typeface="华康俪金黑W8(P)" panose="020b0800000000000000" pitchFamily="34" charset="-122"/>
              <a:ea typeface="华康俪金黑W8(P)" panose="020b0800000000000000" pitchFamily="34" charset="-122"/>
            </a:endParaRPr>
          </a:p>
        </p:txBody>
      </p:sp>
      <p:sp>
        <p:nvSpPr>
          <p:cNvPr id="4" name="TextBox 8"/>
          <p:cNvSpPr txBox="1"/>
          <p:nvPr userDrawn="1"/>
        </p:nvSpPr>
        <p:spPr>
          <a:xfrm>
            <a:off x="977900" y="6410204"/>
            <a:ext cx="4965700" cy="400110"/>
          </a:xfrm>
          <a:prstGeom prst="rect">
            <a:avLst/>
          </a:prstGeom>
          <a:noFill/>
        </p:spPr>
        <p:txBody>
          <a:bodyPr wrap="square" rtlCol="0" anchor="ctr">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r>
              <a:rPr lang="zh-CN" altLang="en-US" sz="1400" smtClean="0">
                <a:solidFill>
                  <a:schemeClr val="bg1"/>
                </a:solidFill>
                <a:latin typeface="微软雅黑" pitchFamily="34" charset="-122"/>
                <a:ea typeface="微软雅黑" pitchFamily="34" charset="-122"/>
              </a:rPr>
              <a:t>任务五</a:t>
            </a:r>
            <a:r>
              <a:rPr kumimoji="0" lang="zh-CN" altLang="en-US" sz="1400" b="0" i="0" u="none" strike="noStrike" kern="1200" cap="none" spc="0" normalizeH="0" baseline="0" noProof="0" smtClean="0">
                <a:ln>
                  <a:noFill/>
                </a:ln>
                <a:solidFill>
                  <a:prstClr val="white"/>
                </a:solidFill>
                <a:effectLst/>
                <a:uLnTx/>
                <a:uFillTx/>
                <a:latin typeface="微软雅黑" pitchFamily="34" charset="-122"/>
                <a:ea typeface="微软雅黑" pitchFamily="34" charset="-122"/>
              </a:rPr>
              <a:t>   </a:t>
            </a:r>
            <a:r>
              <a:rPr kumimoji="0" lang="zh-CN" altLang="en-US" sz="2000" b="0" i="0" u="none" strike="noStrike" kern="1200" cap="none" spc="0" normalizeH="0" baseline="0" noProof="0" smtClean="0">
                <a:ln>
                  <a:noFill/>
                </a:ln>
                <a:solidFill>
                  <a:prstClr val="white"/>
                </a:solidFill>
                <a:effectLst/>
                <a:uLnTx/>
                <a:uFillTx/>
                <a:latin typeface="微软雅黑" pitchFamily="34" charset="-122"/>
                <a:ea typeface="微软雅黑" pitchFamily="34" charset="-122"/>
              </a:rPr>
              <a:t>资金需求量预测</a:t>
            </a:r>
            <a:endParaRPr kumimoji="0" lang="zh-CN" altLang="en-US" sz="4400" b="0" i="0" u="none" strike="noStrike" kern="1200" cap="none" spc="0" normalizeH="0" baseline="0" noProof="0" smtClean="0">
              <a:ln>
                <a:noFill/>
              </a:ln>
              <a:solidFill>
                <a:prstClr val="white"/>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4027421691"/>
      </p:ext>
    </p:extLst>
  </p:cSld>
  <p:clrMapOvr>
    <a:masterClrMapping/>
  </p:clrMapOvr>
  <p:transition/>
  <p:timing/>
</p:sldLayout>
</file>

<file path=ppt/slideLayouts/slideLayout4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14_内容与标题">
    <p:spTree>
      <p:nvGrpSpPr>
        <p:cNvPr id="1" name=""/>
        <p:cNvGrpSpPr/>
        <p:nvPr/>
      </p:nvGrpSpPr>
      <p:grpSpPr>
        <a:xfrm>
          <a:off x="0" y="0"/>
          <a:ext cx="0" cy="0"/>
        </a:xfrm>
      </p:grpSpPr>
      <p:sp>
        <p:nvSpPr>
          <p:cNvPr id="2" name="TextBox 8"/>
          <p:cNvSpPr txBox="1"/>
          <p:nvPr/>
        </p:nvSpPr>
        <p:spPr>
          <a:xfrm>
            <a:off x="977774" y="318083"/>
            <a:ext cx="5621487" cy="430883"/>
          </a:xfrm>
          <a:prstGeom prst="rect">
            <a:avLst/>
          </a:prstGeom>
          <a:noFill/>
        </p:spPr>
        <p:txBody>
          <a:bodyPr wrap="square" lIns="121917" tIns="60958" rIns="121917" bIns="60958" anchor="ctr">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indent="0" algn="l" defTabSz="1219170" rtl="0" eaLnBrk="1" fontAlgn="auto" latinLnBrk="0" hangingPunct="1">
              <a:lnSpc>
                <a:spcPct val="100000"/>
              </a:lnSpc>
              <a:spcBef>
                <a:spcPct val="0"/>
              </a:spcBef>
              <a:spcAft>
                <a:spcPct val="0"/>
              </a:spcAft>
              <a:buClrTx/>
              <a:buSzTx/>
              <a:buFontTx/>
              <a:buNone/>
              <a:defRPr/>
            </a:pPr>
            <a:r>
              <a:rPr lang="zh-CN" altLang="en-US" sz="2000" smtClean="0">
                <a:solidFill>
                  <a:schemeClr val="tx1">
                    <a:lumMod val="65000"/>
                    <a:lumOff val="35000"/>
                  </a:schemeClr>
                </a:solidFill>
                <a:latin typeface="微软雅黑" pitchFamily="34" charset="-122"/>
                <a:ea typeface="华康俪金黑W8(P)" panose="020b0800000000000000" pitchFamily="34" charset="-122"/>
              </a:rPr>
              <a:t>二、资金需求量预测的方法</a:t>
            </a:r>
            <a:endParaRPr lang="zh-CN" altLang="en-US" sz="2000">
              <a:solidFill>
                <a:schemeClr val="tx1">
                  <a:lumMod val="65000"/>
                  <a:lumOff val="35000"/>
                </a:schemeClr>
              </a:solidFill>
              <a:latin typeface="华康俪金黑W8(P)" panose="020b0800000000000000" pitchFamily="34" charset="-122"/>
              <a:ea typeface="华康俪金黑W8(P)" panose="020b0800000000000000" pitchFamily="34" charset="-122"/>
            </a:endParaRPr>
          </a:p>
        </p:txBody>
      </p:sp>
      <p:sp>
        <p:nvSpPr>
          <p:cNvPr id="3" name="TextBox 8"/>
          <p:cNvSpPr txBox="1"/>
          <p:nvPr userDrawn="1"/>
        </p:nvSpPr>
        <p:spPr>
          <a:xfrm>
            <a:off x="977900" y="6410204"/>
            <a:ext cx="4965700" cy="400110"/>
          </a:xfrm>
          <a:prstGeom prst="rect">
            <a:avLst/>
          </a:prstGeom>
          <a:noFill/>
        </p:spPr>
        <p:txBody>
          <a:bodyPr wrap="square" rtlCol="0" anchor="ctr">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zh-CN" altLang="en-US" sz="1400" b="0" i="0" u="none" strike="noStrike" kern="1200" cap="none" spc="0" normalizeH="0" baseline="0" noProof="0" smtClean="0">
                <a:ln>
                  <a:noFill/>
                </a:ln>
                <a:solidFill>
                  <a:prstClr val="white"/>
                </a:solidFill>
                <a:effectLst/>
                <a:uLnTx/>
                <a:uFillTx/>
                <a:latin typeface="微软雅黑" pitchFamily="34" charset="-122"/>
                <a:ea typeface="微软雅黑" pitchFamily="34" charset="-122"/>
              </a:rPr>
              <a:t>任务五   </a:t>
            </a:r>
            <a:r>
              <a:rPr kumimoji="0" lang="zh-CN" altLang="en-US" sz="2000" b="0" i="0" u="none" strike="noStrike" kern="1200" cap="none" spc="0" normalizeH="0" baseline="0" noProof="0" smtClean="0">
                <a:ln>
                  <a:noFill/>
                </a:ln>
                <a:solidFill>
                  <a:prstClr val="white"/>
                </a:solidFill>
                <a:effectLst/>
                <a:uLnTx/>
                <a:uFillTx/>
                <a:latin typeface="微软雅黑" pitchFamily="34" charset="-122"/>
                <a:ea typeface="微软雅黑" pitchFamily="34" charset="-122"/>
              </a:rPr>
              <a:t>资金需求量预测</a:t>
            </a:r>
            <a:endParaRPr kumimoji="0" lang="zh-CN" altLang="en-US" sz="4400" b="0" i="0" u="none" strike="noStrike" kern="1200" cap="none" spc="0" normalizeH="0" baseline="0" noProof="0" smtClean="0">
              <a:ln>
                <a:noFill/>
              </a:ln>
              <a:solidFill>
                <a:prstClr val="white"/>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112016295"/>
      </p:ext>
    </p:extLst>
  </p:cSld>
  <p:clrMapOvr>
    <a:masterClrMapping/>
  </p:clrMapOvr>
  <p:transition/>
  <p:timing/>
</p:sldLayout>
</file>

<file path=ppt/slideLayouts/slideLayout4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p:cSld name="标题和竖排文字">
    <p:spTree>
      <p:nvGrpSpPr>
        <p:cNvPr id="1" name=""/>
        <p:cNvGrpSpPr/>
        <p:nvPr/>
      </p:nvGrpSpPr>
      <p:grpSpPr>
        <a:xfrm>
          <a:off x="0" y="0"/>
          <a:ext cx="0" cy="0"/>
        </a:xfrm>
      </p:grpSpPr>
      <p:pic>
        <p:nvPicPr>
          <p:cNvPr id="1029" name="Picture 5"/>
          <p:cNvPicPr>
            <a:picLocks noChangeAspect="1" noChangeArrowheads="1"/>
          </p:cNvPicPr>
          <p:nvPr userDrawn="1"/>
        </p:nvPicPr>
        <p:blipFill>
          <a:blip r:embed="rId1"/>
          <a:stretch>
            <a:fillRect/>
          </a:stretch>
        </p:blipFill>
        <p:spPr bwMode="auto">
          <a:xfrm>
            <a:off x="-1" y="0"/>
            <a:ext cx="12190413" cy="6358752"/>
          </a:xfrm>
          <a:prstGeom prst="rect">
            <a:avLst/>
          </a:prstGeom>
          <a:noFill/>
          <a:ln w="9525">
            <a:noFill/>
            <a:miter lim="800000"/>
          </a:ln>
          <a:effectLst/>
        </p:spPr>
      </p:pic>
      <p:sp>
        <p:nvSpPr>
          <p:cNvPr id="4" name="任意多边形 3"/>
          <p:cNvSpPr>
            <a:spLocks noChangeAspect="1"/>
          </p:cNvSpPr>
          <p:nvPr/>
        </p:nvSpPr>
        <p:spPr>
          <a:xfrm flipH="1" flipV="1">
            <a:off x="0" y="4929992"/>
            <a:ext cx="12190418" cy="1928826"/>
          </a:xfrm>
          <a:custGeom>
            <a:gdLst>
              <a:gd name="connsiteX0" fmla="*/ 0 w 9209242"/>
              <a:gd name="connsiteY0" fmla="*/ 0 h 4588790"/>
              <a:gd name="connsiteX1" fmla="*/ 9209242 w 9209242"/>
              <a:gd name="connsiteY1" fmla="*/ 0 h 4588790"/>
              <a:gd name="connsiteX2" fmla="*/ 9125476 w 9209242"/>
              <a:gd name="connsiteY2" fmla="*/ 3183568 h 4588790"/>
              <a:gd name="connsiteX3" fmla="*/ 3165982 w 9209242"/>
              <a:gd name="connsiteY3" fmla="*/ 4588790 h 4588790"/>
              <a:gd name="connsiteX4" fmla="*/ 0 w 9209242"/>
              <a:gd name="connsiteY4" fmla="*/ 1616292 h 4588790"/>
            </a:gdLst>
            <a:cxnLst>
              <a:cxn ang="0">
                <a:pos x="connsiteX0" y="connsiteY0"/>
              </a:cxn>
              <a:cxn ang="0">
                <a:pos x="connsiteX1" y="connsiteY1"/>
              </a:cxn>
              <a:cxn ang="0">
                <a:pos x="connsiteX2" y="connsiteY2"/>
              </a:cxn>
              <a:cxn ang="0">
                <a:pos x="connsiteX3" y="connsiteY3"/>
              </a:cxn>
              <a:cxn ang="0">
                <a:pos x="connsiteX4" y="connsiteY4"/>
              </a:cxn>
            </a:cxnLst>
            <a:rect l="l" t="t" r="r" b="b"/>
            <a:pathLst>
              <a:path w="9209242" h="4588790">
                <a:moveTo>
                  <a:pt x="0" y="0"/>
                </a:moveTo>
                <a:lnTo>
                  <a:pt x="9209242" y="0"/>
                </a:lnTo>
                <a:lnTo>
                  <a:pt x="9125476" y="3183568"/>
                </a:lnTo>
                <a:lnTo>
                  <a:pt x="3165982" y="4588790"/>
                </a:lnTo>
                <a:lnTo>
                  <a:pt x="0" y="1616292"/>
                </a:lnTo>
                <a:close/>
              </a:path>
            </a:pathLst>
          </a:custGeom>
          <a:solidFill>
            <a:schemeClr val="bg1"/>
          </a:solidFill>
          <a:ln w="28575">
            <a:solidFill>
              <a:srgbClr val="FF8C00"/>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fontAlgn="auto">
              <a:spcBef>
                <a:spcPct val="0"/>
              </a:spcBef>
              <a:spcAft>
                <a:spcPct val="0"/>
              </a:spcAft>
              <a:defRPr/>
            </a:pPr>
            <a:endParaRPr lang="zh-CN" altLang="en-US"/>
          </a:p>
        </p:txBody>
      </p:sp>
      <p:sp>
        <p:nvSpPr>
          <p:cNvPr id="5" name="TextBox 3"/>
          <p:cNvSpPr txBox="1"/>
          <p:nvPr/>
        </p:nvSpPr>
        <p:spPr>
          <a:xfrm>
            <a:off x="3523438" y="5476087"/>
            <a:ext cx="5807907" cy="954103"/>
          </a:xfrm>
          <a:prstGeom prst="rect">
            <a:avLst/>
          </a:prstGeom>
          <a:noFill/>
        </p:spPr>
        <p:txBody>
          <a:bodyPr lIns="121917" tIns="60958" rIns="121917" bIns="60958">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fontAlgn="auto">
              <a:spcBef>
                <a:spcPct val="0"/>
              </a:spcBef>
              <a:spcAft>
                <a:spcPct val="0"/>
              </a:spcAft>
              <a:defRPr/>
            </a:pPr>
            <a:r>
              <a:rPr lang="en-US" altLang="zh-CN" sz="5400" b="1">
                <a:solidFill>
                  <a:srgbClr val="FF9300"/>
                </a:solidFill>
                <a:effectLst>
                  <a:outerShdw blurRad="38100" dist="38100" dir="2700000" algn="tl">
                    <a:srgbClr val="000000">
                      <a:alpha val="43137"/>
                    </a:srgbClr>
                  </a:outerShdw>
                  <a:reflection blurRad="6350" stA="50000" endA="300" endPos="50000" dist="29997" dir="5400000" sy="-100000" algn="bl" rotWithShape="0"/>
                </a:effectLst>
                <a:latin typeface="微软雅黑" pitchFamily="34" charset="-122"/>
                <a:ea typeface="微软雅黑" pitchFamily="34" charset="-122"/>
              </a:rPr>
              <a:t>THANK  YOU</a:t>
            </a:r>
            <a:r>
              <a:rPr lang="zh-CN" altLang="en-US" sz="5400" b="1">
                <a:solidFill>
                  <a:srgbClr val="FF9300"/>
                </a:solidFill>
                <a:effectLst>
                  <a:outerShdw blurRad="38100" dist="38100" dir="2700000" algn="tl">
                    <a:srgbClr val="000000">
                      <a:alpha val="43137"/>
                    </a:srgbClr>
                  </a:outerShdw>
                  <a:reflection blurRad="6350" stA="50000" endA="300" endPos="50000" dist="29997" dir="5400000" sy="-100000" algn="bl" rotWithShape="0"/>
                </a:effectLst>
                <a:latin typeface="微软雅黑" pitchFamily="34" charset="-122"/>
                <a:ea typeface="微软雅黑" pitchFamily="34" charset="-122"/>
              </a:rPr>
              <a:t>！</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3" presetClass="entr" presetSubtype="32" dur="500" fill="hold" grpId="0" nodeType="afterEffect">
                                  <p:stCondLst>
                                    <p:cond delay="0"/>
                                  </p:stCondLst>
                                  <p:iterate type="lt">
                                    <p:tmPct val="18000"/>
                                  </p:iterate>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strVal val="4*#ppt_w"/>
                                          </p:val>
                                        </p:tav>
                                        <p:tav tm="100000">
                                          <p:val>
                                            <p:strVal val="#ppt_w"/>
                                          </p:val>
                                        </p:tav>
                                      </p:tavLst>
                                    </p:anim>
                                    <p:anim calcmode="lin" valueType="num">
                                      <p:cBhvr>
                                        <p:cTn id="8" dur="500" fill="hold"/>
                                        <p:tgtEl>
                                          <p:spTgt spid="5"/>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24.xml" /><Relationship Id="rId10" Type="http://schemas.openxmlformats.org/officeDocument/2006/relationships/slideLayout" Target="../slideLayouts/slideLayout33.xml" /><Relationship Id="rId11" Type="http://schemas.openxmlformats.org/officeDocument/2006/relationships/slideLayout" Target="../slideLayouts/slideLayout34.xml" /><Relationship Id="rId12" Type="http://schemas.openxmlformats.org/officeDocument/2006/relationships/slideLayout" Target="../slideLayouts/slideLayout35.xml" /><Relationship Id="rId13" Type="http://schemas.openxmlformats.org/officeDocument/2006/relationships/slideLayout" Target="../slideLayouts/slideLayout36.xml" /><Relationship Id="rId14" Type="http://schemas.openxmlformats.org/officeDocument/2006/relationships/slideLayout" Target="../slideLayouts/slideLayout37.xml" /><Relationship Id="rId15" Type="http://schemas.openxmlformats.org/officeDocument/2006/relationships/slideLayout" Target="../slideLayouts/slideLayout38.xml" /><Relationship Id="rId16" Type="http://schemas.openxmlformats.org/officeDocument/2006/relationships/slideLayout" Target="../slideLayouts/slideLayout39.xml" /><Relationship Id="rId17" Type="http://schemas.openxmlformats.org/officeDocument/2006/relationships/slideLayout" Target="../slideLayouts/slideLayout40.xml" /><Relationship Id="rId18" Type="http://schemas.openxmlformats.org/officeDocument/2006/relationships/slideLayout" Target="../slideLayouts/slideLayout41.xml" /><Relationship Id="rId19" Type="http://schemas.openxmlformats.org/officeDocument/2006/relationships/slideLayout" Target="../slideLayouts/slideLayout42.xml" /><Relationship Id="rId2" Type="http://schemas.openxmlformats.org/officeDocument/2006/relationships/slideLayout" Target="../slideLayouts/slideLayout25.xml" /><Relationship Id="rId20" Type="http://schemas.openxmlformats.org/officeDocument/2006/relationships/slideLayout" Target="../slideLayouts/slideLayout43.xml" /><Relationship Id="rId21" Type="http://schemas.openxmlformats.org/officeDocument/2006/relationships/slideLayout" Target="../slideLayouts/slideLayout44.xml" /><Relationship Id="rId22" Type="http://schemas.openxmlformats.org/officeDocument/2006/relationships/theme" Target="../theme/theme3.xml" /><Relationship Id="rId3" Type="http://schemas.openxmlformats.org/officeDocument/2006/relationships/slideLayout" Target="../slideLayouts/slideLayout26.xml" /><Relationship Id="rId4" Type="http://schemas.openxmlformats.org/officeDocument/2006/relationships/slideLayout" Target="../slideLayouts/slideLayout27.xml" /><Relationship Id="rId5" Type="http://schemas.openxmlformats.org/officeDocument/2006/relationships/slideLayout" Target="../slideLayouts/slideLayout28.xml" /><Relationship Id="rId6" Type="http://schemas.openxmlformats.org/officeDocument/2006/relationships/slideLayout" Target="../slideLayouts/slideLayout29.xml" /><Relationship Id="rId7" Type="http://schemas.openxmlformats.org/officeDocument/2006/relationships/slideLayout" Target="../slideLayouts/slideLayout30.xml" /><Relationship Id="rId8" Type="http://schemas.openxmlformats.org/officeDocument/2006/relationships/slideLayout" Target="../slideLayouts/slideLayout31.xml" /><Relationship Id="rId9" Type="http://schemas.openxmlformats.org/officeDocument/2006/relationships/slideLayout" Target="../slideLayouts/slideLayout32.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sp>
        <p:nvSpPr>
          <p:cNvPr id="2" name="标题占位符 1"/>
          <p:cNvSpPr>
            <a:spLocks noGrp="1"/>
          </p:cNvSpPr>
          <p:nvPr>
            <p:ph type="title"/>
          </p:nvPr>
        </p:nvSpPr>
        <p:spPr>
          <a:xfrm>
            <a:off x="609600" y="274638"/>
            <a:ext cx="10971213"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600200"/>
            <a:ext cx="10971213" cy="452755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600" y="6357938"/>
            <a:ext cx="2844800" cy="365125"/>
          </a:xfrm>
          <a:prstGeom prst="rect">
            <a:avLst/>
          </a:prstGeom>
        </p:spPr>
        <p:txBody>
          <a:bodyPr vert="horz" lIns="91440" tIns="45720" rIns="91440" bIns="45720" rtlCol="0" anchor="ctr"/>
          <a:lstStyle>
            <a:defPPr>
              <a:defRPr lang="zh-CN"/>
            </a:defPPr>
            <a:lvl1pPr marL="0" algn="l" defTabSz="1219170" rtl="0" eaLnBrk="1" latinLnBrk="0" hangingPunct="1">
              <a:defRPr sz="1200" kern="1200">
                <a:solidFill>
                  <a:schemeClr val="tx1">
                    <a:tint val="75000"/>
                  </a:schemeClr>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fld id="{58BA0B19-ACF4-4DE9-B266-DB7FC31AF516}" type="datetimeFigureOut">
              <a:rPr lang="zh-CN" altLang="en-US" smtClean="0"/>
              <a:t>2024/2/11</a:t>
            </a:fld>
            <a:endParaRPr lang="zh-CN" altLang="en-US"/>
          </a:p>
        </p:txBody>
      </p:sp>
      <p:sp>
        <p:nvSpPr>
          <p:cNvPr id="5" name="页脚占位符 4"/>
          <p:cNvSpPr>
            <a:spLocks noGrp="1"/>
          </p:cNvSpPr>
          <p:nvPr>
            <p:ph type="ftr" sz="quarter" idx="3"/>
          </p:nvPr>
        </p:nvSpPr>
        <p:spPr>
          <a:xfrm>
            <a:off x="4165600" y="6357938"/>
            <a:ext cx="3859213" cy="365125"/>
          </a:xfrm>
          <a:prstGeom prst="rect">
            <a:avLst/>
          </a:prstGeom>
        </p:spPr>
        <p:txBody>
          <a:bodyPr vert="horz" lIns="91440" tIns="45720" rIns="91440" bIns="45720" rtlCol="0" anchor="ctr"/>
          <a:lstStyle>
            <a:defPPr>
              <a:defRPr lang="zh-CN"/>
            </a:defPPr>
            <a:lvl1pPr marL="0" algn="ctr" defTabSz="1219170" rtl="0" eaLnBrk="1" latinLnBrk="0" hangingPunct="1">
              <a:defRPr sz="1200" kern="1200">
                <a:solidFill>
                  <a:schemeClr val="tx1">
                    <a:tint val="75000"/>
                  </a:schemeClr>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zh-CN" altLang="en-US"/>
          </a:p>
        </p:txBody>
      </p:sp>
      <p:sp>
        <p:nvSpPr>
          <p:cNvPr id="6" name="灯片编号占位符 5"/>
          <p:cNvSpPr>
            <a:spLocks noGrp="1"/>
          </p:cNvSpPr>
          <p:nvPr>
            <p:ph type="sldNum" sz="quarter" idx="4"/>
          </p:nvPr>
        </p:nvSpPr>
        <p:spPr>
          <a:xfrm>
            <a:off x="8736013" y="6357938"/>
            <a:ext cx="2844800" cy="365125"/>
          </a:xfrm>
          <a:prstGeom prst="rect">
            <a:avLst/>
          </a:prstGeom>
        </p:spPr>
        <p:txBody>
          <a:bodyPr vert="horz" lIns="91440" tIns="45720" rIns="91440" bIns="45720" rtlCol="0" anchor="ctr"/>
          <a:lstStyle>
            <a:defPPr>
              <a:defRPr lang="zh-CN"/>
            </a:defPPr>
            <a:lvl1pPr marL="0" algn="r" defTabSz="1219170" rtl="0" eaLnBrk="1" latinLnBrk="0" hangingPunct="1">
              <a:defRPr sz="1200" kern="1200">
                <a:solidFill>
                  <a:schemeClr val="tx1">
                    <a:tint val="75000"/>
                  </a:schemeClr>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fld id="{B436A76D-F03D-473F-8845-F9211A1CC18F}"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6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sp>
        <p:nvSpPr>
          <p:cNvPr id="7" name="矩形 6"/>
          <p:cNvSpPr/>
          <p:nvPr/>
        </p:nvSpPr>
        <p:spPr>
          <a:xfrm>
            <a:off x="3" y="836808"/>
            <a:ext cx="2734907" cy="179428"/>
          </a:xfrm>
          <a:prstGeom prst="rect">
            <a:avLst/>
          </a:prstGeom>
          <a:solidFill>
            <a:srgbClr val="FF930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fontAlgn="auto">
              <a:spcBef>
                <a:spcPct val="0"/>
              </a:spcBef>
              <a:spcAft>
                <a:spcPct val="0"/>
              </a:spcAft>
              <a:defRPr/>
            </a:pPr>
            <a:endParaRPr lang="zh-CN" altLang="en-US"/>
          </a:p>
        </p:txBody>
      </p:sp>
      <p:sp>
        <p:nvSpPr>
          <p:cNvPr id="8" name="矩形 7"/>
          <p:cNvSpPr/>
          <p:nvPr/>
        </p:nvSpPr>
        <p:spPr>
          <a:xfrm>
            <a:off x="2734910" y="836808"/>
            <a:ext cx="9455506" cy="17942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fontAlgn="auto">
              <a:spcBef>
                <a:spcPct val="0"/>
              </a:spcBef>
              <a:spcAft>
                <a:spcPct val="0"/>
              </a:spcAft>
              <a:defRPr/>
            </a:pPr>
            <a:endParaRPr lang="zh-CN" altLang="en-US"/>
          </a:p>
        </p:txBody>
      </p:sp>
      <p:sp>
        <p:nvSpPr>
          <p:cNvPr id="9" name="矩形 8"/>
          <p:cNvSpPr/>
          <p:nvPr/>
        </p:nvSpPr>
        <p:spPr>
          <a:xfrm>
            <a:off x="11096769" y="466833"/>
            <a:ext cx="1093644" cy="369974"/>
          </a:xfrm>
          <a:prstGeom prst="rect">
            <a:avLst/>
          </a:prstGeom>
        </p:spPr>
        <p:txBody>
          <a:bodyPr lIns="121917" tIns="60958" rIns="121917" bIns="60958"/>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fontAlgn="auto">
              <a:spcBef>
                <a:spcPct val="0"/>
              </a:spcBef>
              <a:spcAft>
                <a:spcPct val="0"/>
              </a:spcAft>
              <a:defRPr/>
            </a:pPr>
            <a:r>
              <a:rPr lang="zh-CN" altLang="en-US" sz="1400">
                <a:solidFill>
                  <a:schemeClr val="bg1">
                    <a:lumMod val="65000"/>
                  </a:schemeClr>
                </a:solidFill>
                <a:latin typeface="微软雅黑" pitchFamily="34" charset="-122"/>
                <a:ea typeface="微软雅黑" pitchFamily="34" charset="-122"/>
              </a:rPr>
              <a:t>第 </a:t>
            </a:r>
            <a:fld id="{A9AD5A27-C1CF-488F-AC02-65D4C1CADF81}" type="slidenum">
              <a:rPr lang="zh-CN" altLang="en-US" sz="1400">
                <a:solidFill>
                  <a:schemeClr val="bg1">
                    <a:lumMod val="65000"/>
                  </a:schemeClr>
                </a:solidFill>
                <a:latin typeface="+mn-lt"/>
                <a:ea typeface="+mn-ea"/>
              </a:rPr>
              <a:pPr algn="ctr" fontAlgn="auto">
                <a:spcBef>
                  <a:spcPct val="0"/>
                </a:spcBef>
                <a:spcAft>
                  <a:spcPct val="0"/>
                </a:spcAft>
                <a:defRPr/>
              </a:pPr>
              <a:t>‹#›</a:t>
            </a:fld>
            <a:r>
              <a:rPr lang="zh-CN" altLang="en-US" sz="1400">
                <a:solidFill>
                  <a:schemeClr val="bg1">
                    <a:lumMod val="65000"/>
                  </a:schemeClr>
                </a:solidFill>
                <a:latin typeface="+mn-lt"/>
                <a:ea typeface="+mn-ea"/>
              </a:rPr>
              <a:t>  </a:t>
            </a:r>
            <a:r>
              <a:rPr lang="zh-CN" altLang="en-US" sz="1400">
                <a:solidFill>
                  <a:schemeClr val="bg1">
                    <a:lumMod val="65000"/>
                  </a:schemeClr>
                </a:solidFill>
                <a:latin typeface="微软雅黑" pitchFamily="34" charset="-122"/>
                <a:ea typeface="微软雅黑" pitchFamily="34" charset="-122"/>
              </a:rPr>
              <a:t>页</a:t>
            </a:r>
          </a:p>
        </p:txBody>
      </p:sp>
      <p:sp>
        <p:nvSpPr>
          <p:cNvPr id="5" name="矩形 4"/>
          <p:cNvSpPr/>
          <p:nvPr userDrawn="1"/>
        </p:nvSpPr>
        <p:spPr>
          <a:xfrm>
            <a:off x="0" y="6338455"/>
            <a:ext cx="574766" cy="519545"/>
          </a:xfrm>
          <a:prstGeom prst="rect">
            <a:avLst/>
          </a:prstGeom>
          <a:solidFill>
            <a:srgbClr val="FF9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a:endParaRPr lang="zh-CN" altLang="en-US"/>
          </a:p>
        </p:txBody>
      </p:sp>
      <p:sp>
        <p:nvSpPr>
          <p:cNvPr id="6" name="矩形 5"/>
          <p:cNvSpPr/>
          <p:nvPr userDrawn="1"/>
        </p:nvSpPr>
        <p:spPr>
          <a:xfrm>
            <a:off x="574766" y="6338455"/>
            <a:ext cx="11617233" cy="519545"/>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a:endParaRPr lang="zh-CN" altLang="en-US"/>
          </a:p>
        </p:txBody>
      </p:sp>
      <p:sp>
        <p:nvSpPr>
          <p:cNvPr id="10" name="燕尾形 9"/>
          <p:cNvSpPr/>
          <p:nvPr userDrawn="1"/>
        </p:nvSpPr>
        <p:spPr>
          <a:xfrm>
            <a:off x="193599" y="6475132"/>
            <a:ext cx="187569" cy="246185"/>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a:endParaRPr lang="zh-CN" altLang="en-US">
              <a:solidFill>
                <a:schemeClr val="tx1"/>
              </a:solidFill>
            </a:endParaRPr>
          </a:p>
        </p:txBody>
      </p:sp>
    </p:spTree>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 id="2147483716" r:id="rId14"/>
    <p:sldLayoutId id="2147483717" r:id="rId15"/>
    <p:sldLayoutId id="2147483718" r:id="rId16"/>
    <p:sldLayoutId id="2147483719" r:id="rId17"/>
    <p:sldLayoutId id="2147483720" r:id="rId18"/>
    <p:sldLayoutId id="2147483721" r:id="rId19"/>
    <p:sldLayoutId id="2147483722" r:id="rId20"/>
    <p:sldLayoutId id="2147483723" r:id="rId21"/>
  </p:sldLayoutIdLst>
  <p:transition/>
  <p:timing/>
  <p:txStyles>
    <p:titleStyle>
      <a:lvl1pPr algn="ctr" rtl="0" eaLnBrk="1" fontAlgn="base" hangingPunct="1">
        <a:spcBef>
          <a:spcPct val="0"/>
        </a:spcBef>
        <a:spcAft>
          <a:spcPct val="0"/>
        </a:spcAft>
        <a:defRPr sz="5900" kern="1200">
          <a:solidFill>
            <a:schemeClr val="tx1"/>
          </a:solidFill>
          <a:latin typeface="+mj-lt"/>
          <a:ea typeface="+mj-ea"/>
          <a:cs typeface="+mj-cs"/>
        </a:defRPr>
      </a:lvl1pPr>
      <a:lvl2pPr algn="ctr" rtl="0" eaLnBrk="1" fontAlgn="base" hangingPunct="1">
        <a:spcBef>
          <a:spcPct val="0"/>
        </a:spcBef>
        <a:spcAft>
          <a:spcPct val="0"/>
        </a:spcAft>
        <a:defRPr sz="5900">
          <a:solidFill>
            <a:schemeClr val="tx1"/>
          </a:solidFill>
          <a:latin typeface="Calibri" pitchFamily="34" charset="0"/>
          <a:ea typeface="宋体" pitchFamily="2" charset="-122"/>
        </a:defRPr>
      </a:lvl2pPr>
      <a:lvl3pPr algn="ctr" rtl="0" eaLnBrk="1" fontAlgn="base" hangingPunct="1">
        <a:spcBef>
          <a:spcPct val="0"/>
        </a:spcBef>
        <a:spcAft>
          <a:spcPct val="0"/>
        </a:spcAft>
        <a:defRPr sz="5900">
          <a:solidFill>
            <a:schemeClr val="tx1"/>
          </a:solidFill>
          <a:latin typeface="Calibri" pitchFamily="34" charset="0"/>
          <a:ea typeface="宋体" pitchFamily="2" charset="-122"/>
        </a:defRPr>
      </a:lvl3pPr>
      <a:lvl4pPr algn="ctr" rtl="0" eaLnBrk="1" fontAlgn="base" hangingPunct="1">
        <a:spcBef>
          <a:spcPct val="0"/>
        </a:spcBef>
        <a:spcAft>
          <a:spcPct val="0"/>
        </a:spcAft>
        <a:defRPr sz="5900">
          <a:solidFill>
            <a:schemeClr val="tx1"/>
          </a:solidFill>
          <a:latin typeface="Calibri" pitchFamily="34" charset="0"/>
          <a:ea typeface="宋体" pitchFamily="2" charset="-122"/>
        </a:defRPr>
      </a:lvl4pPr>
      <a:lvl5pPr algn="ctr" rtl="0" eaLnBrk="1" fontAlgn="base" hangingPunct="1">
        <a:spcBef>
          <a:spcPct val="0"/>
        </a:spcBef>
        <a:spcAft>
          <a:spcPct val="0"/>
        </a:spcAft>
        <a:defRPr sz="5900">
          <a:solidFill>
            <a:schemeClr val="tx1"/>
          </a:solidFill>
          <a:latin typeface="Calibri" pitchFamily="34" charset="0"/>
          <a:ea typeface="宋体" pitchFamily="2" charset="-122"/>
        </a:defRPr>
      </a:lvl5pPr>
      <a:lvl6pPr marL="609585" algn="ctr" rtl="0" eaLnBrk="1" fontAlgn="base" hangingPunct="1">
        <a:spcBef>
          <a:spcPct val="0"/>
        </a:spcBef>
        <a:spcAft>
          <a:spcPct val="0"/>
        </a:spcAft>
        <a:defRPr sz="5900">
          <a:solidFill>
            <a:schemeClr val="tx1"/>
          </a:solidFill>
          <a:latin typeface="Calibri" pitchFamily="34" charset="0"/>
          <a:ea typeface="宋体" pitchFamily="2" charset="-122"/>
        </a:defRPr>
      </a:lvl6pPr>
      <a:lvl7pPr marL="1219170" algn="ctr" rtl="0" eaLnBrk="1" fontAlgn="base" hangingPunct="1">
        <a:spcBef>
          <a:spcPct val="0"/>
        </a:spcBef>
        <a:spcAft>
          <a:spcPct val="0"/>
        </a:spcAft>
        <a:defRPr sz="5900">
          <a:solidFill>
            <a:schemeClr val="tx1"/>
          </a:solidFill>
          <a:latin typeface="Calibri" pitchFamily="34" charset="0"/>
          <a:ea typeface="宋体" pitchFamily="2" charset="-122"/>
        </a:defRPr>
      </a:lvl7pPr>
      <a:lvl8pPr marL="1828754" algn="ctr" rtl="0" eaLnBrk="1" fontAlgn="base" hangingPunct="1">
        <a:spcBef>
          <a:spcPct val="0"/>
        </a:spcBef>
        <a:spcAft>
          <a:spcPct val="0"/>
        </a:spcAft>
        <a:defRPr sz="5900">
          <a:solidFill>
            <a:schemeClr val="tx1"/>
          </a:solidFill>
          <a:latin typeface="Calibri" pitchFamily="34" charset="0"/>
          <a:ea typeface="宋体" pitchFamily="2" charset="-122"/>
        </a:defRPr>
      </a:lvl8pPr>
      <a:lvl9pPr marL="2438339" algn="ctr" rtl="0" eaLnBrk="1" fontAlgn="base" hangingPunct="1">
        <a:spcBef>
          <a:spcPct val="0"/>
        </a:spcBef>
        <a:spcAft>
          <a:spcPct val="0"/>
        </a:spcAft>
        <a:defRPr sz="5900">
          <a:solidFill>
            <a:schemeClr val="tx1"/>
          </a:solidFill>
          <a:latin typeface="Calibri" pitchFamily="34" charset="0"/>
          <a:ea typeface="宋体" pitchFamily="2" charset="-122"/>
        </a:defRPr>
      </a:lvl9pPr>
    </p:titleStyle>
    <p:bodyStyle>
      <a:lvl1pPr marL="457189" indent="-457189" algn="l" rtl="0" eaLnBrk="1" fontAlgn="base" hangingPunct="1">
        <a:spcBef>
          <a:spcPct val="20000"/>
        </a:spcBef>
        <a:spcAft>
          <a:spcPct val="0"/>
        </a:spcAft>
        <a:buFont typeface="Arial" pitchFamily="34" charset="0"/>
        <a:buChar char="•"/>
        <a:defRPr sz="4300" kern="1200">
          <a:solidFill>
            <a:schemeClr val="tx1"/>
          </a:solidFill>
          <a:latin typeface="+mn-lt"/>
          <a:ea typeface="+mn-ea"/>
          <a:cs typeface="+mn-cs"/>
        </a:defRPr>
      </a:lvl1pPr>
      <a:lvl2pPr marL="990575" indent="-380990" algn="l" rtl="0" eaLnBrk="1" fontAlgn="base" hangingPunct="1">
        <a:spcBef>
          <a:spcPct val="20000"/>
        </a:spcBef>
        <a:spcAft>
          <a:spcPct val="0"/>
        </a:spcAft>
        <a:buFont typeface="Arial" pitchFamily="34" charset="0"/>
        <a:buChar char="–"/>
        <a:defRPr sz="3700" kern="1200">
          <a:solidFill>
            <a:schemeClr val="tx1"/>
          </a:solidFill>
          <a:latin typeface="+mn-lt"/>
          <a:ea typeface="+mn-ea"/>
          <a:cs typeface="+mn-cs"/>
        </a:defRPr>
      </a:lvl2pPr>
      <a:lvl3pPr marL="1523962" indent="-304792" algn="l" rtl="0" eaLnBrk="1" fontAlgn="base" hangingPunct="1">
        <a:spcBef>
          <a:spcPct val="20000"/>
        </a:spcBef>
        <a:spcAft>
          <a:spcPct val="0"/>
        </a:spcAft>
        <a:buFont typeface="Arial" pitchFamily="34" charset="0"/>
        <a:buChar char="•"/>
        <a:defRPr sz="3200" kern="1200">
          <a:solidFill>
            <a:schemeClr val="tx1"/>
          </a:solidFill>
          <a:latin typeface="+mn-lt"/>
          <a:ea typeface="+mn-ea"/>
          <a:cs typeface="+mn-cs"/>
        </a:defRPr>
      </a:lvl3pPr>
      <a:lvl4pPr marL="2133547" indent="-304792" algn="l" rtl="0" eaLnBrk="1" fontAlgn="base" hangingPunct="1">
        <a:spcBef>
          <a:spcPct val="20000"/>
        </a:spcBef>
        <a:spcAft>
          <a:spcPct val="0"/>
        </a:spcAft>
        <a:buFont typeface="Arial" pitchFamily="34" charset="0"/>
        <a:buChar char="–"/>
        <a:defRPr sz="2700" kern="1200">
          <a:solidFill>
            <a:schemeClr val="tx1"/>
          </a:solidFill>
          <a:latin typeface="+mn-lt"/>
          <a:ea typeface="+mn-ea"/>
          <a:cs typeface="+mn-cs"/>
        </a:defRPr>
      </a:lvl4pPr>
      <a:lvl5pPr marL="2743131" indent="-304792" algn="l" rtl="0" eaLnBrk="1" fontAlgn="base" hangingPunct="1">
        <a:spcBef>
          <a:spcPct val="20000"/>
        </a:spcBef>
        <a:spcAft>
          <a:spcPct val="0"/>
        </a:spcAft>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6.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27.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28.xml" /><Relationship Id="rId2" Type="http://schemas.openxmlformats.org/officeDocument/2006/relationships/image" Target="../media/image4.jpeg" /><Relationship Id="rId3" Type="http://schemas.openxmlformats.org/officeDocument/2006/relationships/image" Target="../media/image5.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28.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28.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28.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28.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28.xml" /><Relationship Id="rId2" Type="http://schemas.openxmlformats.org/officeDocument/2006/relationships/oleObject" Target="../embeddings/oleObject1.bin" TargetMode="Internal" /><Relationship Id="rId3" Type="http://schemas.openxmlformats.org/officeDocument/2006/relationships/image" Target="../media/image6.wmf" /><Relationship Id="rId4" Type="http://schemas.openxmlformats.org/officeDocument/2006/relationships/oleObject" Target="../embeddings/oleObject2.bin" TargetMode="Internal" /><Relationship Id="rId5" Type="http://schemas.openxmlformats.org/officeDocument/2006/relationships/image" Target="../media/image7.wmf" /><Relationship Id="rId6" Type="http://schemas.openxmlformats.org/officeDocument/2006/relationships/vmlDrawing" Target="../drawings/vmlDrawing1.v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28.xml" /><Relationship Id="rId2" Type="http://schemas.openxmlformats.org/officeDocument/2006/relationships/oleObject" Target="../embeddings/oleObject3.bin" TargetMode="Internal" /><Relationship Id="rId3" Type="http://schemas.openxmlformats.org/officeDocument/2006/relationships/image" Target="../media/image8.wmf" /><Relationship Id="rId4" Type="http://schemas.openxmlformats.org/officeDocument/2006/relationships/oleObject" Target="../embeddings/oleObject4.bin" TargetMode="Internal" /><Relationship Id="rId5" Type="http://schemas.openxmlformats.org/officeDocument/2006/relationships/image" Target="../media/image9.wmf" /><Relationship Id="rId6" Type="http://schemas.openxmlformats.org/officeDocument/2006/relationships/oleObject" Target="../embeddings/oleObject5.bin" TargetMode="Internal" /><Relationship Id="rId7" Type="http://schemas.openxmlformats.org/officeDocument/2006/relationships/image" Target="../media/image10.wmf" /><Relationship Id="rId8" Type="http://schemas.openxmlformats.org/officeDocument/2006/relationships/vmlDrawing" Target="../drawings/vmlDrawing2.v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28.xml" /><Relationship Id="rId10" Type="http://schemas.openxmlformats.org/officeDocument/2006/relationships/oleObject" Target="../embeddings/oleObject10.bin" TargetMode="Internal" /><Relationship Id="rId11" Type="http://schemas.openxmlformats.org/officeDocument/2006/relationships/image" Target="../media/image15.wmf" /><Relationship Id="rId12" Type="http://schemas.openxmlformats.org/officeDocument/2006/relationships/vmlDrawing" Target="../drawings/vmlDrawing3.vml" /><Relationship Id="rId2" Type="http://schemas.openxmlformats.org/officeDocument/2006/relationships/oleObject" Target="../embeddings/oleObject6.bin" TargetMode="Internal" /><Relationship Id="rId3" Type="http://schemas.openxmlformats.org/officeDocument/2006/relationships/image" Target="../media/image11.wmf" /><Relationship Id="rId4" Type="http://schemas.openxmlformats.org/officeDocument/2006/relationships/oleObject" Target="../embeddings/oleObject7.bin" TargetMode="Internal" /><Relationship Id="rId5" Type="http://schemas.openxmlformats.org/officeDocument/2006/relationships/image" Target="../media/image12.wmf" /><Relationship Id="rId6" Type="http://schemas.openxmlformats.org/officeDocument/2006/relationships/oleObject" Target="../embeddings/oleObject8.bin" TargetMode="Internal" /><Relationship Id="rId7" Type="http://schemas.openxmlformats.org/officeDocument/2006/relationships/image" Target="../media/image13.wmf" /><Relationship Id="rId8" Type="http://schemas.openxmlformats.org/officeDocument/2006/relationships/oleObject" Target="../embeddings/oleObject9.bin" TargetMode="Internal" /><Relationship Id="rId9" Type="http://schemas.openxmlformats.org/officeDocument/2006/relationships/image" Target="../media/image14.wmf"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29.xml" /><Relationship Id="rId2"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29.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29.xml" /><Relationship Id="rId10" Type="http://schemas.openxmlformats.org/officeDocument/2006/relationships/tags" Target="../tags/tag21.xml" /><Relationship Id="rId11" Type="http://schemas.openxmlformats.org/officeDocument/2006/relationships/tags" Target="../tags/tag22.xml" /><Relationship Id="rId12" Type="http://schemas.openxmlformats.org/officeDocument/2006/relationships/tags" Target="../tags/tag23.xml" /><Relationship Id="rId13" Type="http://schemas.openxmlformats.org/officeDocument/2006/relationships/tags" Target="../tags/tag24.xml" /><Relationship Id="rId2" Type="http://schemas.openxmlformats.org/officeDocument/2006/relationships/tags" Target="../tags/tag13.xml" /><Relationship Id="rId3" Type="http://schemas.openxmlformats.org/officeDocument/2006/relationships/tags" Target="../tags/tag14.xml" /><Relationship Id="rId4" Type="http://schemas.openxmlformats.org/officeDocument/2006/relationships/tags" Target="../tags/tag15.xml" /><Relationship Id="rId5" Type="http://schemas.openxmlformats.org/officeDocument/2006/relationships/tags" Target="../tags/tag16.xml" /><Relationship Id="rId6" Type="http://schemas.openxmlformats.org/officeDocument/2006/relationships/tags" Target="../tags/tag17.xml" /><Relationship Id="rId7" Type="http://schemas.openxmlformats.org/officeDocument/2006/relationships/tags" Target="../tags/tag18.xml" /><Relationship Id="rId8" Type="http://schemas.openxmlformats.org/officeDocument/2006/relationships/tags" Target="../tags/tag19.xml" /><Relationship Id="rId9" Type="http://schemas.openxmlformats.org/officeDocument/2006/relationships/tags" Target="../tags/tag20.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29.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29.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6806214303500603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Tree>
  </p:cSld>
  <p:clrMapOvr>
    <a:masterClrMapping/>
  </p:clrMapOvr>
  <p:transition>
    <p:wheel spokes="8"/>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2" name="组合 1"/>
          <p:cNvGrpSpPr/>
          <p:nvPr/>
        </p:nvGrpSpPr>
        <p:grpSpPr>
          <a:xfrm>
            <a:off x="2927648" y="2519790"/>
            <a:ext cx="7878057" cy="923330"/>
            <a:chOff x="3415086" y="2643372"/>
            <a:chExt cx="7878057" cy="923330"/>
          </a:xfrm>
        </p:grpSpPr>
        <p:sp>
          <p:nvSpPr>
            <p:cNvPr id="3" name="文本占位符 3"/>
            <p:cNvSpPr txBox="1"/>
            <p:nvPr/>
          </p:nvSpPr>
          <p:spPr>
            <a:xfrm>
              <a:off x="4417143" y="2862120"/>
              <a:ext cx="6876000" cy="432047"/>
            </a:xfrm>
            <a:prstGeom prst="rect">
              <a:avLst/>
            </a:prstGeom>
          </p:spPr>
          <p:txBody>
            <a:bodyPr vert="horz" lIns="91440" tIns="45720" rIns="91440" bIns="45720" rtlCol="0" anchor="ctr">
              <a:noAutofit/>
            </a:bodyPr>
            <a:lstStyle>
              <a:defPPr>
                <a:defRPr lang="zh-CN"/>
              </a:defPPr>
              <a:lvl1pPr marL="0" indent="0" algn="l" defTabSz="914400" rtl="0" eaLnBrk="1" latinLnBrk="0" hangingPunct="1">
                <a:spcBef>
                  <a:spcPct val="20000"/>
                </a:spcBef>
                <a:buFont typeface="Arial" pitchFamily="34" charset="0"/>
                <a:buNone/>
                <a:defRPr sz="2800" b="1" kern="1200">
                  <a:solidFill>
                    <a:srgbClr val="56762C"/>
                  </a:solidFill>
                  <a:latin typeface="+mn-lt"/>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r>
                <a:rPr lang="zh-CN" altLang="en-US" sz="4000" smtClean="0">
                  <a:solidFill>
                    <a:srgbClr val="FF9300"/>
                  </a:solidFill>
                  <a:ea typeface="微软雅黑" pitchFamily="34" charset="-122"/>
                </a:rPr>
                <a:t>    长期</a:t>
              </a:r>
              <a:r>
                <a:rPr lang="zh-CN" altLang="en-US" sz="4000">
                  <a:solidFill>
                    <a:srgbClr val="FF9300"/>
                  </a:solidFill>
                  <a:ea typeface="微软雅黑" pitchFamily="34" charset="-122"/>
                </a:rPr>
                <a:t>投资决策的基础</a:t>
              </a:r>
            </a:p>
          </p:txBody>
        </p:sp>
        <p:sp>
          <p:nvSpPr>
            <p:cNvPr id="4" name="TextBox 8"/>
            <p:cNvSpPr txBox="1"/>
            <p:nvPr/>
          </p:nvSpPr>
          <p:spPr>
            <a:xfrm>
              <a:off x="3415086" y="2643372"/>
              <a:ext cx="1184625" cy="923330"/>
            </a:xfrm>
            <a:prstGeom prst="rect">
              <a:avLst/>
            </a:prstGeom>
            <a:noFill/>
          </p:spPr>
          <p:txBody>
            <a:bodyPr wrap="square" rtlCol="0">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r"/>
              <a:r>
                <a:rPr lang="en-US" altLang="zh-CN" sz="5400" smtClean="0">
                  <a:solidFill>
                    <a:schemeClr val="tx1">
                      <a:lumMod val="65000"/>
                      <a:lumOff val="35000"/>
                    </a:schemeClr>
                  </a:solidFill>
                  <a:latin typeface="Stencil" pitchFamily="82" charset="0"/>
                  <a:ea typeface="微软雅黑" pitchFamily="34" charset="-122"/>
                </a:rPr>
                <a:t>01    </a:t>
              </a:r>
              <a:endParaRPr lang="zh-CN" altLang="en-US" sz="5400">
                <a:solidFill>
                  <a:schemeClr val="tx1">
                    <a:lumMod val="65000"/>
                    <a:lumOff val="35000"/>
                  </a:schemeClr>
                </a:solidFill>
                <a:latin typeface="Stencil" pitchFamily="82" charset="0"/>
                <a:ea typeface="微软雅黑" pitchFamily="34" charset="-122"/>
              </a:endParaRPr>
            </a:p>
          </p:txBody>
        </p:sp>
      </p:grpSp>
      <p:sp>
        <p:nvSpPr>
          <p:cNvPr id="5" name="矩形 4"/>
          <p:cNvSpPr/>
          <p:nvPr/>
        </p:nvSpPr>
        <p:spPr>
          <a:xfrm>
            <a:off x="4727054" y="3933850"/>
            <a:ext cx="4999425" cy="923330"/>
          </a:xfrm>
          <a:prstGeom prst="rect">
            <a:avLst/>
          </a:prstGeom>
        </p:spPr>
        <p:txBody>
          <a:bodyPr wrap="squar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285750" lvl="0" indent="-285750">
              <a:lnSpc>
                <a:spcPct val="150000"/>
              </a:lnSpc>
              <a:buClr>
                <a:srgbClr val="FF9300"/>
              </a:buClr>
              <a:buFont typeface="Wingdings" pitchFamily="2" charset="2"/>
              <a:buChar char="Ø"/>
              <a:defRPr/>
            </a:pPr>
            <a:r>
              <a:rPr lang="zh-CN" altLang="en-US" sz="1800" kern="0">
                <a:solidFill>
                  <a:schemeClr val="tx1">
                    <a:lumMod val="65000"/>
                    <a:lumOff val="35000"/>
                  </a:schemeClr>
                </a:solidFill>
                <a:latin typeface="微软雅黑" pitchFamily="34" charset="-122"/>
                <a:ea typeface="微软雅黑" pitchFamily="34" charset="-122"/>
              </a:rPr>
              <a:t>货币时间</a:t>
            </a:r>
            <a:r>
              <a:rPr lang="zh-CN" altLang="en-US" sz="1800" kern="0" smtClean="0">
                <a:solidFill>
                  <a:schemeClr val="tx1">
                    <a:lumMod val="65000"/>
                    <a:lumOff val="35000"/>
                  </a:schemeClr>
                </a:solidFill>
                <a:latin typeface="微软雅黑" pitchFamily="34" charset="-122"/>
                <a:ea typeface="微软雅黑" pitchFamily="34" charset="-122"/>
              </a:rPr>
              <a:t>价值</a:t>
            </a:r>
            <a:endParaRPr lang="en-US" altLang="zh-CN" sz="1800" kern="0" smtClean="0">
              <a:solidFill>
                <a:schemeClr val="tx1">
                  <a:lumMod val="65000"/>
                  <a:lumOff val="35000"/>
                </a:schemeClr>
              </a:solidFill>
              <a:latin typeface="微软雅黑" pitchFamily="34" charset="-122"/>
              <a:ea typeface="微软雅黑" pitchFamily="34" charset="-122"/>
            </a:endParaRPr>
          </a:p>
          <a:p>
            <a:pPr marL="285750" lvl="0" indent="-285750">
              <a:lnSpc>
                <a:spcPct val="150000"/>
              </a:lnSpc>
              <a:buClr>
                <a:srgbClr val="FF9300"/>
              </a:buClr>
              <a:buFont typeface="Wingdings" pitchFamily="2" charset="2"/>
              <a:buChar char="Ø"/>
              <a:defRPr/>
            </a:pPr>
            <a:r>
              <a:rPr lang="zh-CN" altLang="en-US" sz="1800" kern="0">
                <a:solidFill>
                  <a:schemeClr val="tx1">
                    <a:lumMod val="65000"/>
                    <a:lumOff val="35000"/>
                  </a:schemeClr>
                </a:solidFill>
                <a:latin typeface="微软雅黑" pitchFamily="34" charset="-122"/>
                <a:ea typeface="微软雅黑" pitchFamily="34" charset="-122"/>
              </a:rPr>
              <a:t>现金</a:t>
            </a:r>
            <a:r>
              <a:rPr lang="zh-CN" altLang="en-US" sz="1800" kern="0" smtClean="0">
                <a:solidFill>
                  <a:schemeClr val="tx1">
                    <a:lumMod val="65000"/>
                    <a:lumOff val="35000"/>
                  </a:schemeClr>
                </a:solidFill>
                <a:latin typeface="微软雅黑" pitchFamily="34" charset="-122"/>
                <a:ea typeface="微软雅黑" pitchFamily="34" charset="-122"/>
              </a:rPr>
              <a:t>流量</a:t>
            </a:r>
            <a:endParaRPr lang="en-US" altLang="zh-CN" sz="1800" kern="0" smtClean="0">
              <a:solidFill>
                <a:schemeClr val="tx1">
                  <a:lumMod val="65000"/>
                  <a:lumOff val="35000"/>
                </a:schemeClr>
              </a:solidFill>
              <a:latin typeface="微软雅黑" pitchFamily="34" charset="-122"/>
              <a:ea typeface="微软雅黑" pitchFamily="34" charset="-122"/>
            </a:endParaRPr>
          </a:p>
        </p:txBody>
      </p:sp>
    </p:spTree>
  </p:cSld>
  <p:clrMapOvr>
    <a:masterClrMapping/>
  </p:clrMapOvr>
  <p:transition>
    <p:wipe dir="d"/>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5" name="矩形 14"/>
          <p:cNvSpPr/>
          <p:nvPr/>
        </p:nvSpPr>
        <p:spPr>
          <a:xfrm>
            <a:off x="838622" y="981522"/>
            <a:ext cx="6840760" cy="473463"/>
          </a:xfrm>
          <a:prstGeom prst="rect">
            <a:avLst/>
          </a:prstGeom>
        </p:spPr>
        <p:txBody>
          <a:bodyPr wrap="squar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just">
              <a:lnSpc>
                <a:spcPct val="157000"/>
              </a:lnSpc>
              <a:spcBef>
                <a:spcPts val="600"/>
              </a:spcBef>
              <a:spcAft>
                <a:spcPts val="600"/>
              </a:spcAft>
            </a:pPr>
            <a:r>
              <a:rPr lang="zh-CN" altLang="en-US" sz="1800" b="1" kern="100">
                <a:solidFill>
                  <a:schemeClr val="tx1">
                    <a:lumMod val="65000"/>
                    <a:lumOff val="35000"/>
                  </a:schemeClr>
                </a:solidFill>
                <a:latin typeface="微软雅黑" pitchFamily="34" charset="-122"/>
                <a:ea typeface="微软雅黑" pitchFamily="34" charset="-122"/>
              </a:rPr>
              <a:t>（一）货币时间价值的概念</a:t>
            </a:r>
            <a:endParaRPr lang="zh-CN" altLang="zh-CN" sz="1800" b="1" kern="100">
              <a:solidFill>
                <a:schemeClr val="tx1">
                  <a:lumMod val="65000"/>
                  <a:lumOff val="35000"/>
                </a:schemeClr>
              </a:solidFill>
              <a:effectLst/>
              <a:latin typeface="微软雅黑" pitchFamily="34" charset="-122"/>
              <a:ea typeface="微软雅黑" pitchFamily="34" charset="-122"/>
            </a:endParaRPr>
          </a:p>
        </p:txBody>
      </p:sp>
      <p:sp>
        <p:nvSpPr>
          <p:cNvPr id="18" name="矩形 17"/>
          <p:cNvSpPr/>
          <p:nvPr/>
        </p:nvSpPr>
        <p:spPr>
          <a:xfrm>
            <a:off x="1126654" y="1557586"/>
            <a:ext cx="10153128" cy="812530"/>
          </a:xfrm>
          <a:prstGeom prst="rect">
            <a:avLst/>
          </a:prstGeom>
        </p:spPr>
        <p:txBody>
          <a:bodyPr wrap="squar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lvl="0" defTabSz="914400">
              <a:lnSpc>
                <a:spcPct val="130000"/>
              </a:lnSpc>
            </a:pPr>
            <a:r>
              <a:rPr lang="zh-CN" altLang="en-US" sz="1800" kern="0" smtClean="0">
                <a:solidFill>
                  <a:prstClr val="black">
                    <a:lumMod val="65000"/>
                    <a:lumOff val="35000"/>
                  </a:prstClr>
                </a:solidFill>
                <a:latin typeface="微软雅黑" pitchFamily="34" charset="-122"/>
                <a:ea typeface="微软雅黑" pitchFamily="34" charset="-122"/>
              </a:rPr>
              <a:t>      </a:t>
            </a:r>
            <a:r>
              <a:rPr lang="zh-CN" altLang="en-US" sz="1800" b="1" kern="0" smtClean="0">
                <a:solidFill>
                  <a:srgbClr val="FF0000"/>
                </a:solidFill>
                <a:latin typeface="微软雅黑" pitchFamily="34" charset="-122"/>
                <a:ea typeface="微软雅黑" pitchFamily="34" charset="-122"/>
              </a:rPr>
              <a:t>货币</a:t>
            </a:r>
            <a:r>
              <a:rPr lang="zh-CN" altLang="en-US" sz="1800" b="1" kern="0">
                <a:solidFill>
                  <a:srgbClr val="FF0000"/>
                </a:solidFill>
                <a:latin typeface="微软雅黑" pitchFamily="34" charset="-122"/>
                <a:ea typeface="微软雅黑" pitchFamily="34" charset="-122"/>
              </a:rPr>
              <a:t>时间价值</a:t>
            </a:r>
            <a:r>
              <a:rPr lang="zh-CN" altLang="en-US" sz="1800" kern="0">
                <a:solidFill>
                  <a:prstClr val="black">
                    <a:lumMod val="65000"/>
                    <a:lumOff val="35000"/>
                  </a:prstClr>
                </a:solidFill>
                <a:latin typeface="微软雅黑" pitchFamily="34" charset="-122"/>
                <a:ea typeface="微软雅黑" pitchFamily="34" charset="-122"/>
              </a:rPr>
              <a:t>是指作为资本运用的货币在被运用的过程中随时间推移而产生的价值增值。简单来说，就是同等数量的货币在不同的时间里，其价值是不一样</a:t>
            </a:r>
            <a:r>
              <a:rPr lang="zh-CN" altLang="en-US" sz="1800" kern="0" smtClean="0">
                <a:solidFill>
                  <a:prstClr val="black">
                    <a:lumMod val="65000"/>
                    <a:lumOff val="35000"/>
                  </a:prstClr>
                </a:solidFill>
                <a:latin typeface="微软雅黑" pitchFamily="34" charset="-122"/>
                <a:ea typeface="微软雅黑" pitchFamily="34" charset="-122"/>
              </a:rPr>
              <a:t>的 。</a:t>
            </a:r>
            <a:endParaRPr lang="zh-CN" altLang="en-US" sz="1800" kern="0">
              <a:solidFill>
                <a:prstClr val="black">
                  <a:lumMod val="65000"/>
                  <a:lumOff val="35000"/>
                </a:prstClr>
              </a:solidFill>
              <a:latin typeface="微软雅黑" pitchFamily="34" charset="-122"/>
              <a:ea typeface="微软雅黑" pitchFamily="34" charset="-122"/>
            </a:endParaRPr>
          </a:p>
        </p:txBody>
      </p:sp>
      <p:pic>
        <p:nvPicPr>
          <p:cNvPr id="5" name="Picture 4" descr="c:\users\jqb\appdata\roaming\360se6\User Data\temp\643700.jpg"/>
          <p:cNvPicPr>
            <a:picLocks noChangeAspect="1" noChangeArrowheads="1"/>
          </p:cNvPicPr>
          <p:nvPr/>
        </p:nvPicPr>
        <p:blipFill>
          <a:blip r:embed="rId2"/>
          <a:stretch>
            <a:fillRect/>
          </a:stretch>
        </p:blipFill>
        <p:spPr bwMode="auto">
          <a:xfrm>
            <a:off x="1198662" y="2640217"/>
            <a:ext cx="4400487" cy="3168352"/>
          </a:xfrm>
          <a:prstGeom prst="rect">
            <a:avLst/>
          </a:prstGeom>
          <a:ln>
            <a:noFill/>
          </a:ln>
          <a:effectLst>
            <a:outerShdw blurRad="292100" dist="139700" dir="2700000" algn="tl" rotWithShape="0">
              <a:srgbClr val="333333">
                <a:alpha val="65000"/>
              </a:srgbClr>
            </a:outerShdw>
          </a:effectLst>
        </p:spPr>
      </p:pic>
      <p:pic>
        <p:nvPicPr>
          <p:cNvPr id="2" name="图片 1"/>
          <p:cNvPicPr>
            <a:picLocks noChangeAspect="1"/>
          </p:cNvPicPr>
          <p:nvPr/>
        </p:nvPicPr>
        <p:blipFill>
          <a:blip r:embed="rId3"/>
          <a:stretch>
            <a:fillRect/>
          </a:stretch>
        </p:blipFill>
        <p:spPr>
          <a:xfrm>
            <a:off x="6488494" y="2640217"/>
            <a:ext cx="4464496" cy="3173124"/>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dur="50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dur="50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dur="50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5" name="矩形 14"/>
          <p:cNvSpPr/>
          <p:nvPr/>
        </p:nvSpPr>
        <p:spPr>
          <a:xfrm>
            <a:off x="838622" y="981522"/>
            <a:ext cx="6840760" cy="473463"/>
          </a:xfrm>
          <a:prstGeom prst="rect">
            <a:avLst/>
          </a:prstGeom>
        </p:spPr>
        <p:txBody>
          <a:bodyPr wrap="squar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just">
              <a:lnSpc>
                <a:spcPct val="157000"/>
              </a:lnSpc>
              <a:spcBef>
                <a:spcPts val="600"/>
              </a:spcBef>
              <a:spcAft>
                <a:spcPts val="600"/>
              </a:spcAft>
            </a:pPr>
            <a:r>
              <a:rPr lang="zh-CN" altLang="en-US" sz="1800" b="1" kern="100">
                <a:solidFill>
                  <a:schemeClr val="tx1">
                    <a:lumMod val="65000"/>
                    <a:lumOff val="35000"/>
                  </a:schemeClr>
                </a:solidFill>
                <a:latin typeface="微软雅黑" pitchFamily="34" charset="-122"/>
                <a:ea typeface="微软雅黑" pitchFamily="34" charset="-122"/>
              </a:rPr>
              <a:t>（二）货币时间价值的计算</a:t>
            </a:r>
            <a:endParaRPr lang="zh-CN" altLang="zh-CN" sz="1800" b="1" kern="100">
              <a:solidFill>
                <a:schemeClr val="tx1">
                  <a:lumMod val="65000"/>
                  <a:lumOff val="35000"/>
                </a:schemeClr>
              </a:solidFill>
              <a:effectLst/>
              <a:latin typeface="微软雅黑" pitchFamily="34" charset="-122"/>
              <a:ea typeface="微软雅黑" pitchFamily="34" charset="-122"/>
            </a:endParaRPr>
          </a:p>
        </p:txBody>
      </p:sp>
      <p:sp>
        <p:nvSpPr>
          <p:cNvPr id="18" name="矩形 17"/>
          <p:cNvSpPr/>
          <p:nvPr/>
        </p:nvSpPr>
        <p:spPr>
          <a:xfrm>
            <a:off x="1486694" y="1931734"/>
            <a:ext cx="10153128" cy="452432"/>
          </a:xfrm>
          <a:prstGeom prst="rect">
            <a:avLst/>
          </a:prstGeom>
        </p:spPr>
        <p:txBody>
          <a:bodyPr wrap="squar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lvl="0" defTabSz="914400">
              <a:lnSpc>
                <a:spcPct val="130000"/>
              </a:lnSpc>
            </a:pPr>
            <a:r>
              <a:rPr lang="zh-CN" altLang="en-US" sz="1800" kern="0">
                <a:solidFill>
                  <a:prstClr val="black">
                    <a:lumMod val="65000"/>
                    <a:lumOff val="35000"/>
                  </a:prstClr>
                </a:solidFill>
                <a:latin typeface="微软雅黑" pitchFamily="34" charset="-122"/>
                <a:ea typeface="微软雅黑" pitchFamily="34" charset="-122"/>
              </a:rPr>
              <a:t>利息的计算有两种制度，</a:t>
            </a:r>
            <a:r>
              <a:rPr lang="zh-CN" altLang="en-US" sz="1800" b="1" kern="0">
                <a:solidFill>
                  <a:srgbClr val="FF0000"/>
                </a:solidFill>
                <a:latin typeface="微软雅黑" pitchFamily="34" charset="-122"/>
                <a:ea typeface="微软雅黑" pitchFamily="34" charset="-122"/>
              </a:rPr>
              <a:t>一种是单利制，另一种是复利制。</a:t>
            </a:r>
          </a:p>
        </p:txBody>
      </p:sp>
      <p:sp>
        <p:nvSpPr>
          <p:cNvPr id="5" name="矩形 4"/>
          <p:cNvSpPr/>
          <p:nvPr/>
        </p:nvSpPr>
        <p:spPr>
          <a:xfrm>
            <a:off x="851291" y="1534405"/>
            <a:ext cx="1984839" cy="375809"/>
          </a:xfrm>
          <a:prstGeom prst="rect">
            <a:avLst/>
          </a:prstGeom>
        </p:spPr>
        <p:txBody>
          <a:bodyPr wrap="non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indent="269875" algn="just">
              <a:lnSpc>
                <a:spcPct val="110000"/>
              </a:lnSpc>
              <a:spcAft>
                <a:spcPct val="0"/>
              </a:spcAft>
            </a:pPr>
            <a:r>
              <a:rPr lang="en-US" altLang="zh-CN" sz="1800" b="1" kern="0">
                <a:solidFill>
                  <a:srgbClr val="FF0000"/>
                </a:solidFill>
                <a:latin typeface="微软雅黑" pitchFamily="34" charset="-122"/>
                <a:ea typeface="微软雅黑" pitchFamily="34" charset="-122"/>
              </a:rPr>
              <a:t>1</a:t>
            </a:r>
            <a:r>
              <a:rPr lang="zh-CN" altLang="en-US" sz="1800" b="1" kern="0">
                <a:solidFill>
                  <a:srgbClr val="FF0000"/>
                </a:solidFill>
                <a:latin typeface="微软雅黑" pitchFamily="34" charset="-122"/>
                <a:ea typeface="微软雅黑" pitchFamily="34" charset="-122"/>
              </a:rPr>
              <a:t>．利息的计算</a:t>
            </a:r>
          </a:p>
        </p:txBody>
      </p:sp>
      <p:sp>
        <p:nvSpPr>
          <p:cNvPr id="6" name="矩形 5"/>
          <p:cNvSpPr/>
          <p:nvPr/>
        </p:nvSpPr>
        <p:spPr>
          <a:xfrm>
            <a:off x="1198662" y="2384166"/>
            <a:ext cx="10153128" cy="1772793"/>
          </a:xfrm>
          <a:prstGeom prst="rect">
            <a:avLst/>
          </a:prstGeom>
        </p:spPr>
        <p:txBody>
          <a:bodyPr wrap="squar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lvl="0" defTabSz="914400">
              <a:lnSpc>
                <a:spcPct val="130000"/>
              </a:lnSpc>
            </a:pPr>
            <a:r>
              <a:rPr lang="en-US" altLang="zh-CN" sz="1800" b="1" kern="0">
                <a:solidFill>
                  <a:srgbClr val="FF0000"/>
                </a:solidFill>
                <a:latin typeface="微软雅黑" pitchFamily="34" charset="-122"/>
                <a:ea typeface="微软雅黑" pitchFamily="34" charset="-122"/>
              </a:rPr>
              <a:t>1</a:t>
            </a:r>
            <a:r>
              <a:rPr lang="zh-CN" altLang="en-US" sz="1800" b="1" kern="0">
                <a:solidFill>
                  <a:srgbClr val="FF0000"/>
                </a:solidFill>
                <a:latin typeface="微软雅黑" pitchFamily="34" charset="-122"/>
                <a:ea typeface="微软雅黑" pitchFamily="34" charset="-122"/>
              </a:rPr>
              <a:t>）单利制</a:t>
            </a:r>
          </a:p>
          <a:p>
            <a:pPr lvl="0" defTabSz="914400">
              <a:lnSpc>
                <a:spcPct val="130000"/>
              </a:lnSpc>
            </a:pPr>
            <a:r>
              <a:rPr lang="zh-CN" altLang="en-US" sz="1800" kern="0" smtClean="0">
                <a:solidFill>
                  <a:prstClr val="black">
                    <a:lumMod val="65000"/>
                    <a:lumOff val="35000"/>
                  </a:prstClr>
                </a:solidFill>
                <a:latin typeface="微软雅黑" pitchFamily="34" charset="-122"/>
                <a:ea typeface="微软雅黑" pitchFamily="34" charset="-122"/>
              </a:rPr>
              <a:t>       单利</a:t>
            </a:r>
            <a:r>
              <a:rPr lang="zh-CN" altLang="en-US" sz="1800" kern="0">
                <a:solidFill>
                  <a:prstClr val="black">
                    <a:lumMod val="65000"/>
                    <a:lumOff val="35000"/>
                  </a:prstClr>
                </a:solidFill>
                <a:latin typeface="微软雅黑" pitchFamily="34" charset="-122"/>
                <a:ea typeface="微软雅黑" pitchFamily="34" charset="-122"/>
              </a:rPr>
              <a:t>制是指每期计算利息时都以本金作为计算的基础，前期的利息不计入下期的本金。设本金</a:t>
            </a:r>
            <a:r>
              <a:rPr lang="zh-CN" altLang="en-US" sz="1800" kern="0" smtClean="0">
                <a:solidFill>
                  <a:prstClr val="black">
                    <a:lumMod val="65000"/>
                    <a:lumOff val="35000"/>
                  </a:prstClr>
                </a:solidFill>
                <a:latin typeface="微软雅黑" pitchFamily="34" charset="-122"/>
                <a:ea typeface="微软雅黑" pitchFamily="34" charset="-122"/>
              </a:rPr>
              <a:t>为</a:t>
            </a:r>
            <a:r>
              <a:rPr lang="en-US" sz="1800" i="1" smtClean="0"/>
              <a:t>P</a:t>
            </a:r>
            <a:r>
              <a:rPr lang="zh-CN" altLang="en-US" sz="1800" kern="0" smtClean="0">
                <a:solidFill>
                  <a:prstClr val="black">
                    <a:lumMod val="65000"/>
                    <a:lumOff val="35000"/>
                  </a:prstClr>
                </a:solidFill>
                <a:latin typeface="微软雅黑" pitchFamily="34" charset="-122"/>
                <a:ea typeface="微软雅黑" pitchFamily="34" charset="-122"/>
              </a:rPr>
              <a:t>，</a:t>
            </a:r>
            <a:r>
              <a:rPr lang="zh-CN" altLang="en-US" sz="1800" kern="0">
                <a:solidFill>
                  <a:prstClr val="black">
                    <a:lumMod val="65000"/>
                    <a:lumOff val="35000"/>
                  </a:prstClr>
                </a:solidFill>
                <a:latin typeface="微软雅黑" pitchFamily="34" charset="-122"/>
                <a:ea typeface="微软雅黑" pitchFamily="34" charset="-122"/>
              </a:rPr>
              <a:t>利息率</a:t>
            </a:r>
            <a:r>
              <a:rPr lang="zh-CN" altLang="en-US" sz="1800" kern="0" smtClean="0">
                <a:solidFill>
                  <a:prstClr val="black">
                    <a:lumMod val="65000"/>
                    <a:lumOff val="35000"/>
                  </a:prstClr>
                </a:solidFill>
                <a:latin typeface="微软雅黑" pitchFamily="34" charset="-122"/>
                <a:ea typeface="微软雅黑" pitchFamily="34" charset="-122"/>
              </a:rPr>
              <a:t>为 </a:t>
            </a:r>
            <a:r>
              <a:rPr lang="en-US" sz="1800" i="1" err="1" smtClean="0"/>
              <a:t>i</a:t>
            </a:r>
            <a:r>
              <a:rPr lang="zh-CN" altLang="en-US" sz="1800" kern="0" smtClean="0">
                <a:solidFill>
                  <a:prstClr val="black">
                    <a:lumMod val="65000"/>
                    <a:lumOff val="35000"/>
                  </a:prstClr>
                </a:solidFill>
                <a:latin typeface="微软雅黑" pitchFamily="34" charset="-122"/>
                <a:ea typeface="微软雅黑" pitchFamily="34" charset="-122"/>
              </a:rPr>
              <a:t>，</a:t>
            </a:r>
            <a:r>
              <a:rPr lang="zh-CN" altLang="en-US" sz="1800" kern="0">
                <a:solidFill>
                  <a:prstClr val="black">
                    <a:lumMod val="65000"/>
                    <a:lumOff val="35000"/>
                  </a:prstClr>
                </a:solidFill>
                <a:latin typeface="微软雅黑" pitchFamily="34" charset="-122"/>
                <a:ea typeface="微软雅黑" pitchFamily="34" charset="-122"/>
              </a:rPr>
              <a:t>计息期数</a:t>
            </a:r>
            <a:r>
              <a:rPr lang="zh-CN" altLang="en-US" sz="1800" kern="0" smtClean="0">
                <a:solidFill>
                  <a:prstClr val="black">
                    <a:lumMod val="65000"/>
                    <a:lumOff val="35000"/>
                  </a:prstClr>
                </a:solidFill>
                <a:latin typeface="微软雅黑" pitchFamily="34" charset="-122"/>
                <a:ea typeface="微软雅黑" pitchFamily="34" charset="-122"/>
              </a:rPr>
              <a:t>为 </a:t>
            </a:r>
            <a:r>
              <a:rPr lang="en-US" sz="1800" i="1" smtClean="0"/>
              <a:t>n</a:t>
            </a:r>
            <a:r>
              <a:rPr lang="zh-CN" altLang="en-US" sz="1800" kern="0" smtClean="0">
                <a:solidFill>
                  <a:prstClr val="black">
                    <a:lumMod val="65000"/>
                    <a:lumOff val="35000"/>
                  </a:prstClr>
                </a:solidFill>
                <a:latin typeface="微软雅黑" pitchFamily="34" charset="-122"/>
                <a:ea typeface="微软雅黑" pitchFamily="34" charset="-122"/>
              </a:rPr>
              <a:t>，</a:t>
            </a:r>
            <a:r>
              <a:rPr lang="zh-CN" altLang="en-US" sz="1800" kern="0">
                <a:solidFill>
                  <a:prstClr val="black">
                    <a:lumMod val="65000"/>
                    <a:lumOff val="35000"/>
                  </a:prstClr>
                </a:solidFill>
                <a:latin typeface="微软雅黑" pitchFamily="34" charset="-122"/>
                <a:ea typeface="微软雅黑" pitchFamily="34" charset="-122"/>
              </a:rPr>
              <a:t>本金与利息的总和</a:t>
            </a:r>
            <a:r>
              <a:rPr lang="zh-CN" altLang="en-US" sz="1800" kern="0" smtClean="0">
                <a:solidFill>
                  <a:prstClr val="black">
                    <a:lumMod val="65000"/>
                    <a:lumOff val="35000"/>
                  </a:prstClr>
                </a:solidFill>
                <a:latin typeface="微软雅黑" pitchFamily="34" charset="-122"/>
                <a:ea typeface="微软雅黑" pitchFamily="34" charset="-122"/>
              </a:rPr>
              <a:t>为 </a:t>
            </a:r>
            <a:r>
              <a:rPr lang="en-US" sz="2000" i="1" smtClean="0"/>
              <a:t>F</a:t>
            </a:r>
            <a:r>
              <a:rPr lang="en-US" sz="2000" i="1" baseline="-25000" smtClean="0"/>
              <a:t>n </a:t>
            </a:r>
            <a:r>
              <a:rPr lang="zh-CN" altLang="en-US" sz="1800" kern="0" smtClean="0">
                <a:solidFill>
                  <a:prstClr val="black">
                    <a:lumMod val="65000"/>
                    <a:lumOff val="35000"/>
                  </a:prstClr>
                </a:solidFill>
                <a:latin typeface="微软雅黑" pitchFamily="34" charset="-122"/>
                <a:ea typeface="微软雅黑" pitchFamily="34" charset="-122"/>
              </a:rPr>
              <a:t>。</a:t>
            </a:r>
            <a:r>
              <a:rPr lang="zh-CN" altLang="en-US" sz="1800" kern="0">
                <a:solidFill>
                  <a:prstClr val="black">
                    <a:lumMod val="65000"/>
                    <a:lumOff val="35000"/>
                  </a:prstClr>
                </a:solidFill>
                <a:latin typeface="微软雅黑" pitchFamily="34" charset="-122"/>
                <a:ea typeface="微软雅黑" pitchFamily="34" charset="-122"/>
              </a:rPr>
              <a:t>则</a:t>
            </a:r>
            <a:r>
              <a:rPr lang="zh-CN" altLang="en-US" sz="1800" kern="0" smtClean="0">
                <a:solidFill>
                  <a:prstClr val="black">
                    <a:lumMod val="65000"/>
                    <a:lumOff val="35000"/>
                  </a:prstClr>
                </a:solidFill>
                <a:latin typeface="微软雅黑" pitchFamily="34" charset="-122"/>
                <a:ea typeface="微软雅黑" pitchFamily="34" charset="-122"/>
              </a:rPr>
              <a:t>：</a:t>
            </a:r>
            <a:endParaRPr lang="en-US" altLang="zh-CN" sz="1800" kern="0" smtClean="0">
              <a:solidFill>
                <a:prstClr val="black">
                  <a:lumMod val="65000"/>
                  <a:lumOff val="35000"/>
                </a:prstClr>
              </a:solidFill>
              <a:latin typeface="微软雅黑" pitchFamily="34" charset="-122"/>
              <a:ea typeface="微软雅黑" pitchFamily="34" charset="-122"/>
            </a:endParaRPr>
          </a:p>
          <a:p>
            <a:pPr lvl="0" defTabSz="914400">
              <a:lnSpc>
                <a:spcPct val="130000"/>
              </a:lnSpc>
            </a:pPr>
            <a:endParaRPr lang="zh-CN" altLang="en-US" sz="1000" kern="0">
              <a:solidFill>
                <a:prstClr val="black">
                  <a:lumMod val="65000"/>
                  <a:lumOff val="35000"/>
                </a:prstClr>
              </a:solidFill>
              <a:latin typeface="微软雅黑" pitchFamily="34" charset="-122"/>
              <a:ea typeface="微软雅黑" pitchFamily="34" charset="-122"/>
            </a:endParaRPr>
          </a:p>
          <a:p>
            <a:pPr lvl="0" defTabSz="914400">
              <a:lnSpc>
                <a:spcPct val="130000"/>
              </a:lnSpc>
            </a:pPr>
            <a:r>
              <a:rPr lang="en-US" altLang="zh-CN" sz="1800" kern="0" smtClean="0">
                <a:solidFill>
                  <a:prstClr val="black">
                    <a:lumMod val="65000"/>
                    <a:lumOff val="35000"/>
                  </a:prstClr>
                </a:solidFill>
                <a:latin typeface="微软雅黑" pitchFamily="34" charset="-122"/>
                <a:ea typeface="微软雅黑" pitchFamily="34" charset="-122"/>
              </a:rPr>
              <a:t>       1</a:t>
            </a:r>
            <a:r>
              <a:rPr lang="zh-CN" altLang="en-US" sz="1800" kern="0">
                <a:solidFill>
                  <a:prstClr val="black">
                    <a:lumMod val="65000"/>
                    <a:lumOff val="35000"/>
                  </a:prstClr>
                </a:solidFill>
                <a:latin typeface="微软雅黑" pitchFamily="34" charset="-122"/>
                <a:ea typeface="微软雅黑" pitchFamily="34" charset="-122"/>
              </a:rPr>
              <a:t>个时期的利息</a:t>
            </a:r>
            <a:r>
              <a:rPr lang="zh-CN" altLang="en-US" sz="1800" kern="0" smtClean="0">
                <a:solidFill>
                  <a:prstClr val="black">
                    <a:lumMod val="65000"/>
                    <a:lumOff val="35000"/>
                  </a:prstClr>
                </a:solidFill>
                <a:latin typeface="微软雅黑" pitchFamily="34" charset="-122"/>
                <a:ea typeface="微软雅黑" pitchFamily="34" charset="-122"/>
              </a:rPr>
              <a:t>为</a:t>
            </a:r>
            <a:r>
              <a:rPr lang="en-US" sz="1800" i="1" err="1" smtClean="0"/>
              <a:t>P</a:t>
            </a:r>
            <a:r>
              <a:rPr lang="en-US" altLang="zh-CN" sz="1800" err="1" smtClean="0"/>
              <a:t>×</a:t>
            </a:r>
            <a:r>
              <a:rPr lang="en-US" sz="1800" i="1" err="1" smtClean="0"/>
              <a:t>i</a:t>
            </a:r>
            <a:r>
              <a:rPr lang="zh-CN" altLang="en-US" sz="1800" kern="0" smtClean="0">
                <a:solidFill>
                  <a:prstClr val="black">
                    <a:lumMod val="65000"/>
                    <a:lumOff val="35000"/>
                  </a:prstClr>
                </a:solidFill>
                <a:latin typeface="微软雅黑" pitchFamily="34" charset="-122"/>
                <a:ea typeface="微软雅黑" pitchFamily="34" charset="-122"/>
              </a:rPr>
              <a:t>，</a:t>
            </a:r>
            <a:r>
              <a:rPr lang="en-US" sz="1800" i="1" smtClean="0"/>
              <a:t> n </a:t>
            </a:r>
            <a:r>
              <a:rPr lang="zh-CN" altLang="en-US" sz="1800" kern="0" smtClean="0">
                <a:solidFill>
                  <a:prstClr val="black">
                    <a:lumMod val="65000"/>
                    <a:lumOff val="35000"/>
                  </a:prstClr>
                </a:solidFill>
                <a:latin typeface="微软雅黑" pitchFamily="34" charset="-122"/>
                <a:ea typeface="微软雅黑" pitchFamily="34" charset="-122"/>
              </a:rPr>
              <a:t>个</a:t>
            </a:r>
            <a:r>
              <a:rPr lang="zh-CN" altLang="en-US" sz="1800" kern="0">
                <a:solidFill>
                  <a:prstClr val="black">
                    <a:lumMod val="65000"/>
                    <a:lumOff val="35000"/>
                  </a:prstClr>
                </a:solidFill>
                <a:latin typeface="微软雅黑" pitchFamily="34" charset="-122"/>
                <a:ea typeface="微软雅黑" pitchFamily="34" charset="-122"/>
              </a:rPr>
              <a:t>时期的利息为</a:t>
            </a:r>
            <a:r>
              <a:rPr lang="en-US" altLang="zh-CN" sz="1800" kern="0" smtClean="0">
                <a:solidFill>
                  <a:prstClr val="black">
                    <a:lumMod val="65000"/>
                    <a:lumOff val="35000"/>
                  </a:prstClr>
                </a:solidFill>
                <a:latin typeface="微软雅黑" pitchFamily="34" charset="-122"/>
                <a:ea typeface="微软雅黑" pitchFamily="34" charset="-122"/>
              </a:rPr>
              <a:t>P</a:t>
            </a:r>
            <a:r>
              <a:rPr lang="en-US" sz="1800" i="1" smtClean="0"/>
              <a:t> P</a:t>
            </a:r>
            <a:r>
              <a:rPr lang="en-US" altLang="zh-CN" sz="1800" err="1" smtClean="0"/>
              <a:t>×</a:t>
            </a:r>
            <a:r>
              <a:rPr lang="en-US" sz="1800" i="1" err="1" smtClean="0"/>
              <a:t>i</a:t>
            </a:r>
            <a:r>
              <a:rPr lang="en-US" altLang="zh-CN" sz="1800" err="1" smtClean="0"/>
              <a:t>×</a:t>
            </a:r>
            <a:r>
              <a:rPr lang="en-US" sz="1800" i="1" err="1" smtClean="0"/>
              <a:t>n </a:t>
            </a:r>
            <a:r>
              <a:rPr lang="zh-CN" altLang="en-US" sz="1800" kern="0" smtClean="0">
                <a:solidFill>
                  <a:prstClr val="black">
                    <a:lumMod val="65000"/>
                    <a:lumOff val="35000"/>
                  </a:prstClr>
                </a:solidFill>
                <a:latin typeface="微软雅黑" pitchFamily="34" charset="-122"/>
                <a:ea typeface="微软雅黑" pitchFamily="34" charset="-122"/>
              </a:rPr>
              <a:t>，</a:t>
            </a:r>
            <a:r>
              <a:rPr lang="en-US" sz="1800" i="1" smtClean="0"/>
              <a:t> n </a:t>
            </a:r>
            <a:r>
              <a:rPr lang="zh-CN" altLang="en-US" sz="1800" kern="0" smtClean="0">
                <a:solidFill>
                  <a:prstClr val="black">
                    <a:lumMod val="65000"/>
                    <a:lumOff val="35000"/>
                  </a:prstClr>
                </a:solidFill>
                <a:latin typeface="微软雅黑" pitchFamily="34" charset="-122"/>
                <a:ea typeface="微软雅黑" pitchFamily="34" charset="-122"/>
              </a:rPr>
              <a:t>个</a:t>
            </a:r>
            <a:r>
              <a:rPr lang="zh-CN" altLang="en-US" sz="1800" kern="0">
                <a:solidFill>
                  <a:prstClr val="black">
                    <a:lumMod val="65000"/>
                    <a:lumOff val="35000"/>
                  </a:prstClr>
                </a:solidFill>
                <a:latin typeface="微软雅黑" pitchFamily="34" charset="-122"/>
                <a:ea typeface="微软雅黑" pitchFamily="34" charset="-122"/>
              </a:rPr>
              <a:t>时期的本利和为：</a:t>
            </a:r>
          </a:p>
        </p:txBody>
      </p:sp>
      <p:sp>
        <p:nvSpPr>
          <p:cNvPr id="3" name="矩形 2"/>
          <p:cNvSpPr/>
          <p:nvPr/>
        </p:nvSpPr>
        <p:spPr>
          <a:xfrm>
            <a:off x="5033152" y="4750944"/>
            <a:ext cx="2124108" cy="400110"/>
          </a:xfrm>
          <a:prstGeom prst="rect">
            <a:avLst/>
          </a:prstGeom>
        </p:spPr>
        <p:txBody>
          <a:bodyPr wrap="non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r>
              <a:rPr lang="en-US" sz="2000" b="1" i="1" smtClean="0">
                <a:solidFill>
                  <a:srgbClr val="FF0000"/>
                </a:solidFill>
              </a:rPr>
              <a:t>F</a:t>
            </a:r>
            <a:r>
              <a:rPr lang="en-US" sz="2000" b="1" i="1" baseline="-25000" smtClean="0">
                <a:solidFill>
                  <a:srgbClr val="FF0000"/>
                </a:solidFill>
              </a:rPr>
              <a:t>n</a:t>
            </a:r>
            <a:r>
              <a:rPr lang="zh-CN" altLang="en-US" sz="2000" smtClean="0"/>
              <a:t>＝</a:t>
            </a:r>
            <a:r>
              <a:rPr lang="en-US" sz="2000" i="1" smtClean="0"/>
              <a:t>P</a:t>
            </a:r>
            <a:r>
              <a:rPr lang="zh-CN" altLang="en-US" sz="2000" smtClean="0"/>
              <a:t>（</a:t>
            </a:r>
            <a:r>
              <a:rPr lang="en-US" sz="2000" smtClean="0"/>
              <a:t>1</a:t>
            </a:r>
            <a:r>
              <a:rPr lang="zh-CN" altLang="en-US" sz="2000" smtClean="0"/>
              <a:t>＋</a:t>
            </a:r>
            <a:r>
              <a:rPr lang="en-US" sz="2000" i="1" err="1" smtClean="0"/>
              <a:t>i</a:t>
            </a:r>
            <a:r>
              <a:rPr lang="en-US" altLang="zh-CN" sz="2000" err="1" smtClean="0"/>
              <a:t>×</a:t>
            </a:r>
            <a:r>
              <a:rPr lang="en-US" sz="2000" i="1" err="1" smtClean="0"/>
              <a:t>n</a:t>
            </a:r>
            <a:r>
              <a:rPr lang="zh-CN" altLang="en-US" sz="2000" smtClean="0"/>
              <a:t>）</a:t>
            </a:r>
            <a:endParaRPr lang="zh-CN" altLang="en-US" sz="2000"/>
          </a:p>
        </p:txBody>
      </p:sp>
    </p:spTree>
    <p:extLst>
      <p:ext uri="{BB962C8B-B14F-4D97-AF65-F5344CB8AC3E}">
        <p14:creationId xmlns:p14="http://schemas.microsoft.com/office/powerpoint/2010/main" val="310673049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42" presetClass="entr" presetSubtype="0" dur="100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par>
                                <p:cTn id="10" presetID="42" presetClass="entr" presetSubtype="0" dur="1000" fill="hold" grpId="0" nodeType="with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par>
                                <p:cTn id="15" presetID="42" presetClass="entr" presetSubtype="0" dur="100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par>
                                <p:cTn id="20" presetID="42" presetClass="entr" presetSubtype="0" dur="100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par>
                                <p:cTn id="25" presetID="42" presetClass="entr" presetSubtype="0" dur="1000" fill="hold" grpId="0" nodeType="with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1000"/>
                                        <p:tgtEl>
                                          <p:spTgt spid="3"/>
                                        </p:tgtEl>
                                      </p:cBhvr>
                                    </p:animEffect>
                                    <p:anim calcmode="lin" valueType="num">
                                      <p:cBhvr>
                                        <p:cTn id="28" dur="1000" fill="hold"/>
                                        <p:tgtEl>
                                          <p:spTgt spid="3"/>
                                        </p:tgtEl>
                                        <p:attrNameLst>
                                          <p:attrName>ppt_x</p:attrName>
                                        </p:attrNameLst>
                                      </p:cBhvr>
                                      <p:tavLst>
                                        <p:tav tm="0">
                                          <p:val>
                                            <p:strVal val="#ppt_x"/>
                                          </p:val>
                                        </p:tav>
                                        <p:tav tm="100000">
                                          <p:val>
                                            <p:strVal val="#ppt_x"/>
                                          </p:val>
                                        </p:tav>
                                      </p:tavLst>
                                    </p:anim>
                                    <p:anim calcmode="lin" valueType="num">
                                      <p:cBhvr>
                                        <p:cTn id="2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8" grpId="0"/>
      <p:bldP spid="5" grpId="0"/>
      <p:bldP spid="6" grpId="0"/>
      <p:bldP spid="3" grpId="0"/>
    </p:bldLs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5" name="矩形 14"/>
          <p:cNvSpPr/>
          <p:nvPr/>
        </p:nvSpPr>
        <p:spPr>
          <a:xfrm>
            <a:off x="838622" y="981522"/>
            <a:ext cx="6840760" cy="473463"/>
          </a:xfrm>
          <a:prstGeom prst="rect">
            <a:avLst/>
          </a:prstGeom>
        </p:spPr>
        <p:txBody>
          <a:bodyPr wrap="squar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just">
              <a:lnSpc>
                <a:spcPct val="157000"/>
              </a:lnSpc>
              <a:spcBef>
                <a:spcPts val="600"/>
              </a:spcBef>
              <a:spcAft>
                <a:spcPts val="600"/>
              </a:spcAft>
            </a:pPr>
            <a:r>
              <a:rPr lang="zh-CN" altLang="en-US" sz="1800" b="1" kern="100">
                <a:solidFill>
                  <a:schemeClr val="tx1">
                    <a:lumMod val="65000"/>
                    <a:lumOff val="35000"/>
                  </a:schemeClr>
                </a:solidFill>
                <a:latin typeface="微软雅黑" pitchFamily="34" charset="-122"/>
                <a:ea typeface="微软雅黑" pitchFamily="34" charset="-122"/>
              </a:rPr>
              <a:t>（二）货币时间价值的计算</a:t>
            </a:r>
            <a:endParaRPr lang="zh-CN" altLang="zh-CN" sz="1800" b="1" kern="100">
              <a:solidFill>
                <a:schemeClr val="tx1">
                  <a:lumMod val="65000"/>
                  <a:lumOff val="35000"/>
                </a:schemeClr>
              </a:solidFill>
              <a:effectLst/>
              <a:latin typeface="微软雅黑" pitchFamily="34" charset="-122"/>
              <a:ea typeface="微软雅黑" pitchFamily="34" charset="-122"/>
            </a:endParaRPr>
          </a:p>
        </p:txBody>
      </p:sp>
      <p:sp>
        <p:nvSpPr>
          <p:cNvPr id="5" name="矩形 4"/>
          <p:cNvSpPr/>
          <p:nvPr/>
        </p:nvSpPr>
        <p:spPr>
          <a:xfrm>
            <a:off x="910630" y="1570646"/>
            <a:ext cx="1984839" cy="375809"/>
          </a:xfrm>
          <a:prstGeom prst="rect">
            <a:avLst/>
          </a:prstGeom>
        </p:spPr>
        <p:txBody>
          <a:bodyPr wrap="non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indent="269875" algn="just">
              <a:lnSpc>
                <a:spcPct val="110000"/>
              </a:lnSpc>
              <a:spcAft>
                <a:spcPct val="0"/>
              </a:spcAft>
            </a:pPr>
            <a:r>
              <a:rPr lang="en-US" altLang="zh-CN" sz="1800" b="1" kern="0">
                <a:solidFill>
                  <a:srgbClr val="FF0000"/>
                </a:solidFill>
                <a:latin typeface="微软雅黑" pitchFamily="34" charset="-122"/>
                <a:ea typeface="微软雅黑" pitchFamily="34" charset="-122"/>
              </a:rPr>
              <a:t>1</a:t>
            </a:r>
            <a:r>
              <a:rPr lang="zh-CN" altLang="en-US" sz="1800" b="1" kern="0">
                <a:solidFill>
                  <a:srgbClr val="FF0000"/>
                </a:solidFill>
                <a:latin typeface="微软雅黑" pitchFamily="34" charset="-122"/>
                <a:ea typeface="微软雅黑" pitchFamily="34" charset="-122"/>
              </a:rPr>
              <a:t>．利息的计算</a:t>
            </a:r>
          </a:p>
        </p:txBody>
      </p:sp>
      <p:sp>
        <p:nvSpPr>
          <p:cNvPr id="6" name="矩形 5"/>
          <p:cNvSpPr/>
          <p:nvPr/>
        </p:nvSpPr>
        <p:spPr>
          <a:xfrm>
            <a:off x="1270670" y="2062116"/>
            <a:ext cx="10153128" cy="3573286"/>
          </a:xfrm>
          <a:prstGeom prst="rect">
            <a:avLst/>
          </a:prstGeom>
        </p:spPr>
        <p:txBody>
          <a:bodyPr wrap="squar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lvl="0" defTabSz="914400">
              <a:lnSpc>
                <a:spcPct val="130000"/>
              </a:lnSpc>
            </a:pPr>
            <a:r>
              <a:rPr lang="en-US" altLang="zh-CN" sz="1800" b="1" kern="0">
                <a:solidFill>
                  <a:srgbClr val="FF0000"/>
                </a:solidFill>
                <a:latin typeface="微软雅黑" pitchFamily="34" charset="-122"/>
                <a:ea typeface="微软雅黑" pitchFamily="34" charset="-122"/>
              </a:rPr>
              <a:t>2</a:t>
            </a:r>
            <a:r>
              <a:rPr lang="zh-CN" altLang="en-US" sz="1800" b="1" kern="0">
                <a:solidFill>
                  <a:srgbClr val="FF0000"/>
                </a:solidFill>
                <a:latin typeface="微软雅黑" pitchFamily="34" charset="-122"/>
                <a:ea typeface="微软雅黑" pitchFamily="34" charset="-122"/>
              </a:rPr>
              <a:t>）复利制</a:t>
            </a:r>
          </a:p>
          <a:p>
            <a:pPr lvl="0" defTabSz="914400">
              <a:lnSpc>
                <a:spcPct val="130000"/>
              </a:lnSpc>
            </a:pPr>
            <a:r>
              <a:rPr lang="zh-CN" altLang="en-US" sz="1800" kern="0" smtClean="0">
                <a:solidFill>
                  <a:prstClr val="black">
                    <a:lumMod val="65000"/>
                    <a:lumOff val="35000"/>
                  </a:prstClr>
                </a:solidFill>
                <a:latin typeface="微软雅黑" pitchFamily="34" charset="-122"/>
                <a:ea typeface="微软雅黑" pitchFamily="34" charset="-122"/>
              </a:rPr>
              <a:t>       复利</a:t>
            </a:r>
            <a:r>
              <a:rPr lang="zh-CN" altLang="en-US" sz="1800" kern="0">
                <a:solidFill>
                  <a:prstClr val="black">
                    <a:lumMod val="65000"/>
                    <a:lumOff val="35000"/>
                  </a:prstClr>
                </a:solidFill>
                <a:latin typeface="微软雅黑" pitchFamily="34" charset="-122"/>
                <a:ea typeface="微软雅黑" pitchFamily="34" charset="-122"/>
              </a:rPr>
              <a:t>制是指每期计算利息时都以前一时期的本利和作为计算的基础，前期的利息计入下期的本金。在复利制下，计算的各期利息额是递增的。</a:t>
            </a:r>
            <a:r>
              <a:rPr lang="zh-CN" altLang="en-US" sz="1800" b="1" kern="0">
                <a:solidFill>
                  <a:srgbClr val="FF0000"/>
                </a:solidFill>
                <a:latin typeface="微软雅黑" pitchFamily="34" charset="-122"/>
                <a:ea typeface="微软雅黑" pitchFamily="34" charset="-122"/>
              </a:rPr>
              <a:t>即：</a:t>
            </a:r>
          </a:p>
          <a:p>
            <a:pPr marL="895335" lvl="1" indent="-285750" defTabSz="914400">
              <a:lnSpc>
                <a:spcPct val="200000"/>
              </a:lnSpc>
              <a:buFont typeface="Wingdings" pitchFamily="2" charset="2"/>
              <a:buChar char="p"/>
            </a:pPr>
            <a:r>
              <a:rPr lang="zh-CN" altLang="en-US" sz="1800" kern="0" smtClean="0">
                <a:solidFill>
                  <a:srgbClr val="FF0000"/>
                </a:solidFill>
                <a:latin typeface="微软雅黑" pitchFamily="34" charset="-122"/>
                <a:ea typeface="微软雅黑" pitchFamily="34" charset="-122"/>
              </a:rPr>
              <a:t>      </a:t>
            </a:r>
            <a:r>
              <a:rPr lang="zh-CN" altLang="en-US" sz="1800" kern="0" smtClean="0">
                <a:solidFill>
                  <a:prstClr val="black">
                    <a:lumMod val="65000"/>
                    <a:lumOff val="35000"/>
                  </a:prstClr>
                </a:solidFill>
                <a:latin typeface="微软雅黑" pitchFamily="34" charset="-122"/>
                <a:ea typeface="微软雅黑" pitchFamily="34" charset="-122"/>
              </a:rPr>
              <a:t> 第一</a:t>
            </a:r>
            <a:r>
              <a:rPr lang="zh-CN" altLang="en-US" sz="1800" kern="0">
                <a:solidFill>
                  <a:prstClr val="black">
                    <a:lumMod val="65000"/>
                    <a:lumOff val="35000"/>
                  </a:prstClr>
                </a:solidFill>
                <a:latin typeface="微软雅黑" pitchFamily="34" charset="-122"/>
                <a:ea typeface="微软雅黑" pitchFamily="34" charset="-122"/>
              </a:rPr>
              <a:t>期末的利息为</a:t>
            </a:r>
            <a:r>
              <a:rPr lang="en-US" altLang="zh-CN" sz="1800" b="1" i="1" kern="0" err="1">
                <a:solidFill>
                  <a:srgbClr val="FF0000"/>
                </a:solidFill>
                <a:latin typeface="微软雅黑" pitchFamily="34" charset="-122"/>
                <a:ea typeface="微软雅黑" pitchFamily="34" charset="-122"/>
              </a:rPr>
              <a:t>P×i</a:t>
            </a:r>
            <a:r>
              <a:rPr lang="zh-CN" altLang="en-US" sz="1800" i="1" kern="0">
                <a:solidFill>
                  <a:prstClr val="black">
                    <a:lumMod val="65000"/>
                    <a:lumOff val="35000"/>
                  </a:prstClr>
                </a:solidFill>
                <a:latin typeface="微软雅黑" pitchFamily="34" charset="-122"/>
                <a:ea typeface="微软雅黑" pitchFamily="34" charset="-122"/>
              </a:rPr>
              <a:t>，</a:t>
            </a:r>
            <a:r>
              <a:rPr lang="zh-CN" altLang="en-US" sz="1800" kern="0">
                <a:solidFill>
                  <a:prstClr val="black">
                    <a:lumMod val="65000"/>
                    <a:lumOff val="35000"/>
                  </a:prstClr>
                </a:solidFill>
                <a:latin typeface="微软雅黑" pitchFamily="34" charset="-122"/>
                <a:ea typeface="微软雅黑" pitchFamily="34" charset="-122"/>
              </a:rPr>
              <a:t>第一期末的本利和</a:t>
            </a:r>
            <a:r>
              <a:rPr lang="zh-CN" altLang="en-US" sz="1800" kern="0" smtClean="0">
                <a:solidFill>
                  <a:prstClr val="black">
                    <a:lumMod val="65000"/>
                    <a:lumOff val="35000"/>
                  </a:prstClr>
                </a:solidFill>
                <a:latin typeface="微软雅黑" pitchFamily="34" charset="-122"/>
                <a:ea typeface="微软雅黑" pitchFamily="34" charset="-122"/>
              </a:rPr>
              <a:t>为 </a:t>
            </a:r>
            <a:r>
              <a:rPr lang="en-US" sz="2000" b="1" i="1" smtClean="0">
                <a:solidFill>
                  <a:srgbClr val="FF0000"/>
                </a:solidFill>
              </a:rPr>
              <a:t>F</a:t>
            </a:r>
            <a:r>
              <a:rPr lang="en-US" sz="2000" b="1" baseline="-25000" smtClean="0">
                <a:solidFill>
                  <a:srgbClr val="FF0000"/>
                </a:solidFill>
              </a:rPr>
              <a:t>1</a:t>
            </a:r>
            <a:r>
              <a:rPr lang="zh-CN" altLang="en-US" sz="2000" b="1" smtClean="0">
                <a:solidFill>
                  <a:srgbClr val="FF0000"/>
                </a:solidFill>
              </a:rPr>
              <a:t>＝</a:t>
            </a:r>
            <a:r>
              <a:rPr lang="en-US" sz="2000" b="1" i="1" smtClean="0">
                <a:solidFill>
                  <a:srgbClr val="FF0000"/>
                </a:solidFill>
              </a:rPr>
              <a:t>P</a:t>
            </a:r>
            <a:r>
              <a:rPr lang="zh-CN" altLang="en-US" sz="2000" b="1" smtClean="0">
                <a:solidFill>
                  <a:srgbClr val="FF0000"/>
                </a:solidFill>
              </a:rPr>
              <a:t>（</a:t>
            </a:r>
            <a:r>
              <a:rPr lang="en-US" sz="2000" b="1" smtClean="0">
                <a:solidFill>
                  <a:srgbClr val="FF0000"/>
                </a:solidFill>
              </a:rPr>
              <a:t>1</a:t>
            </a:r>
            <a:r>
              <a:rPr lang="zh-CN" altLang="en-US" sz="2000" b="1" smtClean="0">
                <a:solidFill>
                  <a:srgbClr val="FF0000"/>
                </a:solidFill>
              </a:rPr>
              <a:t>＋</a:t>
            </a:r>
            <a:r>
              <a:rPr lang="en-US" sz="2000" b="1" i="1" err="1" smtClean="0">
                <a:solidFill>
                  <a:srgbClr val="FF0000"/>
                </a:solidFill>
              </a:rPr>
              <a:t>i</a:t>
            </a:r>
            <a:r>
              <a:rPr lang="zh-CN" altLang="en-US" sz="2000" b="1" smtClean="0">
                <a:solidFill>
                  <a:srgbClr val="FF0000"/>
                </a:solidFill>
              </a:rPr>
              <a:t>）</a:t>
            </a:r>
            <a:r>
              <a:rPr lang="zh-CN" altLang="en-US" sz="1800" smtClean="0"/>
              <a:t> </a:t>
            </a:r>
            <a:r>
              <a:rPr lang="zh-CN" altLang="en-US" sz="1800" kern="0" smtClean="0">
                <a:solidFill>
                  <a:prstClr val="black">
                    <a:lumMod val="65000"/>
                    <a:lumOff val="35000"/>
                  </a:prstClr>
                </a:solidFill>
                <a:latin typeface="微软雅黑" pitchFamily="34" charset="-122"/>
                <a:ea typeface="微软雅黑" pitchFamily="34" charset="-122"/>
              </a:rPr>
              <a:t>；</a:t>
            </a:r>
            <a:endParaRPr lang="zh-CN" altLang="en-US" sz="1800" kern="0">
              <a:solidFill>
                <a:prstClr val="black">
                  <a:lumMod val="65000"/>
                  <a:lumOff val="35000"/>
                </a:prstClr>
              </a:solidFill>
              <a:latin typeface="微软雅黑" pitchFamily="34" charset="-122"/>
              <a:ea typeface="微软雅黑" pitchFamily="34" charset="-122"/>
            </a:endParaRPr>
          </a:p>
          <a:p>
            <a:pPr marL="895335" lvl="1" indent="-285750" defTabSz="914400">
              <a:lnSpc>
                <a:spcPct val="200000"/>
              </a:lnSpc>
              <a:buFont typeface="Wingdings" pitchFamily="2" charset="2"/>
              <a:buChar char="p"/>
            </a:pPr>
            <a:r>
              <a:rPr lang="zh-CN" altLang="en-US" sz="1800" kern="0" smtClean="0">
                <a:solidFill>
                  <a:srgbClr val="FF0000"/>
                </a:solidFill>
                <a:latin typeface="微软雅黑" pitchFamily="34" charset="-122"/>
                <a:ea typeface="微软雅黑" pitchFamily="34" charset="-122"/>
              </a:rPr>
              <a:t>      </a:t>
            </a:r>
            <a:r>
              <a:rPr lang="zh-CN" altLang="en-US" sz="1800" kern="0" smtClean="0">
                <a:solidFill>
                  <a:prstClr val="black">
                    <a:lumMod val="65000"/>
                    <a:lumOff val="35000"/>
                  </a:prstClr>
                </a:solidFill>
                <a:latin typeface="微软雅黑" pitchFamily="34" charset="-122"/>
                <a:ea typeface="微软雅黑" pitchFamily="34" charset="-122"/>
              </a:rPr>
              <a:t> 第二</a:t>
            </a:r>
            <a:r>
              <a:rPr lang="zh-CN" altLang="en-US" sz="1800" kern="0">
                <a:solidFill>
                  <a:prstClr val="black">
                    <a:lumMod val="65000"/>
                    <a:lumOff val="35000"/>
                  </a:prstClr>
                </a:solidFill>
                <a:latin typeface="微软雅黑" pitchFamily="34" charset="-122"/>
                <a:ea typeface="微软雅黑" pitchFamily="34" charset="-122"/>
              </a:rPr>
              <a:t>期末的利息</a:t>
            </a:r>
            <a:r>
              <a:rPr lang="zh-CN" altLang="en-US" sz="1800" kern="0" smtClean="0">
                <a:solidFill>
                  <a:prstClr val="black">
                    <a:lumMod val="65000"/>
                    <a:lumOff val="35000"/>
                  </a:prstClr>
                </a:solidFill>
                <a:latin typeface="微软雅黑" pitchFamily="34" charset="-122"/>
                <a:ea typeface="微软雅黑" pitchFamily="34" charset="-122"/>
              </a:rPr>
              <a:t>为</a:t>
            </a:r>
            <a:r>
              <a:rPr lang="zh-CN" altLang="en-US" sz="2000" b="1" smtClean="0">
                <a:solidFill>
                  <a:srgbClr val="FF0000"/>
                </a:solidFill>
              </a:rPr>
              <a:t>（</a:t>
            </a:r>
            <a:r>
              <a:rPr lang="en-US" sz="2000" b="1" i="1" smtClean="0">
                <a:solidFill>
                  <a:srgbClr val="FF0000"/>
                </a:solidFill>
              </a:rPr>
              <a:t>P</a:t>
            </a:r>
            <a:r>
              <a:rPr lang="zh-CN" altLang="en-US" sz="2000" b="1" smtClean="0">
                <a:solidFill>
                  <a:srgbClr val="FF0000"/>
                </a:solidFill>
              </a:rPr>
              <a:t>＋</a:t>
            </a:r>
            <a:r>
              <a:rPr lang="en-US" sz="2000" b="1" i="1" err="1" smtClean="0">
                <a:solidFill>
                  <a:srgbClr val="FF0000"/>
                </a:solidFill>
              </a:rPr>
              <a:t>P</a:t>
            </a:r>
            <a:r>
              <a:rPr lang="en-US" altLang="zh-CN" sz="2000" b="1" err="1" smtClean="0">
                <a:solidFill>
                  <a:srgbClr val="FF0000"/>
                </a:solidFill>
              </a:rPr>
              <a:t>×</a:t>
            </a:r>
            <a:r>
              <a:rPr lang="en-US" sz="2000" b="1" i="1" err="1" smtClean="0">
                <a:solidFill>
                  <a:srgbClr val="FF0000"/>
                </a:solidFill>
              </a:rPr>
              <a:t>i</a:t>
            </a:r>
            <a:r>
              <a:rPr lang="zh-CN" altLang="en-US" sz="2000" b="1" smtClean="0">
                <a:solidFill>
                  <a:srgbClr val="FF0000"/>
                </a:solidFill>
              </a:rPr>
              <a:t>）</a:t>
            </a:r>
            <a:r>
              <a:rPr lang="en-US" altLang="zh-CN" sz="2000" b="1" smtClean="0">
                <a:solidFill>
                  <a:srgbClr val="FF0000"/>
                </a:solidFill>
              </a:rPr>
              <a:t>×</a:t>
            </a:r>
            <a:r>
              <a:rPr lang="en-US" sz="2000" b="1" i="1" err="1" smtClean="0">
                <a:solidFill>
                  <a:srgbClr val="FF0000"/>
                </a:solidFill>
              </a:rPr>
              <a:t>i</a:t>
            </a:r>
            <a:r>
              <a:rPr lang="zh-CN" altLang="en-US" sz="2000" b="1" smtClean="0">
                <a:solidFill>
                  <a:srgbClr val="FF0000"/>
                </a:solidFill>
              </a:rPr>
              <a:t>＝</a:t>
            </a:r>
            <a:r>
              <a:rPr lang="en-US" sz="2000" b="1" i="1" smtClean="0">
                <a:solidFill>
                  <a:srgbClr val="FF0000"/>
                </a:solidFill>
              </a:rPr>
              <a:t>P</a:t>
            </a:r>
            <a:r>
              <a:rPr lang="zh-CN" altLang="en-US" sz="2000" b="1" smtClean="0">
                <a:solidFill>
                  <a:srgbClr val="FF0000"/>
                </a:solidFill>
              </a:rPr>
              <a:t>（</a:t>
            </a:r>
            <a:r>
              <a:rPr lang="en-US" sz="2000" b="1" smtClean="0">
                <a:solidFill>
                  <a:srgbClr val="FF0000"/>
                </a:solidFill>
              </a:rPr>
              <a:t>1</a:t>
            </a:r>
            <a:r>
              <a:rPr lang="zh-CN" altLang="en-US" sz="2000" b="1" smtClean="0">
                <a:solidFill>
                  <a:srgbClr val="FF0000"/>
                </a:solidFill>
              </a:rPr>
              <a:t>＋</a:t>
            </a:r>
            <a:r>
              <a:rPr lang="en-US" sz="2000" b="1" i="1" err="1" smtClean="0">
                <a:solidFill>
                  <a:srgbClr val="FF0000"/>
                </a:solidFill>
              </a:rPr>
              <a:t>i</a:t>
            </a:r>
            <a:r>
              <a:rPr lang="zh-CN" altLang="en-US" sz="2000" b="1" smtClean="0">
                <a:solidFill>
                  <a:srgbClr val="FF0000"/>
                </a:solidFill>
              </a:rPr>
              <a:t>）</a:t>
            </a:r>
            <a:r>
              <a:rPr lang="en-US" altLang="zh-CN" sz="2000" b="1" smtClean="0">
                <a:solidFill>
                  <a:srgbClr val="FF0000"/>
                </a:solidFill>
              </a:rPr>
              <a:t>×</a:t>
            </a:r>
            <a:r>
              <a:rPr lang="en-US" sz="2000" b="1" i="1" err="1" smtClean="0">
                <a:solidFill>
                  <a:srgbClr val="FF0000"/>
                </a:solidFill>
              </a:rPr>
              <a:t>i </a:t>
            </a:r>
            <a:r>
              <a:rPr lang="zh-CN" altLang="en-US" sz="1800" b="1" kern="0" smtClean="0">
                <a:solidFill>
                  <a:srgbClr val="FF0000"/>
                </a:solidFill>
                <a:latin typeface="微软雅黑" pitchFamily="34" charset="-122"/>
                <a:ea typeface="微软雅黑" pitchFamily="34" charset="-122"/>
              </a:rPr>
              <a:t>，</a:t>
            </a:r>
            <a:endParaRPr lang="en-US" altLang="zh-CN" sz="1800" b="1" kern="0" smtClean="0">
              <a:solidFill>
                <a:srgbClr val="FF0000"/>
              </a:solidFill>
              <a:latin typeface="微软雅黑" pitchFamily="34" charset="-122"/>
              <a:ea typeface="微软雅黑" pitchFamily="34" charset="-122"/>
            </a:endParaRPr>
          </a:p>
          <a:p>
            <a:pPr marL="895335" lvl="1" indent="-285750" defTabSz="914400">
              <a:lnSpc>
                <a:spcPct val="200000"/>
              </a:lnSpc>
              <a:buFont typeface="Wingdings" pitchFamily="2" charset="2"/>
              <a:buChar char="p"/>
            </a:pPr>
            <a:r>
              <a:rPr lang="en-US" altLang="zh-CN" sz="1800" kern="0">
                <a:solidFill>
                  <a:srgbClr val="FF0000"/>
                </a:solidFill>
                <a:latin typeface="微软雅黑" pitchFamily="34" charset="-122"/>
                <a:ea typeface="微软雅黑" pitchFamily="34" charset="-122"/>
              </a:rPr>
              <a:t> </a:t>
            </a:r>
            <a:r>
              <a:rPr lang="en-US" altLang="zh-CN" sz="1800" kern="0" smtClean="0">
                <a:solidFill>
                  <a:srgbClr val="FF0000"/>
                </a:solidFill>
                <a:latin typeface="微软雅黑" pitchFamily="34" charset="-122"/>
                <a:ea typeface="微软雅黑" pitchFamily="34" charset="-122"/>
              </a:rPr>
              <a:t>     </a:t>
            </a:r>
            <a:r>
              <a:rPr lang="en-US" altLang="zh-CN" sz="1800" kern="0" smtClean="0">
                <a:solidFill>
                  <a:prstClr val="black">
                    <a:lumMod val="65000"/>
                    <a:lumOff val="35000"/>
                  </a:prstClr>
                </a:solidFill>
                <a:latin typeface="微软雅黑" pitchFamily="34" charset="-122"/>
                <a:ea typeface="微软雅黑" pitchFamily="34" charset="-122"/>
              </a:rPr>
              <a:t> </a:t>
            </a:r>
            <a:r>
              <a:rPr lang="zh-CN" altLang="en-US" sz="1800" kern="0" smtClean="0">
                <a:solidFill>
                  <a:prstClr val="black">
                    <a:lumMod val="65000"/>
                    <a:lumOff val="35000"/>
                  </a:prstClr>
                </a:solidFill>
                <a:latin typeface="微软雅黑" pitchFamily="34" charset="-122"/>
                <a:ea typeface="微软雅黑" pitchFamily="34" charset="-122"/>
              </a:rPr>
              <a:t>第二</a:t>
            </a:r>
            <a:r>
              <a:rPr lang="zh-CN" altLang="en-US" sz="1800" kern="0">
                <a:solidFill>
                  <a:prstClr val="black">
                    <a:lumMod val="65000"/>
                    <a:lumOff val="35000"/>
                  </a:prstClr>
                </a:solidFill>
                <a:latin typeface="微软雅黑" pitchFamily="34" charset="-122"/>
                <a:ea typeface="微软雅黑" pitchFamily="34" charset="-122"/>
              </a:rPr>
              <a:t>期末的本利和</a:t>
            </a:r>
            <a:r>
              <a:rPr lang="zh-CN" altLang="en-US" sz="1800" kern="0" smtClean="0">
                <a:solidFill>
                  <a:prstClr val="black">
                    <a:lumMod val="65000"/>
                    <a:lumOff val="35000"/>
                  </a:prstClr>
                </a:solidFill>
                <a:latin typeface="微软雅黑" pitchFamily="34" charset="-122"/>
                <a:ea typeface="微软雅黑" pitchFamily="34" charset="-122"/>
              </a:rPr>
              <a:t>为  </a:t>
            </a:r>
            <a:r>
              <a:rPr lang="en-US" sz="2000" b="1" i="1" smtClean="0">
                <a:solidFill>
                  <a:srgbClr val="FF0000"/>
                </a:solidFill>
              </a:rPr>
              <a:t>F</a:t>
            </a:r>
            <a:r>
              <a:rPr lang="en-US" sz="2000" b="1" baseline="-25000" smtClean="0">
                <a:solidFill>
                  <a:srgbClr val="FF0000"/>
                </a:solidFill>
              </a:rPr>
              <a:t>2</a:t>
            </a:r>
            <a:r>
              <a:rPr lang="zh-CN" altLang="en-US" sz="2000" b="1" smtClean="0">
                <a:solidFill>
                  <a:srgbClr val="FF0000"/>
                </a:solidFill>
              </a:rPr>
              <a:t>＝</a:t>
            </a:r>
            <a:r>
              <a:rPr lang="en-US" sz="2000" b="1" i="1" smtClean="0">
                <a:solidFill>
                  <a:srgbClr val="FF0000"/>
                </a:solidFill>
              </a:rPr>
              <a:t>P</a:t>
            </a:r>
            <a:r>
              <a:rPr lang="zh-CN" altLang="en-US" sz="2000" b="1" smtClean="0">
                <a:solidFill>
                  <a:srgbClr val="FF0000"/>
                </a:solidFill>
              </a:rPr>
              <a:t>（</a:t>
            </a:r>
            <a:r>
              <a:rPr lang="en-US" sz="2000" b="1" smtClean="0">
                <a:solidFill>
                  <a:srgbClr val="FF0000"/>
                </a:solidFill>
              </a:rPr>
              <a:t>1</a:t>
            </a:r>
            <a:r>
              <a:rPr lang="zh-CN" altLang="en-US" sz="2000" b="1" smtClean="0">
                <a:solidFill>
                  <a:srgbClr val="FF0000"/>
                </a:solidFill>
              </a:rPr>
              <a:t>＋</a:t>
            </a:r>
            <a:r>
              <a:rPr lang="en-US" sz="2000" b="1" i="1" err="1" smtClean="0">
                <a:solidFill>
                  <a:srgbClr val="FF0000"/>
                </a:solidFill>
              </a:rPr>
              <a:t>i</a:t>
            </a:r>
            <a:r>
              <a:rPr lang="zh-CN" altLang="en-US" sz="2000" b="1" smtClean="0">
                <a:solidFill>
                  <a:srgbClr val="FF0000"/>
                </a:solidFill>
              </a:rPr>
              <a:t>）（</a:t>
            </a:r>
            <a:r>
              <a:rPr lang="en-US" sz="2000" b="1" smtClean="0">
                <a:solidFill>
                  <a:srgbClr val="FF0000"/>
                </a:solidFill>
              </a:rPr>
              <a:t>1</a:t>
            </a:r>
            <a:r>
              <a:rPr lang="zh-CN" altLang="en-US" sz="2000" b="1" smtClean="0">
                <a:solidFill>
                  <a:srgbClr val="FF0000"/>
                </a:solidFill>
              </a:rPr>
              <a:t>＋</a:t>
            </a:r>
            <a:r>
              <a:rPr lang="en-US" sz="2000" b="1" i="1" err="1" smtClean="0">
                <a:solidFill>
                  <a:srgbClr val="FF0000"/>
                </a:solidFill>
              </a:rPr>
              <a:t>i</a:t>
            </a:r>
            <a:r>
              <a:rPr lang="zh-CN" altLang="en-US" sz="2000" b="1" smtClean="0">
                <a:solidFill>
                  <a:srgbClr val="FF0000"/>
                </a:solidFill>
              </a:rPr>
              <a:t>）＝</a:t>
            </a:r>
            <a:r>
              <a:rPr lang="en-US" sz="2000" b="1" i="1" smtClean="0">
                <a:solidFill>
                  <a:srgbClr val="FF0000"/>
                </a:solidFill>
              </a:rPr>
              <a:t>P</a:t>
            </a:r>
            <a:r>
              <a:rPr lang="zh-CN" altLang="en-US" sz="2000" b="1" smtClean="0">
                <a:solidFill>
                  <a:srgbClr val="FF0000"/>
                </a:solidFill>
              </a:rPr>
              <a:t>（</a:t>
            </a:r>
            <a:r>
              <a:rPr lang="en-US" sz="2000" b="1" smtClean="0">
                <a:solidFill>
                  <a:srgbClr val="FF0000"/>
                </a:solidFill>
              </a:rPr>
              <a:t>1</a:t>
            </a:r>
            <a:r>
              <a:rPr lang="zh-CN" altLang="en-US" sz="2000" b="1" smtClean="0">
                <a:solidFill>
                  <a:srgbClr val="FF0000"/>
                </a:solidFill>
              </a:rPr>
              <a:t>＋</a:t>
            </a:r>
            <a:r>
              <a:rPr lang="en-US" sz="2000" b="1" i="1" err="1" smtClean="0">
                <a:solidFill>
                  <a:srgbClr val="FF0000"/>
                </a:solidFill>
              </a:rPr>
              <a:t>i</a:t>
            </a:r>
            <a:r>
              <a:rPr lang="zh-CN" altLang="en-US" sz="2000" b="1" smtClean="0">
                <a:solidFill>
                  <a:srgbClr val="FF0000"/>
                </a:solidFill>
              </a:rPr>
              <a:t>）</a:t>
            </a:r>
            <a:r>
              <a:rPr lang="en-US" sz="2000" b="1" baseline="30000" smtClean="0">
                <a:solidFill>
                  <a:srgbClr val="FF0000"/>
                </a:solidFill>
              </a:rPr>
              <a:t>2</a:t>
            </a:r>
            <a:endParaRPr lang="en-US" altLang="zh-CN" sz="2000" b="1" kern="0">
              <a:solidFill>
                <a:srgbClr val="FF0000"/>
              </a:solidFill>
              <a:latin typeface="微软雅黑" pitchFamily="34" charset="-122"/>
              <a:ea typeface="微软雅黑" pitchFamily="34" charset="-122"/>
            </a:endParaRPr>
          </a:p>
          <a:p>
            <a:pPr marL="895335" lvl="1" indent="-285750" defTabSz="914400">
              <a:lnSpc>
                <a:spcPct val="200000"/>
              </a:lnSpc>
              <a:buFont typeface="Wingdings" pitchFamily="2" charset="2"/>
              <a:buChar char="p"/>
            </a:pPr>
            <a:r>
              <a:rPr lang="zh-CN" altLang="en-US" sz="1800" kern="0" smtClean="0">
                <a:solidFill>
                  <a:srgbClr val="FF0000"/>
                </a:solidFill>
                <a:latin typeface="微软雅黑" pitchFamily="34" charset="-122"/>
                <a:ea typeface="微软雅黑" pitchFamily="34" charset="-122"/>
              </a:rPr>
              <a:t>       </a:t>
            </a:r>
            <a:r>
              <a:rPr lang="zh-CN" altLang="en-US" sz="1800" kern="0" smtClean="0">
                <a:solidFill>
                  <a:prstClr val="black">
                    <a:lumMod val="65000"/>
                    <a:lumOff val="35000"/>
                  </a:prstClr>
                </a:solidFill>
                <a:latin typeface="微软雅黑" pitchFamily="34" charset="-122"/>
                <a:ea typeface="微软雅黑" pitchFamily="34" charset="-122"/>
              </a:rPr>
              <a:t>所以</a:t>
            </a:r>
            <a:r>
              <a:rPr lang="zh-CN" altLang="en-US" sz="1800" kern="0">
                <a:solidFill>
                  <a:prstClr val="black">
                    <a:lumMod val="65000"/>
                    <a:lumOff val="35000"/>
                  </a:prstClr>
                </a:solidFill>
                <a:latin typeface="微软雅黑" pitchFamily="34" charset="-122"/>
                <a:ea typeface="微软雅黑" pitchFamily="34" charset="-122"/>
              </a:rPr>
              <a:t>，第</a:t>
            </a:r>
            <a:r>
              <a:rPr lang="en-US" altLang="zh-CN" sz="1800" kern="0">
                <a:solidFill>
                  <a:prstClr val="black">
                    <a:lumMod val="65000"/>
                    <a:lumOff val="35000"/>
                  </a:prstClr>
                </a:solidFill>
                <a:latin typeface="微软雅黑" pitchFamily="34" charset="-122"/>
                <a:ea typeface="微软雅黑" pitchFamily="34" charset="-122"/>
              </a:rPr>
              <a:t>n</a:t>
            </a:r>
            <a:r>
              <a:rPr lang="zh-CN" altLang="en-US" sz="1800" kern="0">
                <a:solidFill>
                  <a:prstClr val="black">
                    <a:lumMod val="65000"/>
                    <a:lumOff val="35000"/>
                  </a:prstClr>
                </a:solidFill>
                <a:latin typeface="微软雅黑" pitchFamily="34" charset="-122"/>
                <a:ea typeface="微软雅黑" pitchFamily="34" charset="-122"/>
              </a:rPr>
              <a:t>期末的本利和为：</a:t>
            </a:r>
          </a:p>
        </p:txBody>
      </p:sp>
      <p:sp>
        <p:nvSpPr>
          <p:cNvPr id="2" name="矩形 1"/>
          <p:cNvSpPr/>
          <p:nvPr/>
        </p:nvSpPr>
        <p:spPr>
          <a:xfrm>
            <a:off x="4983363" y="5626980"/>
            <a:ext cx="2223686" cy="430887"/>
          </a:xfrm>
          <a:prstGeom prst="rect">
            <a:avLst/>
          </a:prstGeom>
        </p:spPr>
        <p:txBody>
          <a:bodyPr wrap="non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indent="269875" algn="ctr">
              <a:lnSpc>
                <a:spcPct val="110000"/>
              </a:lnSpc>
              <a:spcBef>
                <a:spcPts val="300"/>
              </a:spcBef>
              <a:spcAft>
                <a:spcPts val="300"/>
              </a:spcAft>
            </a:pPr>
            <a:r>
              <a:rPr lang="en-US" altLang="zh-CN" sz="2000" b="1" kern="100" err="1">
                <a:solidFill>
                  <a:srgbClr val="FF0000"/>
                </a:solidFill>
                <a:latin typeface="微软雅黑" pitchFamily="34" charset="-122"/>
                <a:ea typeface="微软雅黑" pitchFamily="34" charset="-122"/>
              </a:rPr>
              <a:t>F</a:t>
            </a:r>
            <a:r>
              <a:rPr lang="en-US" altLang="zh-CN" sz="2000" b="1" kern="100" baseline="-25000" err="1">
                <a:solidFill>
                  <a:srgbClr val="FF0000"/>
                </a:solidFill>
                <a:latin typeface="微软雅黑" pitchFamily="34" charset="-122"/>
                <a:ea typeface="微软雅黑" pitchFamily="34" charset="-122"/>
              </a:rPr>
              <a:t>n</a:t>
            </a:r>
            <a:r>
              <a:rPr lang="zh-CN" altLang="zh-CN" sz="2000" b="1" kern="100">
                <a:latin typeface="微软雅黑" pitchFamily="34" charset="-122"/>
                <a:ea typeface="微软雅黑" pitchFamily="34" charset="-122"/>
              </a:rPr>
              <a:t>＝</a:t>
            </a:r>
            <a:r>
              <a:rPr lang="en-US" altLang="zh-CN" sz="2000" b="1" kern="100">
                <a:latin typeface="微软雅黑" pitchFamily="34" charset="-122"/>
                <a:ea typeface="微软雅黑" pitchFamily="34" charset="-122"/>
              </a:rPr>
              <a:t>P</a:t>
            </a:r>
            <a:r>
              <a:rPr lang="zh-CN" altLang="zh-CN" sz="2000" b="1" kern="100">
                <a:latin typeface="微软雅黑" pitchFamily="34" charset="-122"/>
                <a:ea typeface="微软雅黑" pitchFamily="34" charset="-122"/>
              </a:rPr>
              <a:t>（</a:t>
            </a:r>
            <a:r>
              <a:rPr lang="en-US" altLang="zh-CN" sz="2000" b="1" kern="100">
                <a:latin typeface="微软雅黑" pitchFamily="34" charset="-122"/>
                <a:ea typeface="微软雅黑" pitchFamily="34" charset="-122"/>
              </a:rPr>
              <a:t>1</a:t>
            </a:r>
            <a:r>
              <a:rPr lang="zh-CN" altLang="zh-CN" sz="2000" b="1" kern="100">
                <a:latin typeface="微软雅黑" pitchFamily="34" charset="-122"/>
                <a:ea typeface="微软雅黑" pitchFamily="34" charset="-122"/>
              </a:rPr>
              <a:t>＋</a:t>
            </a:r>
            <a:r>
              <a:rPr lang="en-US" altLang="zh-CN" sz="2000" b="1" kern="100" err="1">
                <a:latin typeface="微软雅黑" pitchFamily="34" charset="-122"/>
                <a:ea typeface="微软雅黑" pitchFamily="34" charset="-122"/>
              </a:rPr>
              <a:t>i</a:t>
            </a:r>
            <a:r>
              <a:rPr lang="zh-CN" altLang="zh-CN" sz="2000" b="1" kern="100" spc="-200">
                <a:latin typeface="微软雅黑" pitchFamily="34" charset="-122"/>
                <a:ea typeface="微软雅黑" pitchFamily="34" charset="-122"/>
              </a:rPr>
              <a:t>）</a:t>
            </a:r>
            <a:r>
              <a:rPr lang="en-US" altLang="zh-CN" sz="2000" b="1" kern="100" baseline="30000">
                <a:latin typeface="微软雅黑" pitchFamily="34" charset="-122"/>
                <a:ea typeface="微软雅黑" pitchFamily="34" charset="-122"/>
              </a:rPr>
              <a:t>n</a:t>
            </a:r>
            <a:endParaRPr lang="zh-CN" altLang="zh-CN" sz="2000" b="1" kern="100">
              <a:latin typeface="微软雅黑" pitchFamily="34" charset="-122"/>
              <a:ea typeface="微软雅黑" pitchFamily="34" charset="-122"/>
            </a:endParaRPr>
          </a:p>
        </p:txBody>
      </p:sp>
    </p:spTree>
    <p:extLst>
      <p:ext uri="{BB962C8B-B14F-4D97-AF65-F5344CB8AC3E}">
        <p14:creationId xmlns:p14="http://schemas.microsoft.com/office/powerpoint/2010/main" val="16501244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6" presetClass="entr" presetSubtype="21" dur="50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par>
                                <p:cTn id="8" presetID="16" presetClass="entr" presetSubtype="21" dur="50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par>
                                <p:cTn id="11" presetID="16" presetClass="entr" presetSubtype="21" dur="50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arn(inVertical)">
                                      <p:cBhvr>
                                        <p:cTn id="13" dur="500"/>
                                        <p:tgtEl>
                                          <p:spTgt spid="6"/>
                                        </p:tgtEl>
                                      </p:cBhvr>
                                    </p:animEffect>
                                  </p:childTnLst>
                                </p:cTn>
                              </p:par>
                              <p:par>
                                <p:cTn id="14" presetID="16" presetClass="entr" presetSubtype="21" dur="500"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barn(inVertical)">
                                      <p:cBhvr>
                                        <p:cTn id="1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5" grpId="0"/>
      <p:bldP spid="6" grpId="0"/>
      <p:bldP spid="2" grpId="0"/>
    </p:bldLs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5" name="矩形 14"/>
          <p:cNvSpPr/>
          <p:nvPr/>
        </p:nvSpPr>
        <p:spPr>
          <a:xfrm>
            <a:off x="838622" y="981522"/>
            <a:ext cx="6840760" cy="473463"/>
          </a:xfrm>
          <a:prstGeom prst="rect">
            <a:avLst/>
          </a:prstGeom>
        </p:spPr>
        <p:txBody>
          <a:bodyPr wrap="squar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just">
              <a:lnSpc>
                <a:spcPct val="157000"/>
              </a:lnSpc>
              <a:spcBef>
                <a:spcPts val="600"/>
              </a:spcBef>
              <a:spcAft>
                <a:spcPts val="600"/>
              </a:spcAft>
            </a:pPr>
            <a:r>
              <a:rPr lang="zh-CN" altLang="en-US" sz="1800" b="1" kern="100">
                <a:solidFill>
                  <a:schemeClr val="tx1">
                    <a:lumMod val="65000"/>
                    <a:lumOff val="35000"/>
                  </a:schemeClr>
                </a:solidFill>
                <a:latin typeface="微软雅黑" pitchFamily="34" charset="-122"/>
                <a:ea typeface="微软雅黑" pitchFamily="34" charset="-122"/>
              </a:rPr>
              <a:t>（二）货币时间价值的计算</a:t>
            </a:r>
            <a:endParaRPr lang="zh-CN" altLang="zh-CN" sz="1800" b="1" kern="100">
              <a:solidFill>
                <a:schemeClr val="tx1">
                  <a:lumMod val="65000"/>
                  <a:lumOff val="35000"/>
                </a:schemeClr>
              </a:solidFill>
              <a:effectLst/>
              <a:latin typeface="微软雅黑" pitchFamily="34" charset="-122"/>
              <a:ea typeface="微软雅黑" pitchFamily="34" charset="-122"/>
            </a:endParaRPr>
          </a:p>
        </p:txBody>
      </p:sp>
      <p:sp>
        <p:nvSpPr>
          <p:cNvPr id="5" name="矩形 4"/>
          <p:cNvSpPr/>
          <p:nvPr/>
        </p:nvSpPr>
        <p:spPr>
          <a:xfrm>
            <a:off x="910630" y="1548275"/>
            <a:ext cx="1984839" cy="375809"/>
          </a:xfrm>
          <a:prstGeom prst="rect">
            <a:avLst/>
          </a:prstGeom>
        </p:spPr>
        <p:txBody>
          <a:bodyPr wrap="non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indent="269875" algn="just">
              <a:lnSpc>
                <a:spcPct val="110000"/>
              </a:lnSpc>
              <a:spcAft>
                <a:spcPct val="0"/>
              </a:spcAft>
            </a:pPr>
            <a:r>
              <a:rPr lang="en-US" altLang="zh-CN" sz="1800" b="1" kern="0">
                <a:solidFill>
                  <a:srgbClr val="FF0000"/>
                </a:solidFill>
                <a:latin typeface="微软雅黑" pitchFamily="34" charset="-122"/>
                <a:ea typeface="微软雅黑" pitchFamily="34" charset="-122"/>
              </a:rPr>
              <a:t>1</a:t>
            </a:r>
            <a:r>
              <a:rPr lang="zh-CN" altLang="en-US" sz="1800" b="1" kern="0">
                <a:solidFill>
                  <a:srgbClr val="FF0000"/>
                </a:solidFill>
                <a:latin typeface="微软雅黑" pitchFamily="34" charset="-122"/>
                <a:ea typeface="微软雅黑" pitchFamily="34" charset="-122"/>
              </a:rPr>
              <a:t>．利息的计算</a:t>
            </a:r>
          </a:p>
        </p:txBody>
      </p:sp>
      <p:sp>
        <p:nvSpPr>
          <p:cNvPr id="6" name="矩形 5"/>
          <p:cNvSpPr/>
          <p:nvPr/>
        </p:nvSpPr>
        <p:spPr>
          <a:xfrm>
            <a:off x="1198662" y="1917626"/>
            <a:ext cx="10153128" cy="1172629"/>
          </a:xfrm>
          <a:prstGeom prst="rect">
            <a:avLst/>
          </a:prstGeom>
        </p:spPr>
        <p:txBody>
          <a:bodyPr wrap="squar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lvl="0" defTabSz="914400">
              <a:lnSpc>
                <a:spcPct val="130000"/>
              </a:lnSpc>
            </a:pPr>
            <a:r>
              <a:rPr lang="en-US" altLang="zh-CN" sz="1800" b="1" kern="0">
                <a:solidFill>
                  <a:srgbClr val="FF0000"/>
                </a:solidFill>
                <a:latin typeface="微软雅黑" pitchFamily="34" charset="-122"/>
                <a:ea typeface="微软雅黑" pitchFamily="34" charset="-122"/>
              </a:rPr>
              <a:t>3</a:t>
            </a:r>
            <a:r>
              <a:rPr lang="zh-CN" altLang="en-US" sz="1800" b="1" kern="0">
                <a:solidFill>
                  <a:srgbClr val="FF0000"/>
                </a:solidFill>
                <a:latin typeface="微软雅黑" pitchFamily="34" charset="-122"/>
                <a:ea typeface="微软雅黑" pitchFamily="34" charset="-122"/>
              </a:rPr>
              <a:t>）单利制与复利制的比较</a:t>
            </a:r>
          </a:p>
          <a:p>
            <a:pPr lvl="0" defTabSz="914400">
              <a:lnSpc>
                <a:spcPct val="130000"/>
              </a:lnSpc>
            </a:pPr>
            <a:r>
              <a:rPr lang="zh-CN" altLang="en-US" sz="1800" kern="0" smtClean="0">
                <a:solidFill>
                  <a:prstClr val="black">
                    <a:lumMod val="65000"/>
                    <a:lumOff val="35000"/>
                  </a:prstClr>
                </a:solidFill>
                <a:latin typeface="微软雅黑" pitchFamily="34" charset="-122"/>
                <a:ea typeface="微软雅黑" pitchFamily="34" charset="-122"/>
              </a:rPr>
              <a:t>      下面</a:t>
            </a:r>
            <a:r>
              <a:rPr lang="zh-CN" altLang="en-US" sz="1800" kern="0">
                <a:solidFill>
                  <a:prstClr val="black">
                    <a:lumMod val="65000"/>
                    <a:lumOff val="35000"/>
                  </a:prstClr>
                </a:solidFill>
                <a:latin typeface="微软雅黑" pitchFamily="34" charset="-122"/>
                <a:ea typeface="微软雅黑" pitchFamily="34" charset="-122"/>
              </a:rPr>
              <a:t>举例比较单利制与复利制的区别，假设第一年初存款</a:t>
            </a:r>
            <a:r>
              <a:rPr lang="en-US" altLang="zh-CN" sz="1800" kern="0">
                <a:solidFill>
                  <a:prstClr val="black">
                    <a:lumMod val="65000"/>
                    <a:lumOff val="35000"/>
                  </a:prstClr>
                </a:solidFill>
                <a:latin typeface="微软雅黑" pitchFamily="34" charset="-122"/>
                <a:ea typeface="微软雅黑" pitchFamily="34" charset="-122"/>
              </a:rPr>
              <a:t>10 000</a:t>
            </a:r>
            <a:r>
              <a:rPr lang="zh-CN" altLang="en-US" sz="1800" kern="0">
                <a:solidFill>
                  <a:prstClr val="black">
                    <a:lumMod val="65000"/>
                    <a:lumOff val="35000"/>
                  </a:prstClr>
                </a:solidFill>
                <a:latin typeface="微软雅黑" pitchFamily="34" charset="-122"/>
                <a:ea typeface="微软雅黑" pitchFamily="34" charset="-122"/>
              </a:rPr>
              <a:t>元，年利息率为</a:t>
            </a:r>
            <a:r>
              <a:rPr lang="en-US" altLang="zh-CN" sz="1800" kern="0">
                <a:solidFill>
                  <a:prstClr val="black">
                    <a:lumMod val="65000"/>
                    <a:lumOff val="35000"/>
                  </a:prstClr>
                </a:solidFill>
                <a:latin typeface="微软雅黑" pitchFamily="34" charset="-122"/>
                <a:ea typeface="微软雅黑" pitchFamily="34" charset="-122"/>
              </a:rPr>
              <a:t>5%</a:t>
            </a:r>
            <a:r>
              <a:rPr lang="zh-CN" altLang="en-US" sz="1800" kern="0">
                <a:solidFill>
                  <a:prstClr val="black">
                    <a:lumMod val="65000"/>
                    <a:lumOff val="35000"/>
                  </a:prstClr>
                </a:solidFill>
                <a:latin typeface="微软雅黑" pitchFamily="34" charset="-122"/>
                <a:ea typeface="微软雅黑" pitchFamily="34" charset="-122"/>
              </a:rPr>
              <a:t>，单利制与复利制的比较如表</a:t>
            </a:r>
            <a:r>
              <a:rPr lang="en-US" altLang="zh-CN" sz="1800" kern="0">
                <a:solidFill>
                  <a:prstClr val="black">
                    <a:lumMod val="65000"/>
                    <a:lumOff val="35000"/>
                  </a:prstClr>
                </a:solidFill>
                <a:latin typeface="微软雅黑" pitchFamily="34" charset="-122"/>
                <a:ea typeface="微软雅黑" pitchFamily="34" charset="-122"/>
              </a:rPr>
              <a:t>6-1</a:t>
            </a:r>
            <a:r>
              <a:rPr lang="zh-CN" altLang="en-US" sz="1800" kern="0">
                <a:solidFill>
                  <a:prstClr val="black">
                    <a:lumMod val="65000"/>
                    <a:lumOff val="35000"/>
                  </a:prstClr>
                </a:solidFill>
                <a:latin typeface="微软雅黑" pitchFamily="34" charset="-122"/>
                <a:ea typeface="微软雅黑" pitchFamily="34" charset="-122"/>
              </a:rPr>
              <a:t>所示。</a:t>
            </a:r>
          </a:p>
        </p:txBody>
      </p:sp>
      <p:graphicFrame>
        <p:nvGraphicFramePr>
          <p:cNvPr id="4" name="表格 3"/>
          <p:cNvGraphicFramePr>
            <a:graphicFrameLocks noGrp="1"/>
          </p:cNvGraphicFramePr>
          <p:nvPr>
            <p:extLst>
              <p:ext uri="{D42A27DB-BD31-4B8C-83A1-F6EECF244321}">
                <p14:modId xmlns:p14="http://schemas.microsoft.com/office/powerpoint/2010/main" val="4239459310"/>
              </p:ext>
            </p:extLst>
          </p:nvPr>
        </p:nvGraphicFramePr>
        <p:xfrm>
          <a:off x="1558702" y="3903733"/>
          <a:ext cx="9073006" cy="2118351"/>
        </p:xfrm>
        <a:graphic>
          <a:graphicData uri="http://schemas.openxmlformats.org/drawingml/2006/table">
            <a:tbl>
              <a:tblPr firstRow="1" firstCol="1" lastRow="1" lastCol="1" bandRow="1" bandCol="1"/>
              <a:tblGrid>
                <a:gridCol w="976978"/>
                <a:gridCol w="976978"/>
                <a:gridCol w="1535518"/>
                <a:gridCol w="1535518"/>
                <a:gridCol w="976978"/>
                <a:gridCol w="1535518"/>
                <a:gridCol w="1535518"/>
              </a:tblGrid>
              <a:tr h="329761">
                <a:tc rowSpan="2">
                  <a:txBody>
                    <a:bodyPr vert="horz" wrap="square"/>
                    <a:lstStyle/>
                    <a:p>
                      <a:pPr algn="ctr">
                        <a:spcBef>
                          <a:spcPts val="200"/>
                        </a:spcBef>
                        <a:spcAft>
                          <a:spcPts val="200"/>
                        </a:spcAft>
                      </a:pPr>
                      <a:r>
                        <a:rPr lang="zh-CN" sz="1600" b="1" kern="100">
                          <a:effectLst/>
                          <a:latin typeface="微软雅黑" pitchFamily="34" charset="-122"/>
                          <a:ea typeface="微软雅黑" pitchFamily="34" charset="-122"/>
                        </a:rPr>
                        <a:t>期</a:t>
                      </a:r>
                      <a:r>
                        <a:rPr lang="en-US" sz="1600" b="1" kern="100">
                          <a:effectLst/>
                          <a:latin typeface="微软雅黑" pitchFamily="34" charset="-122"/>
                          <a:ea typeface="微软雅黑" pitchFamily="34" charset="-122"/>
                        </a:rPr>
                        <a:t>  </a:t>
                      </a:r>
                      <a:r>
                        <a:rPr lang="zh-CN" sz="1600" b="1" kern="100">
                          <a:effectLst/>
                          <a:latin typeface="微软雅黑" pitchFamily="34" charset="-122"/>
                          <a:ea typeface="微软雅黑" pitchFamily="34" charset="-122"/>
                        </a:rPr>
                        <a:t>数</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3EDFB"/>
                    </a:solidFill>
                  </a:tcPr>
                </a:tc>
                <a:tc gridSpan="3">
                  <a:txBody>
                    <a:bodyPr vert="horz" wrap="square"/>
                    <a:lstStyle/>
                    <a:p>
                      <a:pPr algn="ctr">
                        <a:spcBef>
                          <a:spcPts val="200"/>
                        </a:spcBef>
                        <a:spcAft>
                          <a:spcPts val="200"/>
                        </a:spcAft>
                      </a:pPr>
                      <a:r>
                        <a:rPr lang="zh-CN" sz="1600" b="1" kern="100">
                          <a:effectLst/>
                          <a:latin typeface="微软雅黑" pitchFamily="34" charset="-122"/>
                          <a:ea typeface="微软雅黑" pitchFamily="34" charset="-122"/>
                        </a:rPr>
                        <a:t>单</a:t>
                      </a:r>
                      <a:r>
                        <a:rPr lang="en-US" sz="1600" b="1" kern="100">
                          <a:effectLst/>
                          <a:latin typeface="微软雅黑" pitchFamily="34" charset="-122"/>
                          <a:ea typeface="微软雅黑" pitchFamily="34" charset="-122"/>
                        </a:rPr>
                        <a:t>  </a:t>
                      </a:r>
                      <a:r>
                        <a:rPr lang="zh-CN" sz="1600" b="1" kern="100">
                          <a:effectLst/>
                          <a:latin typeface="微软雅黑" pitchFamily="34" charset="-122"/>
                          <a:ea typeface="微软雅黑" pitchFamily="34" charset="-122"/>
                        </a:rPr>
                        <a:t>利</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3EDFB"/>
                    </a:solidFill>
                  </a:tcPr>
                </a:tc>
                <a:tc hMerge="1">
                  <a:txBody>
                    <a:bodyPr vert="horz" wrap="square"/>
                    <a:lstStyle/>
                    <a:p>
                      <a:endParaRPr lang="zh-CN" altLang="en-US"/>
                    </a:p>
                  </a:txBody>
                  <a:tcPr/>
                </a:tc>
                <a:tc hMerge="1">
                  <a:txBody>
                    <a:bodyPr vert="horz" wrap="square"/>
                    <a:lstStyle/>
                    <a:p>
                      <a:endParaRPr lang="zh-CN" altLang="en-US"/>
                    </a:p>
                  </a:txBody>
                  <a:tcPr/>
                </a:tc>
                <a:tc gridSpan="3">
                  <a:txBody>
                    <a:bodyPr vert="horz" wrap="square"/>
                    <a:lstStyle/>
                    <a:p>
                      <a:pPr algn="ctr">
                        <a:spcBef>
                          <a:spcPts val="200"/>
                        </a:spcBef>
                        <a:spcAft>
                          <a:spcPts val="200"/>
                        </a:spcAft>
                      </a:pPr>
                      <a:r>
                        <a:rPr lang="zh-CN" sz="1600" b="1" kern="100">
                          <a:effectLst/>
                          <a:latin typeface="微软雅黑" pitchFamily="34" charset="-122"/>
                          <a:ea typeface="微软雅黑" pitchFamily="34" charset="-122"/>
                        </a:rPr>
                        <a:t>复</a:t>
                      </a:r>
                      <a:r>
                        <a:rPr lang="en-US" sz="1600" b="1" kern="100">
                          <a:effectLst/>
                          <a:latin typeface="微软雅黑" pitchFamily="34" charset="-122"/>
                          <a:ea typeface="微软雅黑" pitchFamily="34" charset="-122"/>
                        </a:rPr>
                        <a:t>  </a:t>
                      </a:r>
                      <a:r>
                        <a:rPr lang="zh-CN" sz="1600" b="1" kern="100">
                          <a:effectLst/>
                          <a:latin typeface="微软雅黑" pitchFamily="34" charset="-122"/>
                          <a:ea typeface="微软雅黑" pitchFamily="34" charset="-122"/>
                        </a:rPr>
                        <a:t>利</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3EDFB"/>
                    </a:solidFill>
                  </a:tcPr>
                </a:tc>
                <a:tc hMerge="1">
                  <a:txBody>
                    <a:bodyPr vert="horz" wrap="square"/>
                    <a:lstStyle/>
                    <a:p>
                      <a:endParaRPr lang="zh-CN" altLang="en-US"/>
                    </a:p>
                  </a:txBody>
                  <a:tcPr/>
                </a:tc>
                <a:tc hMerge="1">
                  <a:txBody>
                    <a:bodyPr vert="horz" wrap="square"/>
                    <a:lstStyle/>
                    <a:p>
                      <a:endParaRPr lang="zh-CN" altLang="en-US"/>
                    </a:p>
                  </a:txBody>
                  <a:tcPr/>
                </a:tc>
              </a:tr>
              <a:tr h="511025">
                <a:tc vMerge="1">
                  <a:txBody>
                    <a:bodyPr vert="horz" wrap="square"/>
                    <a:lstStyle/>
                    <a:p>
                      <a:endParaRPr lang="zh-CN" altLang="en-US"/>
                    </a:p>
                  </a:txBody>
                  <a:tcPr/>
                </a:tc>
                <a:tc>
                  <a:txBody>
                    <a:bodyPr vert="horz" wrap="square"/>
                    <a:lstStyle/>
                    <a:p>
                      <a:pPr algn="ctr">
                        <a:spcBef>
                          <a:spcPts val="200"/>
                        </a:spcBef>
                        <a:spcAft>
                          <a:spcPts val="200"/>
                        </a:spcAft>
                      </a:pPr>
                      <a:r>
                        <a:rPr lang="zh-CN" sz="1600" b="1" kern="100">
                          <a:effectLst/>
                          <a:latin typeface="微软雅黑" pitchFamily="34" charset="-122"/>
                          <a:ea typeface="微软雅黑" pitchFamily="34" charset="-122"/>
                        </a:rPr>
                        <a:t>年初本金</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3EDFB"/>
                    </a:solidFill>
                  </a:tcPr>
                </a:tc>
                <a:tc>
                  <a:txBody>
                    <a:bodyPr vert="horz" wrap="square"/>
                    <a:lstStyle/>
                    <a:p>
                      <a:pPr algn="ctr">
                        <a:spcBef>
                          <a:spcPts val="200"/>
                        </a:spcBef>
                        <a:spcAft>
                          <a:spcPts val="200"/>
                        </a:spcAft>
                      </a:pPr>
                      <a:r>
                        <a:rPr lang="zh-CN" sz="1600" b="1" kern="100">
                          <a:effectLst/>
                          <a:latin typeface="微软雅黑" pitchFamily="34" charset="-122"/>
                          <a:ea typeface="微软雅黑" pitchFamily="34" charset="-122"/>
                        </a:rPr>
                        <a:t>年末利息</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3EDFB"/>
                    </a:solidFill>
                  </a:tcPr>
                </a:tc>
                <a:tc>
                  <a:txBody>
                    <a:bodyPr vert="horz" wrap="square"/>
                    <a:lstStyle/>
                    <a:p>
                      <a:pPr algn="ctr">
                        <a:spcBef>
                          <a:spcPts val="200"/>
                        </a:spcBef>
                        <a:spcAft>
                          <a:spcPts val="200"/>
                        </a:spcAft>
                      </a:pPr>
                      <a:r>
                        <a:rPr lang="zh-CN" sz="1600" b="1" kern="100">
                          <a:effectLst/>
                          <a:latin typeface="微软雅黑" pitchFamily="34" charset="-122"/>
                          <a:ea typeface="微软雅黑" pitchFamily="34" charset="-122"/>
                        </a:rPr>
                        <a:t>年末本利和累计</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3EDFB"/>
                    </a:solidFill>
                  </a:tcPr>
                </a:tc>
                <a:tc>
                  <a:txBody>
                    <a:bodyPr vert="horz" wrap="square"/>
                    <a:lstStyle/>
                    <a:p>
                      <a:pPr algn="ctr">
                        <a:spcBef>
                          <a:spcPts val="200"/>
                        </a:spcBef>
                        <a:spcAft>
                          <a:spcPts val="200"/>
                        </a:spcAft>
                      </a:pPr>
                      <a:r>
                        <a:rPr lang="zh-CN" sz="1600" b="1" kern="100">
                          <a:effectLst/>
                          <a:latin typeface="微软雅黑" pitchFamily="34" charset="-122"/>
                          <a:ea typeface="微软雅黑" pitchFamily="34" charset="-122"/>
                        </a:rPr>
                        <a:t>年初本金</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3EDFB"/>
                    </a:solidFill>
                  </a:tcPr>
                </a:tc>
                <a:tc>
                  <a:txBody>
                    <a:bodyPr vert="horz" wrap="square"/>
                    <a:lstStyle/>
                    <a:p>
                      <a:pPr algn="ctr">
                        <a:spcBef>
                          <a:spcPts val="200"/>
                        </a:spcBef>
                        <a:spcAft>
                          <a:spcPts val="200"/>
                        </a:spcAft>
                      </a:pPr>
                      <a:r>
                        <a:rPr lang="zh-CN" sz="1600" b="1" kern="100">
                          <a:effectLst/>
                          <a:latin typeface="微软雅黑" pitchFamily="34" charset="-122"/>
                          <a:ea typeface="微软雅黑" pitchFamily="34" charset="-122"/>
                        </a:rPr>
                        <a:t>年末利息</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3EDFB"/>
                    </a:solidFill>
                  </a:tcPr>
                </a:tc>
                <a:tc>
                  <a:txBody>
                    <a:bodyPr vert="horz" wrap="square"/>
                    <a:lstStyle/>
                    <a:p>
                      <a:pPr algn="ctr">
                        <a:spcBef>
                          <a:spcPts val="200"/>
                        </a:spcBef>
                        <a:spcAft>
                          <a:spcPts val="200"/>
                        </a:spcAft>
                      </a:pPr>
                      <a:r>
                        <a:rPr lang="zh-CN" sz="1600" b="1" kern="100">
                          <a:effectLst/>
                          <a:latin typeface="微软雅黑" pitchFamily="34" charset="-122"/>
                          <a:ea typeface="微软雅黑" pitchFamily="34" charset="-122"/>
                        </a:rPr>
                        <a:t>年末本利和累计</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3EDFB"/>
                    </a:solidFill>
                  </a:tcPr>
                </a:tc>
              </a:tr>
              <a:tr h="255513">
                <a:tc>
                  <a:txBody>
                    <a:bodyPr vert="horz" wrap="square"/>
                    <a:lstStyle/>
                    <a:p>
                      <a:pPr algn="ctr">
                        <a:spcBef>
                          <a:spcPts val="200"/>
                        </a:spcBef>
                        <a:spcAft>
                          <a:spcPts val="200"/>
                        </a:spcAft>
                      </a:pPr>
                      <a:r>
                        <a:rPr lang="en-US" sz="1600" kern="100">
                          <a:effectLst/>
                          <a:latin typeface="微软雅黑" pitchFamily="34" charset="-122"/>
                          <a:ea typeface="微软雅黑" pitchFamily="34" charset="-122"/>
                        </a:rPr>
                        <a:t>1</a:t>
                      </a:r>
                      <a:endParaRPr lang="zh-CN" sz="1600" kern="1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spcBef>
                          <a:spcPts val="200"/>
                        </a:spcBef>
                        <a:spcAft>
                          <a:spcPts val="200"/>
                        </a:spcAft>
                      </a:pPr>
                      <a:r>
                        <a:rPr lang="en-US" sz="1600" kern="100">
                          <a:effectLst/>
                          <a:latin typeface="微软雅黑" pitchFamily="34" charset="-122"/>
                          <a:ea typeface="微软雅黑" pitchFamily="34" charset="-122"/>
                        </a:rPr>
                        <a:t>10 000</a:t>
                      </a:r>
                      <a:endParaRPr lang="zh-CN" sz="1600" kern="1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spcBef>
                          <a:spcPts val="200"/>
                        </a:spcBef>
                        <a:spcAft>
                          <a:spcPts val="200"/>
                        </a:spcAft>
                      </a:pPr>
                      <a:r>
                        <a:rPr lang="en-US" sz="1600" kern="100">
                          <a:effectLst/>
                          <a:latin typeface="微软雅黑" pitchFamily="34" charset="-122"/>
                          <a:ea typeface="微软雅黑" pitchFamily="34" charset="-122"/>
                        </a:rPr>
                        <a:t>500</a:t>
                      </a:r>
                      <a:endParaRPr lang="zh-CN" sz="1600" kern="1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spcBef>
                          <a:spcPts val="200"/>
                        </a:spcBef>
                        <a:spcAft>
                          <a:spcPts val="200"/>
                        </a:spcAft>
                      </a:pPr>
                      <a:r>
                        <a:rPr lang="en-US" sz="1600" kern="100">
                          <a:effectLst/>
                          <a:latin typeface="微软雅黑" pitchFamily="34" charset="-122"/>
                          <a:ea typeface="微软雅黑" pitchFamily="34" charset="-122"/>
                        </a:rPr>
                        <a:t>10 500</a:t>
                      </a:r>
                      <a:endParaRPr lang="zh-CN" sz="1600" kern="1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spcBef>
                          <a:spcPts val="200"/>
                        </a:spcBef>
                        <a:spcAft>
                          <a:spcPts val="200"/>
                        </a:spcAft>
                      </a:pPr>
                      <a:r>
                        <a:rPr lang="en-US" sz="1600" kern="100">
                          <a:effectLst/>
                          <a:latin typeface="微软雅黑" pitchFamily="34" charset="-122"/>
                          <a:ea typeface="微软雅黑" pitchFamily="34" charset="-122"/>
                        </a:rPr>
                        <a:t>10 000</a:t>
                      </a:r>
                      <a:endParaRPr lang="zh-CN" sz="1600" kern="1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spcBef>
                          <a:spcPts val="200"/>
                        </a:spcBef>
                        <a:spcAft>
                          <a:spcPts val="200"/>
                        </a:spcAft>
                      </a:pPr>
                      <a:r>
                        <a:rPr lang="en-US" sz="1600" kern="100">
                          <a:effectLst/>
                          <a:latin typeface="微软雅黑" pitchFamily="34" charset="-122"/>
                          <a:ea typeface="微软雅黑" pitchFamily="34" charset="-122"/>
                        </a:rPr>
                        <a:t>500</a:t>
                      </a:r>
                      <a:endParaRPr lang="zh-CN" sz="1600" kern="1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spcBef>
                          <a:spcPts val="200"/>
                        </a:spcBef>
                        <a:spcAft>
                          <a:spcPts val="200"/>
                        </a:spcAft>
                      </a:pPr>
                      <a:r>
                        <a:rPr lang="en-US" sz="1600" kern="100">
                          <a:effectLst/>
                          <a:latin typeface="微软雅黑" pitchFamily="34" charset="-122"/>
                          <a:ea typeface="微软雅黑" pitchFamily="34" charset="-122"/>
                        </a:rPr>
                        <a:t>10 500</a:t>
                      </a:r>
                      <a:endParaRPr lang="zh-CN" sz="1600" kern="1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5513">
                <a:tc>
                  <a:txBody>
                    <a:bodyPr vert="horz" wrap="square"/>
                    <a:lstStyle/>
                    <a:p>
                      <a:pPr algn="ctr">
                        <a:spcBef>
                          <a:spcPts val="200"/>
                        </a:spcBef>
                        <a:spcAft>
                          <a:spcPts val="200"/>
                        </a:spcAft>
                      </a:pPr>
                      <a:r>
                        <a:rPr lang="en-US" sz="1600" kern="100">
                          <a:effectLst/>
                          <a:latin typeface="微软雅黑" pitchFamily="34" charset="-122"/>
                          <a:ea typeface="微软雅黑" pitchFamily="34" charset="-122"/>
                        </a:rPr>
                        <a:t>2</a:t>
                      </a:r>
                      <a:endParaRPr lang="zh-CN" sz="1600" kern="1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spcBef>
                          <a:spcPts val="200"/>
                        </a:spcBef>
                        <a:spcAft>
                          <a:spcPts val="200"/>
                        </a:spcAft>
                      </a:pPr>
                      <a:r>
                        <a:rPr lang="en-US" sz="1600" kern="100">
                          <a:effectLst/>
                          <a:latin typeface="微软雅黑" pitchFamily="34" charset="-122"/>
                          <a:ea typeface="微软雅黑" pitchFamily="34" charset="-122"/>
                        </a:rPr>
                        <a:t>10 000</a:t>
                      </a:r>
                      <a:endParaRPr lang="zh-CN" sz="1600" kern="1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spcBef>
                          <a:spcPts val="200"/>
                        </a:spcBef>
                        <a:spcAft>
                          <a:spcPts val="200"/>
                        </a:spcAft>
                      </a:pPr>
                      <a:r>
                        <a:rPr lang="en-US" sz="1600" kern="100">
                          <a:effectLst/>
                          <a:latin typeface="微软雅黑" pitchFamily="34" charset="-122"/>
                          <a:ea typeface="微软雅黑" pitchFamily="34" charset="-122"/>
                        </a:rPr>
                        <a:t>500</a:t>
                      </a:r>
                      <a:endParaRPr lang="zh-CN" sz="1600" kern="1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spcBef>
                          <a:spcPts val="200"/>
                        </a:spcBef>
                        <a:spcAft>
                          <a:spcPts val="200"/>
                        </a:spcAft>
                      </a:pPr>
                      <a:r>
                        <a:rPr lang="en-US" sz="1600" kern="100">
                          <a:effectLst/>
                          <a:latin typeface="微软雅黑" pitchFamily="34" charset="-122"/>
                          <a:ea typeface="微软雅黑" pitchFamily="34" charset="-122"/>
                        </a:rPr>
                        <a:t>11 000</a:t>
                      </a:r>
                      <a:endParaRPr lang="zh-CN" sz="1600" kern="1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spcBef>
                          <a:spcPts val="200"/>
                        </a:spcBef>
                        <a:spcAft>
                          <a:spcPts val="200"/>
                        </a:spcAft>
                      </a:pPr>
                      <a:r>
                        <a:rPr lang="en-US" sz="1600" kern="100">
                          <a:effectLst/>
                          <a:latin typeface="微软雅黑" pitchFamily="34" charset="-122"/>
                          <a:ea typeface="微软雅黑" pitchFamily="34" charset="-122"/>
                        </a:rPr>
                        <a:t>10 500</a:t>
                      </a:r>
                      <a:endParaRPr lang="zh-CN" sz="1600" kern="1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spcBef>
                          <a:spcPts val="200"/>
                        </a:spcBef>
                        <a:spcAft>
                          <a:spcPts val="200"/>
                        </a:spcAft>
                      </a:pPr>
                      <a:r>
                        <a:rPr lang="en-US" sz="1600" kern="100">
                          <a:effectLst/>
                          <a:latin typeface="微软雅黑" pitchFamily="34" charset="-122"/>
                          <a:ea typeface="微软雅黑" pitchFamily="34" charset="-122"/>
                        </a:rPr>
                        <a:t>525</a:t>
                      </a:r>
                      <a:endParaRPr lang="zh-CN" sz="1600" kern="1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spcBef>
                          <a:spcPts val="200"/>
                        </a:spcBef>
                        <a:spcAft>
                          <a:spcPts val="200"/>
                        </a:spcAft>
                      </a:pPr>
                      <a:r>
                        <a:rPr lang="en-US" sz="1600" kern="100">
                          <a:effectLst/>
                          <a:latin typeface="微软雅黑" pitchFamily="34" charset="-122"/>
                          <a:ea typeface="微软雅黑" pitchFamily="34" charset="-122"/>
                        </a:rPr>
                        <a:t>11 025</a:t>
                      </a:r>
                      <a:endParaRPr lang="zh-CN" sz="1600" kern="1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5513">
                <a:tc>
                  <a:txBody>
                    <a:bodyPr vert="horz" wrap="square"/>
                    <a:lstStyle/>
                    <a:p>
                      <a:pPr algn="ctr">
                        <a:spcBef>
                          <a:spcPts val="200"/>
                        </a:spcBef>
                        <a:spcAft>
                          <a:spcPts val="200"/>
                        </a:spcAft>
                      </a:pPr>
                      <a:r>
                        <a:rPr lang="en-US" sz="1600" kern="100">
                          <a:effectLst/>
                          <a:latin typeface="微软雅黑" pitchFamily="34" charset="-122"/>
                          <a:ea typeface="微软雅黑" pitchFamily="34" charset="-122"/>
                        </a:rPr>
                        <a:t>3</a:t>
                      </a:r>
                      <a:endParaRPr lang="zh-CN" sz="1600" kern="1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spcBef>
                          <a:spcPts val="200"/>
                        </a:spcBef>
                        <a:spcAft>
                          <a:spcPts val="200"/>
                        </a:spcAft>
                      </a:pPr>
                      <a:r>
                        <a:rPr lang="en-US" sz="1600" kern="100">
                          <a:effectLst/>
                          <a:latin typeface="微软雅黑" pitchFamily="34" charset="-122"/>
                          <a:ea typeface="微软雅黑" pitchFamily="34" charset="-122"/>
                        </a:rPr>
                        <a:t>10 000</a:t>
                      </a:r>
                      <a:endParaRPr lang="zh-CN" sz="1600" kern="1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spcBef>
                          <a:spcPts val="200"/>
                        </a:spcBef>
                        <a:spcAft>
                          <a:spcPts val="200"/>
                        </a:spcAft>
                      </a:pPr>
                      <a:r>
                        <a:rPr lang="en-US" sz="1600" kern="100">
                          <a:effectLst/>
                          <a:latin typeface="微软雅黑" pitchFamily="34" charset="-122"/>
                          <a:ea typeface="微软雅黑" pitchFamily="34" charset="-122"/>
                        </a:rPr>
                        <a:t>500</a:t>
                      </a:r>
                      <a:endParaRPr lang="zh-CN" sz="1600" kern="1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spcBef>
                          <a:spcPts val="200"/>
                        </a:spcBef>
                        <a:spcAft>
                          <a:spcPts val="200"/>
                        </a:spcAft>
                      </a:pPr>
                      <a:r>
                        <a:rPr lang="en-US" sz="1600" kern="100">
                          <a:effectLst/>
                          <a:latin typeface="微软雅黑" pitchFamily="34" charset="-122"/>
                          <a:ea typeface="微软雅黑" pitchFamily="34" charset="-122"/>
                        </a:rPr>
                        <a:t>11 500</a:t>
                      </a:r>
                      <a:endParaRPr lang="zh-CN" sz="1600" kern="1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spcBef>
                          <a:spcPts val="200"/>
                        </a:spcBef>
                        <a:spcAft>
                          <a:spcPts val="200"/>
                        </a:spcAft>
                      </a:pPr>
                      <a:r>
                        <a:rPr lang="en-US" sz="1600" kern="100">
                          <a:effectLst/>
                          <a:latin typeface="微软雅黑" pitchFamily="34" charset="-122"/>
                          <a:ea typeface="微软雅黑" pitchFamily="34" charset="-122"/>
                        </a:rPr>
                        <a:t>11 025</a:t>
                      </a:r>
                      <a:endParaRPr lang="zh-CN" sz="1600" kern="1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spcBef>
                          <a:spcPts val="200"/>
                        </a:spcBef>
                        <a:spcAft>
                          <a:spcPts val="200"/>
                        </a:spcAft>
                      </a:pPr>
                      <a:r>
                        <a:rPr lang="en-US" sz="1600" kern="100">
                          <a:effectLst/>
                          <a:latin typeface="微软雅黑" pitchFamily="34" charset="-122"/>
                          <a:ea typeface="微软雅黑" pitchFamily="34" charset="-122"/>
                        </a:rPr>
                        <a:t>551</a:t>
                      </a:r>
                      <a:endParaRPr lang="zh-CN" sz="1600" kern="1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spcBef>
                          <a:spcPts val="200"/>
                        </a:spcBef>
                        <a:spcAft>
                          <a:spcPts val="200"/>
                        </a:spcAft>
                      </a:pPr>
                      <a:r>
                        <a:rPr lang="en-US" sz="1600" kern="100">
                          <a:effectLst/>
                          <a:latin typeface="微软雅黑" pitchFamily="34" charset="-122"/>
                          <a:ea typeface="微软雅黑" pitchFamily="34" charset="-122"/>
                        </a:rPr>
                        <a:t>11 576</a:t>
                      </a:r>
                      <a:endParaRPr lang="zh-CN" sz="1600" kern="1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5513">
                <a:tc>
                  <a:txBody>
                    <a:bodyPr vert="horz" wrap="square"/>
                    <a:lstStyle/>
                    <a:p>
                      <a:pPr algn="ctr">
                        <a:spcBef>
                          <a:spcPts val="200"/>
                        </a:spcBef>
                        <a:spcAft>
                          <a:spcPts val="200"/>
                        </a:spcAft>
                      </a:pPr>
                      <a:r>
                        <a:rPr lang="en-US" sz="1600" kern="100">
                          <a:effectLst/>
                          <a:latin typeface="微软雅黑" pitchFamily="34" charset="-122"/>
                          <a:ea typeface="微软雅黑" pitchFamily="34" charset="-122"/>
                        </a:rPr>
                        <a:t>4</a:t>
                      </a:r>
                      <a:endParaRPr lang="zh-CN" sz="1600" kern="1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spcBef>
                          <a:spcPts val="200"/>
                        </a:spcBef>
                        <a:spcAft>
                          <a:spcPts val="200"/>
                        </a:spcAft>
                      </a:pPr>
                      <a:r>
                        <a:rPr lang="en-US" sz="1600" kern="100">
                          <a:effectLst/>
                          <a:latin typeface="微软雅黑" pitchFamily="34" charset="-122"/>
                          <a:ea typeface="微软雅黑" pitchFamily="34" charset="-122"/>
                        </a:rPr>
                        <a:t>10 000</a:t>
                      </a:r>
                      <a:endParaRPr lang="zh-CN" sz="1600" kern="1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spcBef>
                          <a:spcPts val="200"/>
                        </a:spcBef>
                        <a:spcAft>
                          <a:spcPts val="200"/>
                        </a:spcAft>
                      </a:pPr>
                      <a:r>
                        <a:rPr lang="en-US" sz="1600" kern="100">
                          <a:effectLst/>
                          <a:latin typeface="微软雅黑" pitchFamily="34" charset="-122"/>
                          <a:ea typeface="微软雅黑" pitchFamily="34" charset="-122"/>
                        </a:rPr>
                        <a:t>500</a:t>
                      </a:r>
                      <a:endParaRPr lang="zh-CN" sz="1600" kern="1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spcBef>
                          <a:spcPts val="200"/>
                        </a:spcBef>
                        <a:spcAft>
                          <a:spcPts val="200"/>
                        </a:spcAft>
                      </a:pPr>
                      <a:r>
                        <a:rPr lang="en-US" sz="1600" kern="100">
                          <a:effectLst/>
                          <a:latin typeface="微软雅黑" pitchFamily="34" charset="-122"/>
                          <a:ea typeface="微软雅黑" pitchFamily="34" charset="-122"/>
                        </a:rPr>
                        <a:t>12 000</a:t>
                      </a:r>
                      <a:endParaRPr lang="zh-CN" sz="1600" kern="1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spcBef>
                          <a:spcPts val="200"/>
                        </a:spcBef>
                        <a:spcAft>
                          <a:spcPts val="200"/>
                        </a:spcAft>
                      </a:pPr>
                      <a:r>
                        <a:rPr lang="en-US" sz="1600" kern="100">
                          <a:effectLst/>
                          <a:latin typeface="微软雅黑" pitchFamily="34" charset="-122"/>
                          <a:ea typeface="微软雅黑" pitchFamily="34" charset="-122"/>
                        </a:rPr>
                        <a:t>11 576</a:t>
                      </a:r>
                      <a:endParaRPr lang="zh-CN" sz="1600" kern="1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spcBef>
                          <a:spcPts val="200"/>
                        </a:spcBef>
                        <a:spcAft>
                          <a:spcPts val="200"/>
                        </a:spcAft>
                      </a:pPr>
                      <a:r>
                        <a:rPr lang="en-US" sz="1600" kern="100">
                          <a:effectLst/>
                          <a:latin typeface="微软雅黑" pitchFamily="34" charset="-122"/>
                          <a:ea typeface="微软雅黑" pitchFamily="34" charset="-122"/>
                        </a:rPr>
                        <a:t>579</a:t>
                      </a:r>
                      <a:endParaRPr lang="zh-CN" sz="1600" kern="1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spcBef>
                          <a:spcPts val="200"/>
                        </a:spcBef>
                        <a:spcAft>
                          <a:spcPts val="200"/>
                        </a:spcAft>
                      </a:pPr>
                      <a:r>
                        <a:rPr lang="en-US" sz="1600" kern="100">
                          <a:effectLst/>
                          <a:latin typeface="微软雅黑" pitchFamily="34" charset="-122"/>
                          <a:ea typeface="微软雅黑" pitchFamily="34" charset="-122"/>
                        </a:rPr>
                        <a:t>12 155</a:t>
                      </a:r>
                      <a:endParaRPr lang="zh-CN" sz="1600" kern="1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5513">
                <a:tc>
                  <a:txBody>
                    <a:bodyPr vert="horz" wrap="square"/>
                    <a:lstStyle/>
                    <a:p>
                      <a:pPr algn="ctr">
                        <a:spcBef>
                          <a:spcPts val="200"/>
                        </a:spcBef>
                        <a:spcAft>
                          <a:spcPts val="200"/>
                        </a:spcAft>
                      </a:pPr>
                      <a:r>
                        <a:rPr lang="en-US" sz="1600" kern="100">
                          <a:effectLst/>
                          <a:latin typeface="微软雅黑" pitchFamily="34" charset="-122"/>
                          <a:ea typeface="微软雅黑" pitchFamily="34" charset="-122"/>
                        </a:rPr>
                        <a:t>5</a:t>
                      </a:r>
                      <a:endParaRPr lang="zh-CN" sz="1600" kern="1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spcBef>
                          <a:spcPts val="200"/>
                        </a:spcBef>
                        <a:spcAft>
                          <a:spcPts val="200"/>
                        </a:spcAft>
                      </a:pPr>
                      <a:r>
                        <a:rPr lang="en-US" sz="1600" kern="100">
                          <a:effectLst/>
                          <a:latin typeface="微软雅黑" pitchFamily="34" charset="-122"/>
                          <a:ea typeface="微软雅黑" pitchFamily="34" charset="-122"/>
                        </a:rPr>
                        <a:t>10 000</a:t>
                      </a:r>
                      <a:endParaRPr lang="zh-CN" sz="1600" kern="1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spcBef>
                          <a:spcPts val="200"/>
                        </a:spcBef>
                        <a:spcAft>
                          <a:spcPts val="200"/>
                        </a:spcAft>
                      </a:pPr>
                      <a:r>
                        <a:rPr lang="en-US" sz="1600" kern="100">
                          <a:effectLst/>
                          <a:latin typeface="微软雅黑" pitchFamily="34" charset="-122"/>
                          <a:ea typeface="微软雅黑" pitchFamily="34" charset="-122"/>
                        </a:rPr>
                        <a:t>500</a:t>
                      </a:r>
                      <a:endParaRPr lang="zh-CN" sz="1600" kern="1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spcBef>
                          <a:spcPts val="200"/>
                        </a:spcBef>
                        <a:spcAft>
                          <a:spcPts val="200"/>
                        </a:spcAft>
                      </a:pPr>
                      <a:r>
                        <a:rPr lang="en-US" sz="1600" kern="100">
                          <a:effectLst/>
                          <a:latin typeface="微软雅黑" pitchFamily="34" charset="-122"/>
                          <a:ea typeface="微软雅黑" pitchFamily="34" charset="-122"/>
                        </a:rPr>
                        <a:t>12 500</a:t>
                      </a:r>
                      <a:endParaRPr lang="zh-CN" sz="1600" kern="1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spcBef>
                          <a:spcPts val="200"/>
                        </a:spcBef>
                        <a:spcAft>
                          <a:spcPts val="200"/>
                        </a:spcAft>
                      </a:pPr>
                      <a:r>
                        <a:rPr lang="en-US" sz="1600" kern="100">
                          <a:effectLst/>
                          <a:latin typeface="微软雅黑" pitchFamily="34" charset="-122"/>
                          <a:ea typeface="微软雅黑" pitchFamily="34" charset="-122"/>
                        </a:rPr>
                        <a:t>12 155</a:t>
                      </a:r>
                      <a:endParaRPr lang="zh-CN" sz="1600" kern="1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spcBef>
                          <a:spcPts val="200"/>
                        </a:spcBef>
                        <a:spcAft>
                          <a:spcPts val="200"/>
                        </a:spcAft>
                      </a:pPr>
                      <a:r>
                        <a:rPr lang="en-US" sz="1600" kern="100">
                          <a:effectLst/>
                          <a:latin typeface="微软雅黑" pitchFamily="34" charset="-122"/>
                          <a:ea typeface="微软雅黑" pitchFamily="34" charset="-122"/>
                        </a:rPr>
                        <a:t>608</a:t>
                      </a:r>
                      <a:endParaRPr lang="zh-CN" sz="1600" kern="1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spcBef>
                          <a:spcPts val="200"/>
                        </a:spcBef>
                        <a:spcAft>
                          <a:spcPts val="200"/>
                        </a:spcAft>
                      </a:pPr>
                      <a:r>
                        <a:rPr lang="en-US" sz="1600" kern="100">
                          <a:effectLst/>
                          <a:latin typeface="微软雅黑" pitchFamily="34" charset="-122"/>
                          <a:ea typeface="微软雅黑" pitchFamily="34" charset="-122"/>
                        </a:rPr>
                        <a:t>12 763</a:t>
                      </a:r>
                      <a:endParaRPr lang="zh-CN" sz="1600" kern="100">
                        <a:effectLst/>
                        <a:latin typeface="微软雅黑" pitchFamily="34" charset="-122"/>
                        <a:ea typeface="微软雅黑"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7" name="矩形 6"/>
          <p:cNvSpPr/>
          <p:nvPr/>
        </p:nvSpPr>
        <p:spPr>
          <a:xfrm>
            <a:off x="1126654" y="3069754"/>
            <a:ext cx="9289032" cy="748923"/>
          </a:xfrm>
          <a:prstGeom prst="rect">
            <a:avLst/>
          </a:prstGeom>
        </p:spPr>
        <p:txBody>
          <a:bodyPr wrap="squar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a:spcBef>
                <a:spcPts val="600"/>
              </a:spcBef>
              <a:spcAft>
                <a:spcPts val="600"/>
              </a:spcAft>
            </a:pPr>
            <a:r>
              <a:rPr lang="zh-CN" altLang="zh-CN" sz="1800" b="1" kern="100">
                <a:solidFill>
                  <a:srgbClr val="00A0E9"/>
                </a:solidFill>
                <a:latin typeface="微软雅黑" pitchFamily="34" charset="-122"/>
                <a:ea typeface="微软雅黑" pitchFamily="34" charset="-122"/>
              </a:rPr>
              <a:t>表</a:t>
            </a:r>
            <a:r>
              <a:rPr lang="en-US" altLang="zh-CN" sz="1800" b="1" kern="100">
                <a:solidFill>
                  <a:srgbClr val="00A0E9"/>
                </a:solidFill>
                <a:latin typeface="微软雅黑" pitchFamily="34" charset="-122"/>
                <a:ea typeface="微软雅黑" pitchFamily="34" charset="-122"/>
              </a:rPr>
              <a:t>6-1  </a:t>
            </a:r>
            <a:r>
              <a:rPr lang="zh-CN" altLang="zh-CN" sz="1800" b="1" kern="100">
                <a:solidFill>
                  <a:srgbClr val="00A0E9"/>
                </a:solidFill>
                <a:latin typeface="微软雅黑" pitchFamily="34" charset="-122"/>
                <a:ea typeface="微软雅黑" pitchFamily="34" charset="-122"/>
              </a:rPr>
              <a:t>单利制与复利制的比较</a:t>
            </a:r>
          </a:p>
          <a:p>
            <a:pPr algn="r">
              <a:spcBef>
                <a:spcPts val="200"/>
              </a:spcBef>
              <a:spcAft>
                <a:spcPts val="200"/>
              </a:spcAft>
            </a:pPr>
            <a:r>
              <a:rPr lang="en-US" altLang="zh-CN" sz="1800" b="1" kern="100" smtClean="0">
                <a:latin typeface="微软雅黑" pitchFamily="34" charset="-122"/>
                <a:ea typeface="微软雅黑" pitchFamily="34" charset="-122"/>
              </a:rPr>
              <a:t>    </a:t>
            </a:r>
            <a:r>
              <a:rPr lang="zh-CN" altLang="zh-CN" sz="1800" b="1" kern="100" smtClean="0">
                <a:latin typeface="微软雅黑" pitchFamily="34" charset="-122"/>
                <a:ea typeface="微软雅黑" pitchFamily="34" charset="-122"/>
              </a:rPr>
              <a:t>单位</a:t>
            </a:r>
            <a:r>
              <a:rPr lang="zh-CN" altLang="zh-CN" sz="1800" b="1" kern="100">
                <a:latin typeface="微软雅黑" pitchFamily="34" charset="-122"/>
                <a:ea typeface="微软雅黑" pitchFamily="34" charset="-122"/>
              </a:rPr>
              <a:t>：元</a:t>
            </a:r>
          </a:p>
        </p:txBody>
      </p:sp>
    </p:spTree>
    <p:extLst>
      <p:ext uri="{BB962C8B-B14F-4D97-AF65-F5344CB8AC3E}">
        <p14:creationId xmlns:p14="http://schemas.microsoft.com/office/powerpoint/2010/main" val="110483492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4" dur="50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par>
                                <p:cTn id="8" presetID="22" presetClass="entr" presetSubtype="4" dur="50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down)">
                                      <p:cBhvr>
                                        <p:cTn id="10" dur="500"/>
                                        <p:tgtEl>
                                          <p:spTgt spid="5"/>
                                        </p:tgtEl>
                                      </p:cBhvr>
                                    </p:animEffect>
                                  </p:childTnLst>
                                </p:cTn>
                              </p:par>
                              <p:par>
                                <p:cTn id="11" presetID="22" presetClass="entr" presetSubtype="4" dur="50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down)">
                                      <p:cBhvr>
                                        <p:cTn id="13" dur="500"/>
                                        <p:tgtEl>
                                          <p:spTgt spid="6"/>
                                        </p:tgtEl>
                                      </p:cBhvr>
                                    </p:animEffect>
                                  </p:childTnLst>
                                </p:cTn>
                              </p:par>
                              <p:par>
                                <p:cTn id="14" presetID="22" presetClass="entr" presetSubtype="4" dur="50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down)">
                                      <p:cBhvr>
                                        <p:cTn id="16" dur="500"/>
                                        <p:tgtEl>
                                          <p:spTgt spid="4"/>
                                        </p:tgtEl>
                                      </p:cBhvr>
                                    </p:animEffect>
                                  </p:childTnLst>
                                </p:cTn>
                              </p:par>
                              <p:par>
                                <p:cTn id="17" presetID="22" presetClass="entr" presetSubtype="4" dur="50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down)">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5" grpId="0"/>
      <p:bldP spid="6" grpId="0"/>
      <p:bldP spid="7" grpId="0"/>
    </p:bldLs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5" name="矩形 14"/>
          <p:cNvSpPr/>
          <p:nvPr/>
        </p:nvSpPr>
        <p:spPr>
          <a:xfrm>
            <a:off x="838622" y="981522"/>
            <a:ext cx="6840760" cy="473463"/>
          </a:xfrm>
          <a:prstGeom prst="rect">
            <a:avLst/>
          </a:prstGeom>
        </p:spPr>
        <p:txBody>
          <a:bodyPr wrap="squar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just">
              <a:lnSpc>
                <a:spcPct val="157000"/>
              </a:lnSpc>
              <a:spcBef>
                <a:spcPts val="600"/>
              </a:spcBef>
              <a:spcAft>
                <a:spcPts val="600"/>
              </a:spcAft>
            </a:pPr>
            <a:r>
              <a:rPr lang="zh-CN" altLang="en-US" sz="1800" b="1" kern="100">
                <a:solidFill>
                  <a:schemeClr val="tx1">
                    <a:lumMod val="65000"/>
                    <a:lumOff val="35000"/>
                  </a:schemeClr>
                </a:solidFill>
                <a:latin typeface="微软雅黑" pitchFamily="34" charset="-122"/>
                <a:ea typeface="微软雅黑" pitchFamily="34" charset="-122"/>
              </a:rPr>
              <a:t>（二）货币时间价值的计算</a:t>
            </a:r>
            <a:endParaRPr lang="zh-CN" altLang="zh-CN" sz="1800" b="1" kern="100">
              <a:solidFill>
                <a:schemeClr val="tx1">
                  <a:lumMod val="65000"/>
                  <a:lumOff val="35000"/>
                </a:schemeClr>
              </a:solidFill>
              <a:effectLst/>
              <a:latin typeface="微软雅黑" pitchFamily="34" charset="-122"/>
              <a:ea typeface="微软雅黑" pitchFamily="34" charset="-122"/>
            </a:endParaRPr>
          </a:p>
        </p:txBody>
      </p:sp>
      <p:sp>
        <p:nvSpPr>
          <p:cNvPr id="5" name="矩形 4"/>
          <p:cNvSpPr/>
          <p:nvPr/>
        </p:nvSpPr>
        <p:spPr>
          <a:xfrm>
            <a:off x="851934" y="1570646"/>
            <a:ext cx="2446504" cy="375809"/>
          </a:xfrm>
          <a:prstGeom prst="rect">
            <a:avLst/>
          </a:prstGeom>
        </p:spPr>
        <p:txBody>
          <a:bodyPr wrap="non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indent="269875" algn="just">
              <a:lnSpc>
                <a:spcPct val="110000"/>
              </a:lnSpc>
              <a:spcAft>
                <a:spcPct val="0"/>
              </a:spcAft>
            </a:pPr>
            <a:r>
              <a:rPr lang="en-US" altLang="zh-CN" sz="1800" b="1" kern="0">
                <a:solidFill>
                  <a:srgbClr val="FF0000"/>
                </a:solidFill>
                <a:latin typeface="微软雅黑" pitchFamily="34" charset="-122"/>
                <a:ea typeface="微软雅黑" pitchFamily="34" charset="-122"/>
              </a:rPr>
              <a:t>2</a:t>
            </a:r>
            <a:r>
              <a:rPr lang="zh-CN" altLang="en-US" sz="1800" b="1" kern="0">
                <a:solidFill>
                  <a:srgbClr val="FF0000"/>
                </a:solidFill>
                <a:latin typeface="微软雅黑" pitchFamily="34" charset="-122"/>
                <a:ea typeface="微软雅黑" pitchFamily="34" charset="-122"/>
              </a:rPr>
              <a:t>．复利终值的计算</a:t>
            </a:r>
          </a:p>
        </p:txBody>
      </p:sp>
      <p:sp>
        <p:nvSpPr>
          <p:cNvPr id="6" name="矩形 5"/>
          <p:cNvSpPr/>
          <p:nvPr/>
        </p:nvSpPr>
        <p:spPr>
          <a:xfrm>
            <a:off x="1054646" y="2030088"/>
            <a:ext cx="10153128" cy="812530"/>
          </a:xfrm>
          <a:prstGeom prst="rect">
            <a:avLst/>
          </a:prstGeom>
        </p:spPr>
        <p:txBody>
          <a:bodyPr wrap="squar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lvl="0" defTabSz="914400">
              <a:lnSpc>
                <a:spcPct val="130000"/>
              </a:lnSpc>
            </a:pPr>
            <a:r>
              <a:rPr lang="zh-CN" altLang="en-US" sz="1800" kern="0" smtClean="0">
                <a:solidFill>
                  <a:prstClr val="black">
                    <a:lumMod val="65000"/>
                    <a:lumOff val="35000"/>
                  </a:prstClr>
                </a:solidFill>
                <a:latin typeface="微软雅黑" pitchFamily="34" charset="-122"/>
                <a:ea typeface="微软雅黑" pitchFamily="34" charset="-122"/>
              </a:rPr>
              <a:t>       终</a:t>
            </a:r>
            <a:r>
              <a:rPr lang="zh-CN" altLang="en-US" sz="1800" kern="0">
                <a:solidFill>
                  <a:prstClr val="black">
                    <a:lumMod val="65000"/>
                    <a:lumOff val="35000"/>
                  </a:prstClr>
                </a:solidFill>
                <a:latin typeface="微软雅黑" pitchFamily="34" charset="-122"/>
                <a:ea typeface="微软雅黑" pitchFamily="34" charset="-122"/>
              </a:rPr>
              <a:t>值是指本金在一定时期后的价值，即本金和利息的总和。复利终值是指按复利制计算的一定时期后的本利和。</a:t>
            </a:r>
            <a:r>
              <a:rPr lang="zh-CN" altLang="en-US" sz="1800" b="1" kern="0">
                <a:solidFill>
                  <a:srgbClr val="FF0000"/>
                </a:solidFill>
                <a:latin typeface="微软雅黑" pitchFamily="34" charset="-122"/>
                <a:ea typeface="微软雅黑" pitchFamily="34" charset="-122"/>
              </a:rPr>
              <a:t>按照复利制计算终值，则：</a:t>
            </a:r>
          </a:p>
        </p:txBody>
      </p:sp>
      <p:sp>
        <p:nvSpPr>
          <p:cNvPr id="2" name="矩形 1"/>
          <p:cNvSpPr/>
          <p:nvPr/>
        </p:nvSpPr>
        <p:spPr>
          <a:xfrm>
            <a:off x="4727054" y="3092317"/>
            <a:ext cx="2045753" cy="397032"/>
          </a:xfrm>
          <a:prstGeom prst="rect">
            <a:avLst/>
          </a:prstGeom>
        </p:spPr>
        <p:txBody>
          <a:bodyPr wrap="non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indent="269875" algn="ctr">
              <a:lnSpc>
                <a:spcPct val="110000"/>
              </a:lnSpc>
              <a:spcBef>
                <a:spcPts val="600"/>
              </a:spcBef>
              <a:spcAft>
                <a:spcPts val="600"/>
              </a:spcAft>
            </a:pPr>
            <a:r>
              <a:rPr lang="en-US" altLang="zh-CN" sz="1800" b="1" kern="100" err="1">
                <a:solidFill>
                  <a:srgbClr val="FF0000"/>
                </a:solidFill>
                <a:latin typeface="微软雅黑" pitchFamily="34" charset="-122"/>
                <a:ea typeface="微软雅黑" pitchFamily="34" charset="-122"/>
              </a:rPr>
              <a:t>F</a:t>
            </a:r>
            <a:r>
              <a:rPr lang="en-US" altLang="zh-CN" sz="1800" b="1" kern="100" baseline="-25000" err="1">
                <a:solidFill>
                  <a:srgbClr val="FF0000"/>
                </a:solidFill>
                <a:latin typeface="微软雅黑" pitchFamily="34" charset="-122"/>
                <a:ea typeface="微软雅黑" pitchFamily="34" charset="-122"/>
              </a:rPr>
              <a:t>n</a:t>
            </a:r>
            <a:r>
              <a:rPr lang="zh-CN" altLang="zh-CN" sz="1800" b="1" kern="100">
                <a:latin typeface="微软雅黑" pitchFamily="34" charset="-122"/>
                <a:ea typeface="微软雅黑" pitchFamily="34" charset="-122"/>
              </a:rPr>
              <a:t>＝</a:t>
            </a:r>
            <a:r>
              <a:rPr lang="en-US" altLang="zh-CN" sz="1800" b="1" kern="100">
                <a:latin typeface="微软雅黑" pitchFamily="34" charset="-122"/>
                <a:ea typeface="微软雅黑" pitchFamily="34" charset="-122"/>
              </a:rPr>
              <a:t>P</a:t>
            </a:r>
            <a:r>
              <a:rPr lang="zh-CN" altLang="zh-CN" sz="1800" b="1" kern="100">
                <a:latin typeface="微软雅黑" pitchFamily="34" charset="-122"/>
                <a:ea typeface="微软雅黑" pitchFamily="34" charset="-122"/>
              </a:rPr>
              <a:t>（</a:t>
            </a:r>
            <a:r>
              <a:rPr lang="en-US" altLang="zh-CN" sz="1800" b="1" kern="100">
                <a:latin typeface="微软雅黑" pitchFamily="34" charset="-122"/>
                <a:ea typeface="微软雅黑" pitchFamily="34" charset="-122"/>
              </a:rPr>
              <a:t>1</a:t>
            </a:r>
            <a:r>
              <a:rPr lang="zh-CN" altLang="zh-CN" sz="1800" b="1" kern="100">
                <a:latin typeface="微软雅黑" pitchFamily="34" charset="-122"/>
                <a:ea typeface="微软雅黑" pitchFamily="34" charset="-122"/>
              </a:rPr>
              <a:t>＋</a:t>
            </a:r>
            <a:r>
              <a:rPr lang="en-US" altLang="zh-CN" sz="1800" b="1" kern="100" err="1">
                <a:latin typeface="微软雅黑" pitchFamily="34" charset="-122"/>
                <a:ea typeface="微软雅黑" pitchFamily="34" charset="-122"/>
              </a:rPr>
              <a:t>i</a:t>
            </a:r>
            <a:r>
              <a:rPr lang="zh-CN" altLang="zh-CN" sz="1800" b="1" kern="100" spc="-200">
                <a:latin typeface="微软雅黑" pitchFamily="34" charset="-122"/>
                <a:ea typeface="微软雅黑" pitchFamily="34" charset="-122"/>
              </a:rPr>
              <a:t>）</a:t>
            </a:r>
            <a:r>
              <a:rPr lang="en-US" altLang="zh-CN" sz="1800" b="1" kern="100" baseline="30000">
                <a:latin typeface="微软雅黑" pitchFamily="34" charset="-122"/>
                <a:ea typeface="微软雅黑" pitchFamily="34" charset="-122"/>
              </a:rPr>
              <a:t>n</a:t>
            </a:r>
            <a:endParaRPr lang="zh-CN" altLang="zh-CN" sz="1800" b="1" kern="100">
              <a:latin typeface="微软雅黑" pitchFamily="34" charset="-122"/>
              <a:ea typeface="微软雅黑" pitchFamily="34" charset="-122"/>
            </a:endParaRPr>
          </a:p>
        </p:txBody>
      </p:sp>
      <p:sp>
        <p:nvSpPr>
          <p:cNvPr id="8" name="矩形 7"/>
          <p:cNvSpPr/>
          <p:nvPr/>
        </p:nvSpPr>
        <p:spPr>
          <a:xfrm>
            <a:off x="1270670" y="3717826"/>
            <a:ext cx="10153128" cy="1972848"/>
          </a:xfrm>
          <a:prstGeom prst="rect">
            <a:avLst/>
          </a:prstGeom>
        </p:spPr>
        <p:txBody>
          <a:bodyPr wrap="squar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lvl="0" defTabSz="914400">
              <a:lnSpc>
                <a:spcPct val="130000"/>
              </a:lnSpc>
            </a:pPr>
            <a:r>
              <a:rPr lang="zh-CN" altLang="en-US" sz="1800" kern="0">
                <a:solidFill>
                  <a:prstClr val="black">
                    <a:lumMod val="65000"/>
                    <a:lumOff val="35000"/>
                  </a:prstClr>
                </a:solidFill>
                <a:latin typeface="微软雅黑" pitchFamily="34" charset="-122"/>
                <a:ea typeface="微软雅黑" pitchFamily="34" charset="-122"/>
              </a:rPr>
              <a:t>其中，</a:t>
            </a:r>
            <a:r>
              <a:rPr lang="en-US" altLang="zh-CN" sz="1800" kern="0">
                <a:solidFill>
                  <a:prstClr val="black">
                    <a:lumMod val="65000"/>
                    <a:lumOff val="35000"/>
                  </a:prstClr>
                </a:solidFill>
                <a:latin typeface="微软雅黑" pitchFamily="34" charset="-122"/>
                <a:ea typeface="微软雅黑" pitchFamily="34" charset="-122"/>
              </a:rPr>
              <a:t>P——</a:t>
            </a:r>
            <a:r>
              <a:rPr lang="zh-CN" altLang="en-US" sz="1800" kern="0">
                <a:solidFill>
                  <a:prstClr val="black">
                    <a:lumMod val="65000"/>
                    <a:lumOff val="35000"/>
                  </a:prstClr>
                </a:solidFill>
                <a:latin typeface="微软雅黑" pitchFamily="34" charset="-122"/>
                <a:ea typeface="微软雅黑" pitchFamily="34" charset="-122"/>
              </a:rPr>
              <a:t>本金；</a:t>
            </a:r>
          </a:p>
          <a:p>
            <a:pPr lvl="0" defTabSz="914400">
              <a:lnSpc>
                <a:spcPct val="130000"/>
              </a:lnSpc>
            </a:pPr>
            <a:r>
              <a:rPr lang="zh-CN" altLang="en-US" sz="1800" kern="0" smtClean="0">
                <a:solidFill>
                  <a:prstClr val="black">
                    <a:lumMod val="65000"/>
                    <a:lumOff val="35000"/>
                  </a:prstClr>
                </a:solidFill>
                <a:latin typeface="微软雅黑" pitchFamily="34" charset="-122"/>
                <a:ea typeface="微软雅黑" pitchFamily="34" charset="-122"/>
              </a:rPr>
              <a:t>           </a:t>
            </a:r>
            <a:r>
              <a:rPr lang="en-US" altLang="zh-CN" sz="1800" kern="0" err="1">
                <a:solidFill>
                  <a:prstClr val="black">
                    <a:lumMod val="65000"/>
                    <a:lumOff val="35000"/>
                  </a:prstClr>
                </a:solidFill>
                <a:latin typeface="微软雅黑" pitchFamily="34" charset="-122"/>
                <a:ea typeface="微软雅黑" pitchFamily="34" charset="-122"/>
              </a:rPr>
              <a:t>i——</a:t>
            </a:r>
            <a:r>
              <a:rPr lang="zh-CN" altLang="en-US" sz="1800" kern="0">
                <a:solidFill>
                  <a:prstClr val="black">
                    <a:lumMod val="65000"/>
                    <a:lumOff val="35000"/>
                  </a:prstClr>
                </a:solidFill>
                <a:latin typeface="微软雅黑" pitchFamily="34" charset="-122"/>
                <a:ea typeface="微软雅黑" pitchFamily="34" charset="-122"/>
              </a:rPr>
              <a:t>利率；</a:t>
            </a:r>
          </a:p>
          <a:p>
            <a:pPr lvl="0" defTabSz="914400">
              <a:lnSpc>
                <a:spcPct val="130000"/>
              </a:lnSpc>
            </a:pPr>
            <a:r>
              <a:rPr lang="zh-CN" altLang="en-US" sz="1800" kern="0">
                <a:solidFill>
                  <a:prstClr val="black">
                    <a:lumMod val="65000"/>
                    <a:lumOff val="35000"/>
                  </a:prstClr>
                </a:solidFill>
                <a:latin typeface="微软雅黑" pitchFamily="34" charset="-122"/>
                <a:ea typeface="微软雅黑" pitchFamily="34" charset="-122"/>
              </a:rPr>
              <a:t> </a:t>
            </a:r>
            <a:r>
              <a:rPr lang="zh-CN" altLang="en-US" sz="1800" kern="0" smtClean="0">
                <a:solidFill>
                  <a:prstClr val="black">
                    <a:lumMod val="65000"/>
                    <a:lumOff val="35000"/>
                  </a:prstClr>
                </a:solidFill>
                <a:latin typeface="微软雅黑" pitchFamily="34" charset="-122"/>
                <a:ea typeface="微软雅黑" pitchFamily="34" charset="-122"/>
              </a:rPr>
              <a:t>        </a:t>
            </a:r>
            <a:r>
              <a:rPr lang="en-US" sz="2000" i="1" smtClean="0"/>
              <a:t>F</a:t>
            </a:r>
            <a:r>
              <a:rPr lang="en-US" sz="2000" i="1" baseline="-25000" smtClean="0"/>
              <a:t>n</a:t>
            </a:r>
            <a:r>
              <a:rPr lang="en-US" altLang="zh-CN" sz="1800" kern="0" smtClean="0">
                <a:solidFill>
                  <a:prstClr val="black">
                    <a:lumMod val="65000"/>
                    <a:lumOff val="35000"/>
                  </a:prstClr>
                </a:solidFill>
                <a:latin typeface="微软雅黑" pitchFamily="34" charset="-122"/>
                <a:ea typeface="微软雅黑" pitchFamily="34" charset="-122"/>
              </a:rPr>
              <a:t>——</a:t>
            </a:r>
            <a:r>
              <a:rPr lang="zh-CN" altLang="en-US" sz="1800" kern="0">
                <a:solidFill>
                  <a:prstClr val="black">
                    <a:lumMod val="65000"/>
                    <a:lumOff val="35000"/>
                  </a:prstClr>
                </a:solidFill>
                <a:latin typeface="微软雅黑" pitchFamily="34" charset="-122"/>
                <a:ea typeface="微软雅黑" pitchFamily="34" charset="-122"/>
              </a:rPr>
              <a:t>本息和，又称终值；</a:t>
            </a:r>
          </a:p>
          <a:p>
            <a:pPr lvl="0" defTabSz="914400">
              <a:lnSpc>
                <a:spcPct val="130000"/>
              </a:lnSpc>
            </a:pPr>
            <a:r>
              <a:rPr lang="zh-CN" altLang="en-US" sz="1800" kern="0">
                <a:solidFill>
                  <a:prstClr val="black">
                    <a:lumMod val="65000"/>
                    <a:lumOff val="35000"/>
                  </a:prstClr>
                </a:solidFill>
                <a:latin typeface="微软雅黑" pitchFamily="34" charset="-122"/>
                <a:ea typeface="微软雅黑" pitchFamily="34" charset="-122"/>
              </a:rPr>
              <a:t> </a:t>
            </a:r>
            <a:r>
              <a:rPr lang="zh-CN" altLang="en-US" sz="1800" kern="0" smtClean="0">
                <a:solidFill>
                  <a:prstClr val="black">
                    <a:lumMod val="65000"/>
                    <a:lumOff val="35000"/>
                  </a:prstClr>
                </a:solidFill>
                <a:latin typeface="微软雅黑" pitchFamily="34" charset="-122"/>
                <a:ea typeface="微软雅黑" pitchFamily="34" charset="-122"/>
              </a:rPr>
              <a:t>         </a:t>
            </a:r>
            <a:r>
              <a:rPr lang="en-US" altLang="zh-CN" sz="1800" kern="0">
                <a:solidFill>
                  <a:prstClr val="black">
                    <a:lumMod val="65000"/>
                    <a:lumOff val="35000"/>
                  </a:prstClr>
                </a:solidFill>
                <a:latin typeface="微软雅黑" pitchFamily="34" charset="-122"/>
                <a:ea typeface="微软雅黑" pitchFamily="34" charset="-122"/>
              </a:rPr>
              <a:t>n——</a:t>
            </a:r>
            <a:r>
              <a:rPr lang="zh-CN" altLang="en-US" sz="1800" kern="0">
                <a:solidFill>
                  <a:prstClr val="black">
                    <a:lumMod val="65000"/>
                    <a:lumOff val="35000"/>
                  </a:prstClr>
                </a:solidFill>
                <a:latin typeface="微软雅黑" pitchFamily="34" charset="-122"/>
                <a:ea typeface="微软雅黑" pitchFamily="34" charset="-122"/>
              </a:rPr>
              <a:t>时间，可以是年、季或月。</a:t>
            </a:r>
          </a:p>
          <a:p>
            <a:pPr lvl="0" defTabSz="914400">
              <a:lnSpc>
                <a:spcPct val="130000"/>
              </a:lnSpc>
            </a:pPr>
            <a:r>
              <a:rPr lang="zh-CN" altLang="en-US" sz="2000" smtClean="0"/>
              <a:t>（</a:t>
            </a:r>
            <a:r>
              <a:rPr lang="en-US" sz="2000" smtClean="0"/>
              <a:t>1</a:t>
            </a:r>
            <a:r>
              <a:rPr lang="zh-CN" altLang="en-US" sz="2000" smtClean="0"/>
              <a:t>＋</a:t>
            </a:r>
            <a:r>
              <a:rPr lang="en-US" sz="2000" i="1" err="1" smtClean="0"/>
              <a:t>i</a:t>
            </a:r>
            <a:r>
              <a:rPr lang="zh-CN" altLang="en-US" sz="2000" smtClean="0"/>
              <a:t>）</a:t>
            </a:r>
            <a:r>
              <a:rPr lang="en-US" sz="2000" i="1" baseline="30000" smtClean="0"/>
              <a:t>n  </a:t>
            </a:r>
            <a:r>
              <a:rPr lang="zh-CN" altLang="en-US" sz="1800" kern="0" smtClean="0">
                <a:solidFill>
                  <a:prstClr val="black">
                    <a:lumMod val="65000"/>
                    <a:lumOff val="35000"/>
                  </a:prstClr>
                </a:solidFill>
                <a:latin typeface="微软雅黑" pitchFamily="34" charset="-122"/>
                <a:ea typeface="微软雅黑" pitchFamily="34" charset="-122"/>
              </a:rPr>
              <a:t>称为</a:t>
            </a:r>
            <a:r>
              <a:rPr lang="zh-CN" altLang="en-US" sz="1800" kern="0">
                <a:solidFill>
                  <a:prstClr val="black">
                    <a:lumMod val="65000"/>
                    <a:lumOff val="35000"/>
                  </a:prstClr>
                </a:solidFill>
                <a:latin typeface="微软雅黑" pitchFamily="34" charset="-122"/>
                <a:ea typeface="微软雅黑" pitchFamily="34" charset="-122"/>
              </a:rPr>
              <a:t>复利终值系数，用（</a:t>
            </a:r>
            <a:r>
              <a:rPr lang="en-US" altLang="zh-CN" sz="1800" kern="0">
                <a:solidFill>
                  <a:prstClr val="black">
                    <a:lumMod val="65000"/>
                    <a:lumOff val="35000"/>
                  </a:prstClr>
                </a:solidFill>
                <a:latin typeface="微软雅黑" pitchFamily="34" charset="-122"/>
                <a:ea typeface="微软雅黑" pitchFamily="34" charset="-122"/>
              </a:rPr>
              <a:t>F/P</a:t>
            </a:r>
            <a:r>
              <a:rPr lang="zh-CN" altLang="en-US" sz="1800" kern="0">
                <a:solidFill>
                  <a:prstClr val="black">
                    <a:lumMod val="65000"/>
                    <a:lumOff val="35000"/>
                  </a:prstClr>
                </a:solidFill>
                <a:latin typeface="微软雅黑" pitchFamily="34" charset="-122"/>
                <a:ea typeface="微软雅黑" pitchFamily="34" charset="-122"/>
              </a:rPr>
              <a:t>，</a:t>
            </a:r>
            <a:r>
              <a:rPr lang="en-US" altLang="zh-CN" sz="1800" kern="0" err="1">
                <a:solidFill>
                  <a:prstClr val="black">
                    <a:lumMod val="65000"/>
                    <a:lumOff val="35000"/>
                  </a:prstClr>
                </a:solidFill>
                <a:latin typeface="微软雅黑" pitchFamily="34" charset="-122"/>
                <a:ea typeface="微软雅黑" pitchFamily="34" charset="-122"/>
              </a:rPr>
              <a:t>i</a:t>
            </a:r>
            <a:r>
              <a:rPr lang="zh-CN" altLang="en-US" sz="1800" kern="0">
                <a:solidFill>
                  <a:prstClr val="black">
                    <a:lumMod val="65000"/>
                    <a:lumOff val="35000"/>
                  </a:prstClr>
                </a:solidFill>
                <a:latin typeface="微软雅黑" pitchFamily="34" charset="-122"/>
                <a:ea typeface="微软雅黑" pitchFamily="34" charset="-122"/>
              </a:rPr>
              <a:t>，</a:t>
            </a:r>
            <a:r>
              <a:rPr lang="en-US" altLang="zh-CN" sz="1800" kern="0">
                <a:solidFill>
                  <a:prstClr val="black">
                    <a:lumMod val="65000"/>
                    <a:lumOff val="35000"/>
                  </a:prstClr>
                </a:solidFill>
                <a:latin typeface="微软雅黑" pitchFamily="34" charset="-122"/>
                <a:ea typeface="微软雅黑" pitchFamily="34" charset="-122"/>
              </a:rPr>
              <a:t>n</a:t>
            </a:r>
            <a:r>
              <a:rPr lang="zh-CN" altLang="en-US" sz="1800" kern="0">
                <a:solidFill>
                  <a:prstClr val="black">
                    <a:lumMod val="65000"/>
                    <a:lumOff val="35000"/>
                  </a:prstClr>
                </a:solidFill>
                <a:latin typeface="微软雅黑" pitchFamily="34" charset="-122"/>
                <a:ea typeface="微软雅黑" pitchFamily="34" charset="-122"/>
              </a:rPr>
              <a:t>）表示，一般可查找复利终值系数表获得。</a:t>
            </a:r>
          </a:p>
        </p:txBody>
      </p:sp>
    </p:spTree>
    <p:extLst>
      <p:ext uri="{BB962C8B-B14F-4D97-AF65-F5344CB8AC3E}">
        <p14:creationId xmlns:p14="http://schemas.microsoft.com/office/powerpoint/2010/main" val="428099542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6" presetClass="entr" presetSubtype="16" dur="200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circle(in)">
                                      <p:cBhvr>
                                        <p:cTn id="7" dur="2000"/>
                                        <p:tgtEl>
                                          <p:spTgt spid="15"/>
                                        </p:tgtEl>
                                      </p:cBhvr>
                                    </p:animEffect>
                                  </p:childTnLst>
                                </p:cTn>
                              </p:par>
                              <p:par>
                                <p:cTn id="8" presetID="6" presetClass="entr" presetSubtype="16" dur="200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circle(in)">
                                      <p:cBhvr>
                                        <p:cTn id="10" dur="2000"/>
                                        <p:tgtEl>
                                          <p:spTgt spid="5"/>
                                        </p:tgtEl>
                                      </p:cBhvr>
                                    </p:animEffect>
                                  </p:childTnLst>
                                </p:cTn>
                              </p:par>
                              <p:par>
                                <p:cTn id="11" presetID="6" presetClass="entr" presetSubtype="16" dur="200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circle(in)">
                                      <p:cBhvr>
                                        <p:cTn id="13" dur="2000"/>
                                        <p:tgtEl>
                                          <p:spTgt spid="6"/>
                                        </p:tgtEl>
                                      </p:cBhvr>
                                    </p:animEffect>
                                  </p:childTnLst>
                                </p:cTn>
                              </p:par>
                              <p:par>
                                <p:cTn id="14" presetID="6" presetClass="entr" presetSubtype="16" dur="2000"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circle(in)">
                                      <p:cBhvr>
                                        <p:cTn id="16" dur="2000"/>
                                        <p:tgtEl>
                                          <p:spTgt spid="2"/>
                                        </p:tgtEl>
                                      </p:cBhvr>
                                    </p:animEffect>
                                  </p:childTnLst>
                                </p:cTn>
                              </p:par>
                              <p:par>
                                <p:cTn id="17" presetID="6" presetClass="entr" presetSubtype="16" dur="200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circle(in)">
                                      <p:cBhvr>
                                        <p:cTn id="19"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5" grpId="0"/>
      <p:bldP spid="6" grpId="0"/>
      <p:bldP spid="2" grpId="0"/>
      <p:bldP spid="8" grpId="0"/>
    </p:bldLs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5" name="矩形 14"/>
          <p:cNvSpPr/>
          <p:nvPr/>
        </p:nvSpPr>
        <p:spPr>
          <a:xfrm>
            <a:off x="838622" y="981522"/>
            <a:ext cx="6840760" cy="473463"/>
          </a:xfrm>
          <a:prstGeom prst="rect">
            <a:avLst/>
          </a:prstGeom>
        </p:spPr>
        <p:txBody>
          <a:bodyPr wrap="squar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just">
              <a:lnSpc>
                <a:spcPct val="157000"/>
              </a:lnSpc>
              <a:spcBef>
                <a:spcPts val="600"/>
              </a:spcBef>
              <a:spcAft>
                <a:spcPts val="600"/>
              </a:spcAft>
            </a:pPr>
            <a:r>
              <a:rPr lang="zh-CN" altLang="en-US" sz="1800" b="1" kern="100">
                <a:solidFill>
                  <a:schemeClr val="tx1">
                    <a:lumMod val="65000"/>
                    <a:lumOff val="35000"/>
                  </a:schemeClr>
                </a:solidFill>
                <a:latin typeface="微软雅黑" pitchFamily="34" charset="-122"/>
                <a:ea typeface="微软雅黑" pitchFamily="34" charset="-122"/>
              </a:rPr>
              <a:t>（二）货币时间价值的计算</a:t>
            </a:r>
            <a:endParaRPr lang="zh-CN" altLang="zh-CN" sz="1800" b="1" kern="100">
              <a:solidFill>
                <a:schemeClr val="tx1">
                  <a:lumMod val="65000"/>
                  <a:lumOff val="35000"/>
                </a:schemeClr>
              </a:solidFill>
              <a:effectLst/>
              <a:latin typeface="微软雅黑" pitchFamily="34" charset="-122"/>
              <a:ea typeface="微软雅黑" pitchFamily="34" charset="-122"/>
            </a:endParaRPr>
          </a:p>
        </p:txBody>
      </p:sp>
      <p:sp>
        <p:nvSpPr>
          <p:cNvPr id="5" name="矩形 4"/>
          <p:cNvSpPr/>
          <p:nvPr/>
        </p:nvSpPr>
        <p:spPr>
          <a:xfrm>
            <a:off x="925277" y="1532009"/>
            <a:ext cx="2446504" cy="375809"/>
          </a:xfrm>
          <a:prstGeom prst="rect">
            <a:avLst/>
          </a:prstGeom>
        </p:spPr>
        <p:txBody>
          <a:bodyPr wrap="non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indent="269875" algn="just">
              <a:lnSpc>
                <a:spcPct val="110000"/>
              </a:lnSpc>
              <a:spcAft>
                <a:spcPct val="0"/>
              </a:spcAft>
            </a:pPr>
            <a:r>
              <a:rPr lang="en-US" altLang="zh-CN" sz="1800" b="1" kern="0">
                <a:solidFill>
                  <a:srgbClr val="FF0000"/>
                </a:solidFill>
                <a:latin typeface="微软雅黑" pitchFamily="34" charset="-122"/>
                <a:ea typeface="微软雅黑" pitchFamily="34" charset="-122"/>
              </a:rPr>
              <a:t>3</a:t>
            </a:r>
            <a:r>
              <a:rPr lang="zh-CN" altLang="en-US" sz="1800" b="1" kern="0">
                <a:solidFill>
                  <a:srgbClr val="FF0000"/>
                </a:solidFill>
                <a:latin typeface="微软雅黑" pitchFamily="34" charset="-122"/>
                <a:ea typeface="微软雅黑" pitchFamily="34" charset="-122"/>
              </a:rPr>
              <a:t>．复利现值的计算</a:t>
            </a:r>
          </a:p>
        </p:txBody>
      </p:sp>
      <p:sp>
        <p:nvSpPr>
          <p:cNvPr id="6" name="矩形 5"/>
          <p:cNvSpPr/>
          <p:nvPr/>
        </p:nvSpPr>
        <p:spPr>
          <a:xfrm>
            <a:off x="1126654" y="1987946"/>
            <a:ext cx="10153128" cy="777457"/>
          </a:xfrm>
          <a:prstGeom prst="rect">
            <a:avLst/>
          </a:prstGeom>
        </p:spPr>
        <p:txBody>
          <a:bodyPr wrap="squar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lvl="0" defTabSz="914400">
              <a:lnSpc>
                <a:spcPct val="130000"/>
              </a:lnSpc>
            </a:pPr>
            <a:r>
              <a:rPr lang="zh-CN" altLang="en-US" sz="1800" kern="0" smtClean="0">
                <a:solidFill>
                  <a:prstClr val="black">
                    <a:lumMod val="65000"/>
                    <a:lumOff val="35000"/>
                  </a:prstClr>
                </a:solidFill>
                <a:latin typeface="微软雅黑" pitchFamily="34" charset="-122"/>
                <a:ea typeface="微软雅黑" pitchFamily="34" charset="-122"/>
              </a:rPr>
              <a:t>       现值</a:t>
            </a:r>
            <a:r>
              <a:rPr lang="zh-CN" altLang="en-US" sz="1800" kern="0">
                <a:solidFill>
                  <a:prstClr val="black">
                    <a:lumMod val="65000"/>
                    <a:lumOff val="35000"/>
                  </a:prstClr>
                </a:solidFill>
                <a:latin typeface="微软雅黑" pitchFamily="34" charset="-122"/>
                <a:ea typeface="微软雅黑" pitchFamily="34" charset="-122"/>
              </a:rPr>
              <a:t>是指未来某一时期一定数额的款项折合成现在的价值，即本金。复利现值是复利终值的逆运算，是指根据复利折现率计算的现在价值，用</a:t>
            </a:r>
            <a:r>
              <a:rPr lang="en-US" altLang="zh-CN" sz="1800" kern="0">
                <a:solidFill>
                  <a:prstClr val="black">
                    <a:lumMod val="65000"/>
                    <a:lumOff val="35000"/>
                  </a:prstClr>
                </a:solidFill>
                <a:latin typeface="微软雅黑" pitchFamily="34" charset="-122"/>
                <a:ea typeface="微软雅黑" pitchFamily="34" charset="-122"/>
              </a:rPr>
              <a:t>P</a:t>
            </a:r>
            <a:r>
              <a:rPr lang="zh-CN" altLang="en-US" sz="1800" kern="0">
                <a:solidFill>
                  <a:prstClr val="black">
                    <a:lumMod val="65000"/>
                    <a:lumOff val="35000"/>
                  </a:prstClr>
                </a:solidFill>
                <a:latin typeface="微软雅黑" pitchFamily="34" charset="-122"/>
                <a:ea typeface="微软雅黑" pitchFamily="34" charset="-122"/>
              </a:rPr>
              <a:t>表示。</a:t>
            </a:r>
            <a:r>
              <a:rPr lang="zh-CN" altLang="en-US" sz="1800" b="1" kern="0">
                <a:solidFill>
                  <a:srgbClr val="FF0000"/>
                </a:solidFill>
                <a:latin typeface="微软雅黑" pitchFamily="34" charset="-122"/>
                <a:ea typeface="微软雅黑" pitchFamily="34" charset="-122"/>
              </a:rPr>
              <a:t>其计算公式为：</a:t>
            </a:r>
          </a:p>
        </p:txBody>
      </p:sp>
      <p:sp>
        <p:nvSpPr>
          <p:cNvPr id="3" name="Rectangle 2"/>
          <p:cNvSpPr>
            <a:spLocks noChangeArrowheads="1"/>
          </p:cNvSpPr>
          <p:nvPr/>
        </p:nvSpPr>
        <p:spPr bwMode="auto">
          <a:xfrm>
            <a:off x="0" y="0"/>
            <a:ext cx="12190413"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zh-CN" altLang="en-US"/>
          </a:p>
        </p:txBody>
      </p:sp>
      <p:graphicFrame>
        <p:nvGraphicFramePr>
          <p:cNvPr id="4" name="对象 3"/>
          <p:cNvGraphicFramePr>
            <a:graphicFrameLocks noChangeAspect="1"/>
          </p:cNvGraphicFramePr>
          <p:nvPr>
            <p:extLst>
              <p:ext uri="{D42A27DB-BD31-4B8C-83A1-F6EECF244321}">
                <p14:modId xmlns:p14="http://schemas.microsoft.com/office/powerpoint/2010/main" val="2248387292"/>
              </p:ext>
            </p:extLst>
          </p:nvPr>
        </p:nvGraphicFramePr>
        <p:xfrm>
          <a:off x="4891191" y="3060237"/>
          <a:ext cx="2347023" cy="617638"/>
        </p:xfrm>
        <a:graphic>
          <a:graphicData uri="http://schemas.openxmlformats.org/presentationml/2006/ole">
            <mc:AlternateContent>
              <mc:Choice xmlns:v="urn:schemas-microsoft-com:vml" Requires="v">
                <p:oleObj spid="_x0000_s1038" r:id="rId2" imgW="1447800" imgH="381000" progId="Equation.DSMT4">
                  <p:embed/>
                </p:oleObj>
              </mc:Choice>
              <mc:Fallback>
                <p:oleObj r:id="rId2" imgW="1447800" imgH="381000" progId="Equation.DSMT4">
                  <p:embed/>
                  <p:pic>
                    <p:nvPicPr>
                      <p:cNvPr id="0" name="OLE substitute image"/>
                      <p:cNvPicPr/>
                      <p:nvPr/>
                    </p:nvPicPr>
                    <p:blipFill>
                      <a:blip r:embed="rId3">
                        <a:extLst>
                          <a:ext uri="{28A0092B-C50C-407E-A947-70E740481C1C}">
                            <a14:useLocalDpi xmlns:a14="http://schemas.microsoft.com/office/drawing/2010/main" val="0"/>
                          </a:ext>
                        </a:extLst>
                      </a:blip>
                      <a:stretch>
                        <a:fillRect/>
                      </a:stretch>
                    </p:blipFill>
                    <p:spPr>
                      <a:xfrm>
                        <a:off x="4891191" y="3060237"/>
                        <a:ext cx="2347023" cy="617638"/>
                      </a:xfrm>
                      <a:prstGeom prst="rect">
                        <a:avLst/>
                      </a:prstGeom>
                      <a:solidFill>
                        <a:srgbClr val="D3EDFB"/>
                      </a:solidFill>
                    </p:spPr>
                  </p:pic>
                </p:oleObj>
              </mc:Fallback>
            </mc:AlternateContent>
          </a:graphicData>
        </a:graphic>
      </p:graphicFrame>
      <p:sp>
        <p:nvSpPr>
          <p:cNvPr id="7" name="Rectangle 4"/>
          <p:cNvSpPr>
            <a:spLocks noChangeArrowheads="1"/>
          </p:cNvSpPr>
          <p:nvPr/>
        </p:nvSpPr>
        <p:spPr bwMode="auto">
          <a:xfrm>
            <a:off x="0" y="0"/>
            <a:ext cx="12190413"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zh-CN" altLang="en-US"/>
          </a:p>
        </p:txBody>
      </p:sp>
      <p:grpSp>
        <p:nvGrpSpPr>
          <p:cNvPr id="2" name="组合 1"/>
          <p:cNvGrpSpPr/>
          <p:nvPr/>
        </p:nvGrpSpPr>
        <p:grpSpPr>
          <a:xfrm>
            <a:off x="1308860" y="3997638"/>
            <a:ext cx="10153128" cy="646602"/>
            <a:chOff x="1277433" y="3692749"/>
            <a:chExt cx="10153128" cy="646602"/>
          </a:xfrm>
        </p:grpSpPr>
        <p:sp>
          <p:nvSpPr>
            <p:cNvPr id="8" name="矩形 7"/>
            <p:cNvSpPr/>
            <p:nvPr/>
          </p:nvSpPr>
          <p:spPr>
            <a:xfrm>
              <a:off x="1277433" y="3789834"/>
              <a:ext cx="10153128" cy="452432"/>
            </a:xfrm>
            <a:prstGeom prst="rect">
              <a:avLst/>
            </a:prstGeom>
          </p:spPr>
          <p:txBody>
            <a:bodyPr wrap="squar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lvl="0" defTabSz="914400">
                <a:lnSpc>
                  <a:spcPct val="130000"/>
                </a:lnSpc>
              </a:pPr>
              <a:r>
                <a:rPr lang="zh-CN" altLang="en-US" sz="1800" kern="0" smtClean="0">
                  <a:solidFill>
                    <a:prstClr val="black">
                      <a:lumMod val="65000"/>
                      <a:lumOff val="35000"/>
                    </a:prstClr>
                  </a:solidFill>
                  <a:latin typeface="微软雅黑" pitchFamily="34" charset="-122"/>
                  <a:ea typeface="微软雅黑" pitchFamily="34" charset="-122"/>
                </a:rPr>
                <a:t>     公式</a:t>
              </a:r>
              <a:r>
                <a:rPr lang="zh-CN" altLang="en-US" sz="1800" kern="0">
                  <a:solidFill>
                    <a:prstClr val="black">
                      <a:lumMod val="65000"/>
                      <a:lumOff val="35000"/>
                    </a:prstClr>
                  </a:solidFill>
                  <a:latin typeface="微软雅黑" pitchFamily="34" charset="-122"/>
                  <a:ea typeface="微软雅黑" pitchFamily="34" charset="-122"/>
                </a:rPr>
                <a:t>中</a:t>
              </a:r>
              <a:r>
                <a:rPr lang="zh-CN" altLang="en-US" sz="1800" kern="0" smtClean="0">
                  <a:solidFill>
                    <a:prstClr val="black">
                      <a:lumMod val="65000"/>
                      <a:lumOff val="35000"/>
                    </a:prstClr>
                  </a:solidFill>
                  <a:latin typeface="微软雅黑" pitchFamily="34" charset="-122"/>
                  <a:ea typeface="微软雅黑" pitchFamily="34" charset="-122"/>
                </a:rPr>
                <a:t>的                  称为</a:t>
              </a:r>
              <a:r>
                <a:rPr lang="zh-CN" altLang="en-US" sz="1800" kern="0">
                  <a:solidFill>
                    <a:prstClr val="black">
                      <a:lumMod val="65000"/>
                      <a:lumOff val="35000"/>
                    </a:prstClr>
                  </a:solidFill>
                  <a:latin typeface="微软雅黑" pitchFamily="34" charset="-122"/>
                  <a:ea typeface="微软雅黑" pitchFamily="34" charset="-122"/>
                </a:rPr>
                <a:t>复利现值系数，用（</a:t>
              </a:r>
              <a:r>
                <a:rPr lang="en-US" altLang="zh-CN" sz="1800" kern="0">
                  <a:solidFill>
                    <a:prstClr val="black">
                      <a:lumMod val="65000"/>
                      <a:lumOff val="35000"/>
                    </a:prstClr>
                  </a:solidFill>
                  <a:latin typeface="微软雅黑" pitchFamily="34" charset="-122"/>
                  <a:ea typeface="微软雅黑" pitchFamily="34" charset="-122"/>
                </a:rPr>
                <a:t>P/F</a:t>
              </a:r>
              <a:r>
                <a:rPr lang="zh-CN" altLang="en-US" sz="1800" kern="0">
                  <a:solidFill>
                    <a:prstClr val="black">
                      <a:lumMod val="65000"/>
                      <a:lumOff val="35000"/>
                    </a:prstClr>
                  </a:solidFill>
                  <a:latin typeface="微软雅黑" pitchFamily="34" charset="-122"/>
                  <a:ea typeface="微软雅黑" pitchFamily="34" charset="-122"/>
                </a:rPr>
                <a:t>，</a:t>
              </a:r>
              <a:r>
                <a:rPr lang="en-US" altLang="zh-CN" sz="1800" kern="0" err="1">
                  <a:solidFill>
                    <a:prstClr val="black">
                      <a:lumMod val="65000"/>
                      <a:lumOff val="35000"/>
                    </a:prstClr>
                  </a:solidFill>
                  <a:latin typeface="微软雅黑" pitchFamily="34" charset="-122"/>
                  <a:ea typeface="微软雅黑" pitchFamily="34" charset="-122"/>
                </a:rPr>
                <a:t>i</a:t>
              </a:r>
              <a:r>
                <a:rPr lang="zh-CN" altLang="en-US" sz="1800" kern="0">
                  <a:solidFill>
                    <a:prstClr val="black">
                      <a:lumMod val="65000"/>
                      <a:lumOff val="35000"/>
                    </a:prstClr>
                  </a:solidFill>
                  <a:latin typeface="微软雅黑" pitchFamily="34" charset="-122"/>
                  <a:ea typeface="微软雅黑" pitchFamily="34" charset="-122"/>
                </a:rPr>
                <a:t>，</a:t>
              </a:r>
              <a:r>
                <a:rPr lang="en-US" altLang="zh-CN" sz="1800" kern="0">
                  <a:solidFill>
                    <a:prstClr val="black">
                      <a:lumMod val="65000"/>
                      <a:lumOff val="35000"/>
                    </a:prstClr>
                  </a:solidFill>
                  <a:latin typeface="微软雅黑" pitchFamily="34" charset="-122"/>
                  <a:ea typeface="微软雅黑" pitchFamily="34" charset="-122"/>
                </a:rPr>
                <a:t>n</a:t>
              </a:r>
              <a:r>
                <a:rPr lang="zh-CN" altLang="en-US" sz="1800" kern="0">
                  <a:solidFill>
                    <a:prstClr val="black">
                      <a:lumMod val="65000"/>
                      <a:lumOff val="35000"/>
                    </a:prstClr>
                  </a:solidFill>
                  <a:latin typeface="微软雅黑" pitchFamily="34" charset="-122"/>
                  <a:ea typeface="微软雅黑" pitchFamily="34" charset="-122"/>
                </a:rPr>
                <a:t>）表示。</a:t>
              </a:r>
            </a:p>
          </p:txBody>
        </p:sp>
        <p:graphicFrame>
          <p:nvGraphicFramePr>
            <p:cNvPr id="9" name="对象 8"/>
            <p:cNvGraphicFramePr>
              <a:graphicFrameLocks noChangeAspect="1"/>
            </p:cNvGraphicFramePr>
            <p:nvPr>
              <p:extLst>
                <p:ext uri="{D42A27DB-BD31-4B8C-83A1-F6EECF244321}">
                  <p14:modId xmlns:p14="http://schemas.microsoft.com/office/powerpoint/2010/main" val="1997118527"/>
                </p:ext>
              </p:extLst>
            </p:nvPr>
          </p:nvGraphicFramePr>
          <p:xfrm>
            <a:off x="2782838" y="3692749"/>
            <a:ext cx="792088" cy="646602"/>
          </p:xfrm>
          <a:graphic>
            <a:graphicData uri="http://schemas.openxmlformats.org/presentationml/2006/ole">
              <mc:AlternateContent>
                <mc:Choice xmlns:v="urn:schemas-microsoft-com:vml" Requires="v">
                  <p:oleObj spid="_x0000_s1039" r:id="rId4" imgW="469696" imgH="380835" progId="Equation.DSMT4">
                    <p:embed/>
                  </p:oleObj>
                </mc:Choice>
                <mc:Fallback>
                  <p:oleObj r:id="rId4" imgW="469696" imgH="380835" progId="Equation.DSMT4">
                    <p:embed/>
                    <p:pic>
                      <p:nvPicPr>
                        <p:cNvPr id="0" name="OLE substitute image"/>
                        <p:cNvPicPr/>
                        <p:nvPr/>
                      </p:nvPicPr>
                      <p:blipFill>
                        <a:blip r:embed="rId5">
                          <a:extLst>
                            <a:ext uri="{28A0092B-C50C-407E-A947-70E740481C1C}">
                              <a14:useLocalDpi xmlns:a14="http://schemas.microsoft.com/office/drawing/2010/main" val="0"/>
                            </a:ext>
                          </a:extLst>
                        </a:blip>
                        <a:stretch>
                          <a:fillRect/>
                        </a:stretch>
                      </p:blipFill>
                      <p:spPr>
                        <a:xfrm>
                          <a:off x="2782838" y="3692749"/>
                          <a:ext cx="792088" cy="646602"/>
                        </a:xfrm>
                        <a:prstGeom prst="rect">
                          <a:avLst/>
                        </a:prstGeom>
                        <a:noFill/>
                      </p:spPr>
                    </p:pic>
                  </p:oleObj>
                </mc:Fallback>
              </mc:AlternateContent>
            </a:graphicData>
          </a:graphic>
        </p:graphicFrame>
      </p:grpSp>
    </p:spTree>
    <p:extLst>
      <p:ext uri="{BB962C8B-B14F-4D97-AF65-F5344CB8AC3E}">
        <p14:creationId xmlns:p14="http://schemas.microsoft.com/office/powerpoint/2010/main" val="12149766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1" presetClass="entr" presetSubtype="1" dur="200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heel(1)">
                                      <p:cBhvr>
                                        <p:cTn id="7" dur="2000"/>
                                        <p:tgtEl>
                                          <p:spTgt spid="15"/>
                                        </p:tgtEl>
                                      </p:cBhvr>
                                    </p:animEffect>
                                  </p:childTnLst>
                                </p:cTn>
                              </p:par>
                              <p:par>
                                <p:cTn id="8" presetID="21" presetClass="entr" presetSubtype="1" dur="200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heel(1)">
                                      <p:cBhvr>
                                        <p:cTn id="10" dur="2000"/>
                                        <p:tgtEl>
                                          <p:spTgt spid="5"/>
                                        </p:tgtEl>
                                      </p:cBhvr>
                                    </p:animEffect>
                                  </p:childTnLst>
                                </p:cTn>
                              </p:par>
                              <p:par>
                                <p:cTn id="11" presetID="21" presetClass="entr" presetSubtype="1" dur="200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heel(1)">
                                      <p:cBhvr>
                                        <p:cTn id="13" dur="2000"/>
                                        <p:tgtEl>
                                          <p:spTgt spid="6"/>
                                        </p:tgtEl>
                                      </p:cBhvr>
                                    </p:animEffect>
                                  </p:childTnLst>
                                </p:cTn>
                              </p:par>
                              <p:par>
                                <p:cTn id="14" presetID="21" presetClass="entr" presetSubtype="1" dur="200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heel(1)">
                                      <p:cBhvr>
                                        <p:cTn id="16" dur="2000"/>
                                        <p:tgtEl>
                                          <p:spTgt spid="3"/>
                                        </p:tgtEl>
                                      </p:cBhvr>
                                    </p:animEffect>
                                  </p:childTnLst>
                                </p:cTn>
                              </p:par>
                              <p:par>
                                <p:cTn id="17" presetID="21" presetClass="entr" presetSubtype="1" dur="200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heel(1)">
                                      <p:cBhvr>
                                        <p:cTn id="19" dur="2000"/>
                                        <p:tgtEl>
                                          <p:spTgt spid="4"/>
                                        </p:tgtEl>
                                      </p:cBhvr>
                                    </p:animEffect>
                                  </p:childTnLst>
                                </p:cTn>
                              </p:par>
                              <p:par>
                                <p:cTn id="20" presetID="21" presetClass="entr" presetSubtype="1" dur="200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heel(1)">
                                      <p:cBhvr>
                                        <p:cTn id="22" dur="2000"/>
                                        <p:tgtEl>
                                          <p:spTgt spid="7"/>
                                        </p:tgtEl>
                                      </p:cBhvr>
                                    </p:animEffect>
                                  </p:childTnLst>
                                </p:cTn>
                              </p:par>
                              <p:par>
                                <p:cTn id="23" presetID="21" presetClass="entr" presetSubtype="1" dur="2000" fill="hold" nodeType="with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wheel(1)">
                                      <p:cBhvr>
                                        <p:cTn id="25"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5" grpId="0"/>
      <p:bldP spid="6" grpId="0"/>
      <p:bldP spid="3" grpId="0"/>
      <p:bldP spid="7" grpId="0"/>
    </p:bldLs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5" name="矩形 14"/>
          <p:cNvSpPr/>
          <p:nvPr/>
        </p:nvSpPr>
        <p:spPr>
          <a:xfrm>
            <a:off x="838622" y="981522"/>
            <a:ext cx="6840760" cy="473463"/>
          </a:xfrm>
          <a:prstGeom prst="rect">
            <a:avLst/>
          </a:prstGeom>
        </p:spPr>
        <p:txBody>
          <a:bodyPr wrap="squar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just">
              <a:lnSpc>
                <a:spcPct val="157000"/>
              </a:lnSpc>
              <a:spcBef>
                <a:spcPts val="600"/>
              </a:spcBef>
              <a:spcAft>
                <a:spcPts val="600"/>
              </a:spcAft>
            </a:pPr>
            <a:r>
              <a:rPr lang="zh-CN" altLang="en-US" sz="1800" b="1" kern="100">
                <a:solidFill>
                  <a:schemeClr val="tx1">
                    <a:lumMod val="65000"/>
                    <a:lumOff val="35000"/>
                  </a:schemeClr>
                </a:solidFill>
                <a:latin typeface="微软雅黑" pitchFamily="34" charset="-122"/>
                <a:ea typeface="微软雅黑" pitchFamily="34" charset="-122"/>
              </a:rPr>
              <a:t>（二）货币时间价值的计算</a:t>
            </a:r>
            <a:endParaRPr lang="zh-CN" altLang="zh-CN" sz="1800" b="1" kern="100">
              <a:solidFill>
                <a:schemeClr val="tx1">
                  <a:lumMod val="65000"/>
                  <a:lumOff val="35000"/>
                </a:schemeClr>
              </a:solidFill>
              <a:effectLst/>
              <a:latin typeface="微软雅黑" pitchFamily="34" charset="-122"/>
              <a:ea typeface="微软雅黑" pitchFamily="34" charset="-122"/>
            </a:endParaRPr>
          </a:p>
        </p:txBody>
      </p:sp>
      <p:sp>
        <p:nvSpPr>
          <p:cNvPr id="5" name="矩形 4"/>
          <p:cNvSpPr/>
          <p:nvPr/>
        </p:nvSpPr>
        <p:spPr>
          <a:xfrm>
            <a:off x="877692" y="1557767"/>
            <a:ext cx="2446504" cy="375809"/>
          </a:xfrm>
          <a:prstGeom prst="rect">
            <a:avLst/>
          </a:prstGeom>
        </p:spPr>
        <p:txBody>
          <a:bodyPr wrap="non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indent="269875" algn="just">
              <a:lnSpc>
                <a:spcPct val="110000"/>
              </a:lnSpc>
              <a:spcAft>
                <a:spcPct val="0"/>
              </a:spcAft>
            </a:pPr>
            <a:r>
              <a:rPr lang="en-US" altLang="zh-CN" sz="1800" b="1" kern="0">
                <a:solidFill>
                  <a:srgbClr val="FF0000"/>
                </a:solidFill>
                <a:latin typeface="微软雅黑" pitchFamily="34" charset="-122"/>
                <a:ea typeface="微软雅黑" pitchFamily="34" charset="-122"/>
              </a:rPr>
              <a:t>4</a:t>
            </a:r>
            <a:r>
              <a:rPr lang="zh-CN" altLang="en-US" sz="1800" b="1" kern="0">
                <a:solidFill>
                  <a:srgbClr val="FF0000"/>
                </a:solidFill>
                <a:latin typeface="微软雅黑" pitchFamily="34" charset="-122"/>
                <a:ea typeface="微软雅黑" pitchFamily="34" charset="-122"/>
              </a:rPr>
              <a:t>．普通年金的计算</a:t>
            </a:r>
          </a:p>
        </p:txBody>
      </p:sp>
      <p:sp>
        <p:nvSpPr>
          <p:cNvPr id="6" name="矩形 5"/>
          <p:cNvSpPr/>
          <p:nvPr/>
        </p:nvSpPr>
        <p:spPr>
          <a:xfrm>
            <a:off x="1126654" y="1968680"/>
            <a:ext cx="10153128" cy="812530"/>
          </a:xfrm>
          <a:prstGeom prst="rect">
            <a:avLst/>
          </a:prstGeom>
        </p:spPr>
        <p:txBody>
          <a:bodyPr wrap="squar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lvl="0" defTabSz="914400">
              <a:lnSpc>
                <a:spcPct val="130000"/>
              </a:lnSpc>
            </a:pPr>
            <a:r>
              <a:rPr lang="zh-CN" altLang="en-US" sz="1800" kern="0" smtClean="0">
                <a:solidFill>
                  <a:prstClr val="black">
                    <a:lumMod val="65000"/>
                    <a:lumOff val="35000"/>
                  </a:prstClr>
                </a:solidFill>
                <a:latin typeface="微软雅黑" pitchFamily="34" charset="-122"/>
                <a:ea typeface="微软雅黑" pitchFamily="34" charset="-122"/>
              </a:rPr>
              <a:t>      普通</a:t>
            </a:r>
            <a:r>
              <a:rPr lang="zh-CN" altLang="en-US" sz="1800" kern="0">
                <a:solidFill>
                  <a:prstClr val="black">
                    <a:lumMod val="65000"/>
                    <a:lumOff val="35000"/>
                  </a:prstClr>
                </a:solidFill>
                <a:latin typeface="微软雅黑" pitchFamily="34" charset="-122"/>
                <a:ea typeface="微软雅黑" pitchFamily="34" charset="-122"/>
              </a:rPr>
              <a:t>年金是指每期期末发生的年金，一般</a:t>
            </a:r>
            <a:r>
              <a:rPr lang="zh-CN" altLang="en-US" sz="1800" kern="0" smtClean="0">
                <a:solidFill>
                  <a:prstClr val="black">
                    <a:lumMod val="65000"/>
                    <a:lumOff val="35000"/>
                  </a:prstClr>
                </a:solidFill>
                <a:latin typeface="微软雅黑" pitchFamily="34" charset="-122"/>
                <a:ea typeface="微软雅黑" pitchFamily="34" charset="-122"/>
              </a:rPr>
              <a:t>用 </a:t>
            </a:r>
            <a:r>
              <a:rPr lang="en-US" altLang="zh-CN" sz="1800" i="1" kern="0" smtClean="0">
                <a:solidFill>
                  <a:prstClr val="black">
                    <a:lumMod val="65000"/>
                    <a:lumOff val="35000"/>
                  </a:prstClr>
                </a:solidFill>
                <a:latin typeface="微软雅黑" pitchFamily="34" charset="-122"/>
                <a:ea typeface="微软雅黑" pitchFamily="34" charset="-122"/>
              </a:rPr>
              <a:t>A </a:t>
            </a:r>
            <a:r>
              <a:rPr lang="zh-CN" altLang="en-US" sz="1800" kern="0" smtClean="0">
                <a:solidFill>
                  <a:prstClr val="black">
                    <a:lumMod val="65000"/>
                    <a:lumOff val="35000"/>
                  </a:prstClr>
                </a:solidFill>
                <a:latin typeface="微软雅黑" pitchFamily="34" charset="-122"/>
                <a:ea typeface="微软雅黑" pitchFamily="34" charset="-122"/>
              </a:rPr>
              <a:t>表示</a:t>
            </a:r>
            <a:r>
              <a:rPr lang="zh-CN" altLang="en-US" sz="1800" kern="0">
                <a:solidFill>
                  <a:prstClr val="black">
                    <a:lumMod val="65000"/>
                    <a:lumOff val="35000"/>
                  </a:prstClr>
                </a:solidFill>
                <a:latin typeface="微软雅黑" pitchFamily="34" charset="-122"/>
                <a:ea typeface="微软雅黑" pitchFamily="34" charset="-122"/>
              </a:rPr>
              <a:t>，以后凡涉及年金问题若不特殊说明均指普通年金。</a:t>
            </a:r>
          </a:p>
        </p:txBody>
      </p:sp>
      <p:sp>
        <p:nvSpPr>
          <p:cNvPr id="8" name="矩形 7"/>
          <p:cNvSpPr/>
          <p:nvPr/>
        </p:nvSpPr>
        <p:spPr>
          <a:xfrm>
            <a:off x="1198662" y="2709714"/>
            <a:ext cx="10153128" cy="852541"/>
          </a:xfrm>
          <a:prstGeom prst="rect">
            <a:avLst/>
          </a:prstGeom>
        </p:spPr>
        <p:txBody>
          <a:bodyPr wrap="squar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lvl="0" defTabSz="914400">
              <a:lnSpc>
                <a:spcPct val="130000"/>
              </a:lnSpc>
            </a:pPr>
            <a:r>
              <a:rPr lang="en-US" altLang="zh-CN" sz="1800" b="1" kern="0">
                <a:solidFill>
                  <a:srgbClr val="FF0000"/>
                </a:solidFill>
                <a:latin typeface="微软雅黑" pitchFamily="34" charset="-122"/>
                <a:ea typeface="微软雅黑" pitchFamily="34" charset="-122"/>
              </a:rPr>
              <a:t>1</a:t>
            </a:r>
            <a:r>
              <a:rPr lang="zh-CN" altLang="en-US" sz="1800" b="1" kern="0">
                <a:solidFill>
                  <a:srgbClr val="FF0000"/>
                </a:solidFill>
                <a:latin typeface="微软雅黑" pitchFamily="34" charset="-122"/>
                <a:ea typeface="微软雅黑" pitchFamily="34" charset="-122"/>
              </a:rPr>
              <a:t>）普通年金终值的计算</a:t>
            </a:r>
          </a:p>
          <a:p>
            <a:pPr lvl="0" defTabSz="914400">
              <a:lnSpc>
                <a:spcPct val="130000"/>
              </a:lnSpc>
            </a:pPr>
            <a:r>
              <a:rPr lang="zh-CN" altLang="en-US" sz="1800" kern="0" smtClean="0">
                <a:solidFill>
                  <a:prstClr val="black">
                    <a:lumMod val="65000"/>
                    <a:lumOff val="35000"/>
                  </a:prstClr>
                </a:solidFill>
                <a:latin typeface="微软雅黑" pitchFamily="34" charset="-122"/>
                <a:ea typeface="微软雅黑" pitchFamily="34" charset="-122"/>
              </a:rPr>
              <a:t>      普通</a:t>
            </a:r>
            <a:r>
              <a:rPr lang="zh-CN" altLang="en-US" sz="1800" kern="0">
                <a:solidFill>
                  <a:prstClr val="black">
                    <a:lumMod val="65000"/>
                    <a:lumOff val="35000"/>
                  </a:prstClr>
                </a:solidFill>
                <a:latin typeface="微软雅黑" pitchFamily="34" charset="-122"/>
                <a:ea typeface="微软雅黑" pitchFamily="34" charset="-122"/>
              </a:rPr>
              <a:t>年金终值</a:t>
            </a:r>
            <a:r>
              <a:rPr lang="zh-CN" altLang="en-US" sz="1800" kern="0" smtClean="0">
                <a:solidFill>
                  <a:prstClr val="black">
                    <a:lumMod val="65000"/>
                    <a:lumOff val="35000"/>
                  </a:prstClr>
                </a:solidFill>
                <a:latin typeface="微软雅黑" pitchFamily="34" charset="-122"/>
                <a:ea typeface="微软雅黑" pitchFamily="34" charset="-122"/>
              </a:rPr>
              <a:t>（</a:t>
            </a:r>
            <a:r>
              <a:rPr lang="en-US" sz="1800" i="1" smtClean="0"/>
              <a:t> </a:t>
            </a:r>
            <a:r>
              <a:rPr lang="en-US" sz="2000" i="1" smtClean="0"/>
              <a:t>F</a:t>
            </a:r>
            <a:r>
              <a:rPr lang="en-US" sz="2000" i="1" baseline="-25000" smtClean="0"/>
              <a:t>A </a:t>
            </a:r>
            <a:r>
              <a:rPr lang="zh-CN" altLang="en-US" sz="1800" kern="0" smtClean="0">
                <a:solidFill>
                  <a:prstClr val="black">
                    <a:lumMod val="65000"/>
                    <a:lumOff val="35000"/>
                  </a:prstClr>
                </a:solidFill>
                <a:latin typeface="微软雅黑" pitchFamily="34" charset="-122"/>
                <a:ea typeface="微软雅黑" pitchFamily="34" charset="-122"/>
              </a:rPr>
              <a:t>）</a:t>
            </a:r>
            <a:r>
              <a:rPr lang="zh-CN" altLang="en-US" sz="1800" kern="0">
                <a:solidFill>
                  <a:prstClr val="black">
                    <a:lumMod val="65000"/>
                    <a:lumOff val="35000"/>
                  </a:prstClr>
                </a:solidFill>
                <a:latin typeface="微软雅黑" pitchFamily="34" charset="-122"/>
                <a:ea typeface="微软雅黑" pitchFamily="34" charset="-122"/>
              </a:rPr>
              <a:t>是指普通年金的复利终值的总和。</a:t>
            </a:r>
            <a:r>
              <a:rPr lang="zh-CN" altLang="en-US" sz="1800" b="1" kern="0">
                <a:solidFill>
                  <a:srgbClr val="FF0000"/>
                </a:solidFill>
                <a:latin typeface="微软雅黑" pitchFamily="34" charset="-122"/>
                <a:ea typeface="微软雅黑" pitchFamily="34" charset="-122"/>
              </a:rPr>
              <a:t>其计算公式为：</a:t>
            </a:r>
          </a:p>
        </p:txBody>
      </p:sp>
      <p:sp>
        <p:nvSpPr>
          <p:cNvPr id="3" name="Rectangle 2"/>
          <p:cNvSpPr>
            <a:spLocks noChangeArrowheads="1"/>
          </p:cNvSpPr>
          <p:nvPr/>
        </p:nvSpPr>
        <p:spPr bwMode="auto">
          <a:xfrm>
            <a:off x="0" y="0"/>
            <a:ext cx="12190413"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zh-CN" altLang="en-US"/>
          </a:p>
        </p:txBody>
      </p:sp>
      <p:sp>
        <p:nvSpPr>
          <p:cNvPr id="7" name="Rectangle 4"/>
          <p:cNvSpPr>
            <a:spLocks noChangeArrowheads="1"/>
          </p:cNvSpPr>
          <p:nvPr/>
        </p:nvSpPr>
        <p:spPr bwMode="auto">
          <a:xfrm>
            <a:off x="0" y="0"/>
            <a:ext cx="12190413"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zh-CN" altLang="en-US"/>
          </a:p>
        </p:txBody>
      </p:sp>
      <p:sp>
        <p:nvSpPr>
          <p:cNvPr id="2" name="Rectangle 2"/>
          <p:cNvSpPr>
            <a:spLocks noChangeArrowheads="1"/>
          </p:cNvSpPr>
          <p:nvPr/>
        </p:nvSpPr>
        <p:spPr bwMode="auto">
          <a:xfrm>
            <a:off x="0" y="0"/>
            <a:ext cx="12190413"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zh-CN" altLang="en-US"/>
          </a:p>
        </p:txBody>
      </p:sp>
      <p:graphicFrame>
        <p:nvGraphicFramePr>
          <p:cNvPr id="10" name="对象 9"/>
          <p:cNvGraphicFramePr>
            <a:graphicFrameLocks noChangeAspect="1"/>
          </p:cNvGraphicFramePr>
          <p:nvPr>
            <p:extLst>
              <p:ext uri="{D42A27DB-BD31-4B8C-83A1-F6EECF244321}">
                <p14:modId xmlns:p14="http://schemas.microsoft.com/office/powerpoint/2010/main" val="3200301543"/>
              </p:ext>
            </p:extLst>
          </p:nvPr>
        </p:nvGraphicFramePr>
        <p:xfrm>
          <a:off x="1990750" y="3717826"/>
          <a:ext cx="8023677" cy="471981"/>
        </p:xfrm>
        <a:graphic>
          <a:graphicData uri="http://schemas.openxmlformats.org/presentationml/2006/ole">
            <mc:AlternateContent>
              <mc:Choice xmlns:v="urn:schemas-microsoft-com:vml" Requires="v">
                <p:oleObj spid="_x0000_s1040" r:id="rId2" imgW="3721100" imgH="215900" progId="Equation.DSMT4">
                  <p:embed/>
                </p:oleObj>
              </mc:Choice>
              <mc:Fallback>
                <p:oleObj r:id="rId2" imgW="3721100" imgH="215900" progId="Equation.DSMT4">
                  <p:embed/>
                  <p:pic>
                    <p:nvPicPr>
                      <p:cNvPr id="0" name="OLE substitute image"/>
                      <p:cNvPicPr/>
                      <p:nvPr/>
                    </p:nvPicPr>
                    <p:blipFill>
                      <a:blip r:embed="rId3">
                        <a:extLst>
                          <a:ext uri="{28A0092B-C50C-407E-A947-70E740481C1C}">
                            <a14:useLocalDpi xmlns:a14="http://schemas.microsoft.com/office/drawing/2010/main" val="0"/>
                          </a:ext>
                        </a:extLst>
                      </a:blip>
                      <a:stretch>
                        <a:fillRect/>
                      </a:stretch>
                    </p:blipFill>
                    <p:spPr>
                      <a:xfrm>
                        <a:off x="1990750" y="3717826"/>
                        <a:ext cx="8023677" cy="471981"/>
                      </a:xfrm>
                      <a:prstGeom prst="rect">
                        <a:avLst/>
                      </a:prstGeom>
                      <a:solidFill>
                        <a:srgbClr val="D3EDFB"/>
                      </a:solidFill>
                    </p:spPr>
                  </p:pic>
                </p:oleObj>
              </mc:Fallback>
            </mc:AlternateContent>
          </a:graphicData>
        </a:graphic>
      </p:graphicFrame>
      <p:sp>
        <p:nvSpPr>
          <p:cNvPr id="12" name="矩形 11"/>
          <p:cNvSpPr/>
          <p:nvPr/>
        </p:nvSpPr>
        <p:spPr>
          <a:xfrm>
            <a:off x="1094546" y="4311533"/>
            <a:ext cx="10473268" cy="492443"/>
          </a:xfrm>
          <a:prstGeom prst="rect">
            <a:avLst/>
          </a:prstGeom>
        </p:spPr>
        <p:txBody>
          <a:bodyPr wrap="squar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lvl="0" defTabSz="914400">
              <a:lnSpc>
                <a:spcPct val="130000"/>
              </a:lnSpc>
            </a:pPr>
            <a:r>
              <a:rPr lang="zh-CN" altLang="en-US" sz="1800" kern="0" smtClean="0">
                <a:solidFill>
                  <a:prstClr val="black">
                    <a:lumMod val="65000"/>
                    <a:lumOff val="35000"/>
                  </a:prstClr>
                </a:solidFill>
                <a:latin typeface="微软雅黑" pitchFamily="34" charset="-122"/>
                <a:ea typeface="微软雅黑" pitchFamily="34" charset="-122"/>
              </a:rPr>
              <a:t>     上述</a:t>
            </a:r>
            <a:r>
              <a:rPr lang="zh-CN" altLang="en-US" sz="1800" kern="0">
                <a:solidFill>
                  <a:prstClr val="black">
                    <a:lumMod val="65000"/>
                    <a:lumOff val="35000"/>
                  </a:prstClr>
                </a:solidFill>
                <a:latin typeface="微软雅黑" pitchFamily="34" charset="-122"/>
                <a:ea typeface="微软雅黑" pitchFamily="34" charset="-122"/>
              </a:rPr>
              <a:t>公式实际上是求等比数列的</a:t>
            </a:r>
            <a:r>
              <a:rPr lang="zh-CN" altLang="en-US" sz="1800" kern="0" smtClean="0">
                <a:solidFill>
                  <a:prstClr val="black">
                    <a:lumMod val="65000"/>
                    <a:lumOff val="35000"/>
                  </a:prstClr>
                </a:solidFill>
                <a:latin typeface="微软雅黑" pitchFamily="34" charset="-122"/>
                <a:ea typeface="微软雅黑" pitchFamily="34" charset="-122"/>
              </a:rPr>
              <a:t>和 </a:t>
            </a:r>
            <a:r>
              <a:rPr lang="en-US" sz="2000" i="1" err="1" smtClean="0"/>
              <a:t>S</a:t>
            </a:r>
            <a:r>
              <a:rPr lang="en-US" sz="2000" i="1" baseline="-25000" err="1" smtClean="0"/>
              <a:t>n </a:t>
            </a:r>
            <a:r>
              <a:rPr lang="zh-CN" altLang="en-US" sz="1800" kern="0" smtClean="0">
                <a:solidFill>
                  <a:prstClr val="black">
                    <a:lumMod val="65000"/>
                    <a:lumOff val="35000"/>
                  </a:prstClr>
                </a:solidFill>
                <a:latin typeface="微软雅黑" pitchFamily="34" charset="-122"/>
                <a:ea typeface="微软雅黑" pitchFamily="34" charset="-122"/>
              </a:rPr>
              <a:t>，</a:t>
            </a:r>
            <a:r>
              <a:rPr lang="zh-CN" altLang="en-US" sz="1800" kern="0">
                <a:solidFill>
                  <a:prstClr val="black">
                    <a:lumMod val="65000"/>
                    <a:lumOff val="35000"/>
                  </a:prstClr>
                </a:solidFill>
                <a:latin typeface="微软雅黑" pitchFamily="34" charset="-122"/>
                <a:ea typeface="微软雅黑" pitchFamily="34" charset="-122"/>
              </a:rPr>
              <a:t>公比为（</a:t>
            </a:r>
            <a:r>
              <a:rPr lang="en-US" altLang="zh-CN" sz="1800" kern="0">
                <a:solidFill>
                  <a:prstClr val="black">
                    <a:lumMod val="65000"/>
                    <a:lumOff val="35000"/>
                  </a:prstClr>
                </a:solidFill>
                <a:latin typeface="微软雅黑" pitchFamily="34" charset="-122"/>
                <a:ea typeface="微软雅黑" pitchFamily="34" charset="-122"/>
              </a:rPr>
              <a:t>1</a:t>
            </a:r>
            <a:r>
              <a:rPr lang="zh-CN" altLang="en-US" sz="1800" kern="0">
                <a:solidFill>
                  <a:prstClr val="black">
                    <a:lumMod val="65000"/>
                    <a:lumOff val="35000"/>
                  </a:prstClr>
                </a:solidFill>
                <a:latin typeface="微软雅黑" pitchFamily="34" charset="-122"/>
                <a:ea typeface="微软雅黑" pitchFamily="34" charset="-122"/>
              </a:rPr>
              <a:t>＋</a:t>
            </a:r>
            <a:r>
              <a:rPr lang="en-US" altLang="zh-CN" sz="1800" kern="0" err="1">
                <a:solidFill>
                  <a:prstClr val="black">
                    <a:lumMod val="65000"/>
                    <a:lumOff val="35000"/>
                  </a:prstClr>
                </a:solidFill>
                <a:latin typeface="微软雅黑" pitchFamily="34" charset="-122"/>
                <a:ea typeface="微软雅黑" pitchFamily="34" charset="-122"/>
              </a:rPr>
              <a:t>i</a:t>
            </a:r>
            <a:r>
              <a:rPr lang="zh-CN" altLang="en-US" sz="1800" kern="0">
                <a:solidFill>
                  <a:prstClr val="black">
                    <a:lumMod val="65000"/>
                    <a:lumOff val="35000"/>
                  </a:prstClr>
                </a:solidFill>
                <a:latin typeface="微软雅黑" pitchFamily="34" charset="-122"/>
                <a:ea typeface="微软雅黑" pitchFamily="34" charset="-122"/>
              </a:rPr>
              <a:t>），经过整理可得普通年金终值的</a:t>
            </a:r>
            <a:r>
              <a:rPr lang="zh-CN" altLang="en-US" sz="1800" b="1" kern="0">
                <a:solidFill>
                  <a:srgbClr val="FF0000"/>
                </a:solidFill>
                <a:latin typeface="微软雅黑" pitchFamily="34" charset="-122"/>
                <a:ea typeface="微软雅黑" pitchFamily="34" charset="-122"/>
              </a:rPr>
              <a:t>计算公式为：</a:t>
            </a:r>
          </a:p>
        </p:txBody>
      </p:sp>
      <p:sp>
        <p:nvSpPr>
          <p:cNvPr id="11" name="Rectangle 4"/>
          <p:cNvSpPr>
            <a:spLocks noChangeArrowheads="1"/>
          </p:cNvSpPr>
          <p:nvPr/>
        </p:nvSpPr>
        <p:spPr bwMode="auto">
          <a:xfrm>
            <a:off x="0" y="0"/>
            <a:ext cx="12190413"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zh-CN" altLang="en-US"/>
          </a:p>
        </p:txBody>
      </p:sp>
      <p:graphicFrame>
        <p:nvGraphicFramePr>
          <p:cNvPr id="13" name="对象 12"/>
          <p:cNvGraphicFramePr>
            <a:graphicFrameLocks noChangeAspect="1"/>
          </p:cNvGraphicFramePr>
          <p:nvPr>
            <p:extLst>
              <p:ext uri="{D42A27DB-BD31-4B8C-83A1-F6EECF244321}">
                <p14:modId xmlns:p14="http://schemas.microsoft.com/office/powerpoint/2010/main" val="1840834402"/>
              </p:ext>
            </p:extLst>
          </p:nvPr>
        </p:nvGraphicFramePr>
        <p:xfrm>
          <a:off x="4583037" y="4884717"/>
          <a:ext cx="1834159" cy="606205"/>
        </p:xfrm>
        <a:graphic>
          <a:graphicData uri="http://schemas.openxmlformats.org/presentationml/2006/ole">
            <mc:AlternateContent>
              <mc:Choice xmlns:v="urn:schemas-microsoft-com:vml" Requires="v">
                <p:oleObj spid="_x0000_s1041" r:id="rId4" imgW="1117600" imgH="368300" progId="Equation.DSMT4">
                  <p:embed/>
                </p:oleObj>
              </mc:Choice>
              <mc:Fallback>
                <p:oleObj r:id="rId4" imgW="1117600" imgH="368300" progId="Equation.DSMT4">
                  <p:embed/>
                  <p:pic>
                    <p:nvPicPr>
                      <p:cNvPr id="0" name="OLE substitute image"/>
                      <p:cNvPicPr/>
                      <p:nvPr/>
                    </p:nvPicPr>
                    <p:blipFill>
                      <a:blip r:embed="rId5">
                        <a:extLst>
                          <a:ext uri="{28A0092B-C50C-407E-A947-70E740481C1C}">
                            <a14:useLocalDpi xmlns:a14="http://schemas.microsoft.com/office/drawing/2010/main" val="0"/>
                          </a:ext>
                        </a:extLst>
                      </a:blip>
                      <a:stretch>
                        <a:fillRect/>
                      </a:stretch>
                    </p:blipFill>
                    <p:spPr>
                      <a:xfrm>
                        <a:off x="4583037" y="4884717"/>
                        <a:ext cx="1834159" cy="606205"/>
                      </a:xfrm>
                      <a:prstGeom prst="rect">
                        <a:avLst/>
                      </a:prstGeom>
                      <a:solidFill>
                        <a:srgbClr val="D3EDFB"/>
                      </a:solidFill>
                    </p:spPr>
                  </p:pic>
                </p:oleObj>
              </mc:Fallback>
            </mc:AlternateContent>
          </a:graphicData>
        </a:graphic>
      </p:graphicFrame>
      <p:sp>
        <p:nvSpPr>
          <p:cNvPr id="20" name="Rectangle 9"/>
          <p:cNvSpPr>
            <a:spLocks noChangeArrowheads="1"/>
          </p:cNvSpPr>
          <p:nvPr/>
        </p:nvSpPr>
        <p:spPr bwMode="auto">
          <a:xfrm>
            <a:off x="0" y="0"/>
            <a:ext cx="12190413"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zh-CN" altLang="en-US"/>
          </a:p>
        </p:txBody>
      </p:sp>
      <p:grpSp>
        <p:nvGrpSpPr>
          <p:cNvPr id="4" name="组合 3"/>
          <p:cNvGrpSpPr/>
          <p:nvPr/>
        </p:nvGrpSpPr>
        <p:grpSpPr>
          <a:xfrm>
            <a:off x="1558702" y="5527496"/>
            <a:ext cx="10153128" cy="641923"/>
            <a:chOff x="1198662" y="5527496"/>
            <a:chExt cx="10153128" cy="641923"/>
          </a:xfrm>
        </p:grpSpPr>
        <p:sp>
          <p:nvSpPr>
            <p:cNvPr id="19" name="矩形 18"/>
            <p:cNvSpPr/>
            <p:nvPr/>
          </p:nvSpPr>
          <p:spPr>
            <a:xfrm>
              <a:off x="1198662" y="5590034"/>
              <a:ext cx="10153128" cy="452432"/>
            </a:xfrm>
            <a:prstGeom prst="rect">
              <a:avLst/>
            </a:prstGeom>
          </p:spPr>
          <p:txBody>
            <a:bodyPr wrap="squar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lvl="0" defTabSz="914400">
                <a:lnSpc>
                  <a:spcPct val="130000"/>
                </a:lnSpc>
              </a:pPr>
              <a:r>
                <a:rPr lang="zh-CN" altLang="en-US" sz="1800" kern="0">
                  <a:solidFill>
                    <a:prstClr val="black">
                      <a:lumMod val="65000"/>
                      <a:lumOff val="35000"/>
                    </a:prstClr>
                  </a:solidFill>
                  <a:latin typeface="微软雅黑" pitchFamily="34" charset="-122"/>
                  <a:ea typeface="微软雅黑" pitchFamily="34" charset="-122"/>
                </a:rPr>
                <a:t>上式中</a:t>
              </a:r>
              <a:r>
                <a:rPr lang="zh-CN" altLang="en-US" sz="1800" kern="0" smtClean="0">
                  <a:solidFill>
                    <a:prstClr val="black">
                      <a:lumMod val="65000"/>
                      <a:lumOff val="35000"/>
                    </a:prstClr>
                  </a:solidFill>
                  <a:latin typeface="微软雅黑" pitchFamily="34" charset="-122"/>
                  <a:ea typeface="微软雅黑" pitchFamily="34" charset="-122"/>
                </a:rPr>
                <a:t>的                     为</a:t>
              </a:r>
              <a:r>
                <a:rPr lang="zh-CN" altLang="en-US" sz="1800" kern="0">
                  <a:solidFill>
                    <a:prstClr val="black">
                      <a:lumMod val="65000"/>
                      <a:lumOff val="35000"/>
                    </a:prstClr>
                  </a:solidFill>
                  <a:latin typeface="微软雅黑" pitchFamily="34" charset="-122"/>
                  <a:ea typeface="微软雅黑" pitchFamily="34" charset="-122"/>
                </a:rPr>
                <a:t>年金终值系数，用（</a:t>
              </a:r>
              <a:r>
                <a:rPr lang="en-US" altLang="zh-CN" sz="1800" kern="0">
                  <a:solidFill>
                    <a:prstClr val="black">
                      <a:lumMod val="65000"/>
                      <a:lumOff val="35000"/>
                    </a:prstClr>
                  </a:solidFill>
                  <a:latin typeface="微软雅黑" pitchFamily="34" charset="-122"/>
                  <a:ea typeface="微软雅黑" pitchFamily="34" charset="-122"/>
                </a:rPr>
                <a:t>F/A</a:t>
              </a:r>
              <a:r>
                <a:rPr lang="zh-CN" altLang="en-US" sz="1800" kern="0">
                  <a:solidFill>
                    <a:prstClr val="black">
                      <a:lumMod val="65000"/>
                      <a:lumOff val="35000"/>
                    </a:prstClr>
                  </a:solidFill>
                  <a:latin typeface="微软雅黑" pitchFamily="34" charset="-122"/>
                  <a:ea typeface="微软雅黑" pitchFamily="34" charset="-122"/>
                </a:rPr>
                <a:t>，</a:t>
              </a:r>
              <a:r>
                <a:rPr lang="en-US" altLang="zh-CN" sz="1800" kern="0" err="1">
                  <a:solidFill>
                    <a:prstClr val="black">
                      <a:lumMod val="65000"/>
                      <a:lumOff val="35000"/>
                    </a:prstClr>
                  </a:solidFill>
                  <a:latin typeface="微软雅黑" pitchFamily="34" charset="-122"/>
                  <a:ea typeface="微软雅黑" pitchFamily="34" charset="-122"/>
                </a:rPr>
                <a:t>i</a:t>
              </a:r>
              <a:r>
                <a:rPr lang="zh-CN" altLang="en-US" sz="1800" kern="0">
                  <a:solidFill>
                    <a:prstClr val="black">
                      <a:lumMod val="65000"/>
                      <a:lumOff val="35000"/>
                    </a:prstClr>
                  </a:solidFill>
                  <a:latin typeface="微软雅黑" pitchFamily="34" charset="-122"/>
                  <a:ea typeface="微软雅黑" pitchFamily="34" charset="-122"/>
                </a:rPr>
                <a:t>，</a:t>
              </a:r>
              <a:r>
                <a:rPr lang="en-US" altLang="zh-CN" sz="1800" kern="0">
                  <a:solidFill>
                    <a:prstClr val="black">
                      <a:lumMod val="65000"/>
                      <a:lumOff val="35000"/>
                    </a:prstClr>
                  </a:solidFill>
                  <a:latin typeface="微软雅黑" pitchFamily="34" charset="-122"/>
                  <a:ea typeface="微软雅黑" pitchFamily="34" charset="-122"/>
                </a:rPr>
                <a:t>n</a:t>
              </a:r>
              <a:r>
                <a:rPr lang="zh-CN" altLang="en-US" sz="1800" kern="0">
                  <a:solidFill>
                    <a:prstClr val="black">
                      <a:lumMod val="65000"/>
                      <a:lumOff val="35000"/>
                    </a:prstClr>
                  </a:solidFill>
                  <a:latin typeface="微软雅黑" pitchFamily="34" charset="-122"/>
                  <a:ea typeface="微软雅黑" pitchFamily="34" charset="-122"/>
                </a:rPr>
                <a:t>）表示。</a:t>
              </a:r>
            </a:p>
          </p:txBody>
        </p:sp>
        <p:graphicFrame>
          <p:nvGraphicFramePr>
            <p:cNvPr id="21" name="对象 20"/>
            <p:cNvGraphicFramePr>
              <a:graphicFrameLocks noChangeAspect="1"/>
            </p:cNvGraphicFramePr>
            <p:nvPr>
              <p:extLst>
                <p:ext uri="{D42A27DB-BD31-4B8C-83A1-F6EECF244321}">
                  <p14:modId xmlns:p14="http://schemas.microsoft.com/office/powerpoint/2010/main" val="768487808"/>
                </p:ext>
              </p:extLst>
            </p:nvPr>
          </p:nvGraphicFramePr>
          <p:xfrm>
            <a:off x="2317419" y="5527496"/>
            <a:ext cx="1234468" cy="641923"/>
          </p:xfrm>
          <a:graphic>
            <a:graphicData uri="http://schemas.openxmlformats.org/presentationml/2006/ole">
              <mc:AlternateContent>
                <mc:Choice xmlns:v="urn:schemas-microsoft-com:vml" Requires="v">
                  <p:oleObj spid="_x0000_s1042" r:id="rId6" imgW="711200" imgH="368300" progId="Equation.DSMT4">
                    <p:embed/>
                  </p:oleObj>
                </mc:Choice>
                <mc:Fallback>
                  <p:oleObj r:id="rId6" imgW="711200" imgH="368300" progId="Equation.DSMT4">
                    <p:embed/>
                    <p:pic>
                      <p:nvPicPr>
                        <p:cNvPr id="0" name="OLE substitute image"/>
                        <p:cNvPicPr/>
                        <p:nvPr/>
                      </p:nvPicPr>
                      <p:blipFill>
                        <a:blip r:embed="rId7">
                          <a:extLst>
                            <a:ext uri="{28A0092B-C50C-407E-A947-70E740481C1C}">
                              <a14:useLocalDpi xmlns:a14="http://schemas.microsoft.com/office/drawing/2010/main" val="0"/>
                            </a:ext>
                          </a:extLst>
                        </a:blip>
                        <a:stretch>
                          <a:fillRect/>
                        </a:stretch>
                      </p:blipFill>
                      <p:spPr>
                        <a:xfrm>
                          <a:off x="2317419" y="5527496"/>
                          <a:ext cx="1234468" cy="641923"/>
                        </a:xfrm>
                        <a:prstGeom prst="rect">
                          <a:avLst/>
                        </a:prstGeom>
                        <a:noFill/>
                      </p:spPr>
                    </p:pic>
                  </p:oleObj>
                </mc:Fallback>
              </mc:AlternateContent>
            </a:graphicData>
          </a:graphic>
        </p:graphicFrame>
      </p:grpSp>
    </p:spTree>
    <p:extLst>
      <p:ext uri="{BB962C8B-B14F-4D97-AF65-F5344CB8AC3E}">
        <p14:creationId xmlns:p14="http://schemas.microsoft.com/office/powerpoint/2010/main" val="349184307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dur="50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dur="50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dur="50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dur="50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dur="500"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500"/>
                                        <p:tgtEl>
                                          <p:spTgt spid="3"/>
                                        </p:tgtEl>
                                      </p:cBhvr>
                                    </p:animEffect>
                                  </p:childTnLst>
                                </p:cTn>
                              </p:par>
                              <p:par>
                                <p:cTn id="20" presetID="10" presetClass="entr" presetSubtype="0" dur="50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par>
                                <p:cTn id="23" presetID="10" presetClass="entr" presetSubtype="0" dur="500" fill="hold" grpId="0" nodeType="with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500"/>
                                        <p:tgtEl>
                                          <p:spTgt spid="2"/>
                                        </p:tgtEl>
                                      </p:cBhvr>
                                    </p:animEffect>
                                  </p:childTnLst>
                                </p:cTn>
                              </p:par>
                              <p:par>
                                <p:cTn id="26" presetID="10" presetClass="entr" presetSubtype="0" dur="500" fill="hold"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par>
                                <p:cTn id="29" presetID="10" presetClass="entr" presetSubtype="0" dur="50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dur="500"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500"/>
                                        <p:tgtEl>
                                          <p:spTgt spid="11"/>
                                        </p:tgtEl>
                                      </p:cBhvr>
                                    </p:animEffect>
                                  </p:childTnLst>
                                </p:cTn>
                              </p:par>
                              <p:par>
                                <p:cTn id="35" presetID="10" presetClass="entr" presetSubtype="0" dur="500"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par>
                                <p:cTn id="38" presetID="10" presetClass="entr" presetSubtype="0" dur="500" fill="hold" grpId="0" nodeType="with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500"/>
                                        <p:tgtEl>
                                          <p:spTgt spid="20"/>
                                        </p:tgtEl>
                                      </p:cBhvr>
                                    </p:animEffect>
                                  </p:childTnLst>
                                </p:cTn>
                              </p:par>
                              <p:par>
                                <p:cTn id="41" presetID="10" presetClass="entr" presetSubtype="0" dur="500" fill="hold" nodeType="withEffect">
                                  <p:stCondLst>
                                    <p:cond delay="0"/>
                                  </p:stCondLst>
                                  <p:childTnLst>
                                    <p:set>
                                      <p:cBhvr>
                                        <p:cTn id="42" dur="1" fill="hold">
                                          <p:stCondLst>
                                            <p:cond delay="0"/>
                                          </p:stCondLst>
                                        </p:cTn>
                                        <p:tgtEl>
                                          <p:spTgt spid="4"/>
                                        </p:tgtEl>
                                        <p:attrNameLst>
                                          <p:attrName>style.visibility</p:attrName>
                                        </p:attrNameLst>
                                      </p:cBhvr>
                                      <p:to>
                                        <p:strVal val="visible"/>
                                      </p:to>
                                    </p:set>
                                    <p:animEffect transition="in" filter="fade">
                                      <p:cBhvr>
                                        <p:cTn id="4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5" grpId="0"/>
      <p:bldP spid="6" grpId="0"/>
      <p:bldP spid="8" grpId="0"/>
      <p:bldP spid="3" grpId="0"/>
      <p:bldP spid="7" grpId="0"/>
      <p:bldP spid="2" grpId="0"/>
      <p:bldP spid="12" grpId="0"/>
      <p:bldP spid="11" grpId="0"/>
      <p:bldP spid="20" grpId="0"/>
    </p:bldLs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5" name="矩形 14"/>
          <p:cNvSpPr/>
          <p:nvPr/>
        </p:nvSpPr>
        <p:spPr>
          <a:xfrm>
            <a:off x="838622" y="981522"/>
            <a:ext cx="6840760" cy="473463"/>
          </a:xfrm>
          <a:prstGeom prst="rect">
            <a:avLst/>
          </a:prstGeom>
        </p:spPr>
        <p:txBody>
          <a:bodyPr wrap="squar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just">
              <a:lnSpc>
                <a:spcPct val="157000"/>
              </a:lnSpc>
              <a:spcBef>
                <a:spcPts val="600"/>
              </a:spcBef>
              <a:spcAft>
                <a:spcPts val="600"/>
              </a:spcAft>
            </a:pPr>
            <a:r>
              <a:rPr lang="zh-CN" altLang="en-US" sz="1800" b="1" kern="100">
                <a:solidFill>
                  <a:schemeClr val="tx1">
                    <a:lumMod val="65000"/>
                    <a:lumOff val="35000"/>
                  </a:schemeClr>
                </a:solidFill>
                <a:latin typeface="微软雅黑" pitchFamily="34" charset="-122"/>
                <a:ea typeface="微软雅黑" pitchFamily="34" charset="-122"/>
              </a:rPr>
              <a:t>（二）货币时间价值的计算</a:t>
            </a:r>
            <a:endParaRPr lang="zh-CN" altLang="zh-CN" sz="1800" b="1" kern="100">
              <a:solidFill>
                <a:schemeClr val="tx1">
                  <a:lumMod val="65000"/>
                  <a:lumOff val="35000"/>
                </a:schemeClr>
              </a:solidFill>
              <a:effectLst/>
              <a:latin typeface="微软雅黑" pitchFamily="34" charset="-122"/>
              <a:ea typeface="微软雅黑" pitchFamily="34" charset="-122"/>
            </a:endParaRPr>
          </a:p>
        </p:txBody>
      </p:sp>
      <p:sp>
        <p:nvSpPr>
          <p:cNvPr id="5" name="矩形 4"/>
          <p:cNvSpPr/>
          <p:nvPr/>
        </p:nvSpPr>
        <p:spPr>
          <a:xfrm>
            <a:off x="864813" y="1532009"/>
            <a:ext cx="2446504" cy="375809"/>
          </a:xfrm>
          <a:prstGeom prst="rect">
            <a:avLst/>
          </a:prstGeom>
        </p:spPr>
        <p:txBody>
          <a:bodyPr wrap="non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indent="269875" algn="just">
              <a:lnSpc>
                <a:spcPct val="110000"/>
              </a:lnSpc>
              <a:spcAft>
                <a:spcPct val="0"/>
              </a:spcAft>
            </a:pPr>
            <a:r>
              <a:rPr lang="en-US" altLang="zh-CN" sz="1800" b="1" kern="0">
                <a:solidFill>
                  <a:srgbClr val="FF0000"/>
                </a:solidFill>
                <a:latin typeface="微软雅黑" pitchFamily="34" charset="-122"/>
                <a:ea typeface="微软雅黑" pitchFamily="34" charset="-122"/>
              </a:rPr>
              <a:t>4</a:t>
            </a:r>
            <a:r>
              <a:rPr lang="zh-CN" altLang="en-US" sz="1800" b="1" kern="0">
                <a:solidFill>
                  <a:srgbClr val="FF0000"/>
                </a:solidFill>
                <a:latin typeface="微软雅黑" pitchFamily="34" charset="-122"/>
                <a:ea typeface="微软雅黑" pitchFamily="34" charset="-122"/>
              </a:rPr>
              <a:t>．普通年金的计算</a:t>
            </a:r>
          </a:p>
        </p:txBody>
      </p:sp>
      <p:sp>
        <p:nvSpPr>
          <p:cNvPr id="8" name="矩形 7"/>
          <p:cNvSpPr/>
          <p:nvPr/>
        </p:nvSpPr>
        <p:spPr>
          <a:xfrm>
            <a:off x="1138065" y="1998241"/>
            <a:ext cx="10153128" cy="852541"/>
          </a:xfrm>
          <a:prstGeom prst="rect">
            <a:avLst/>
          </a:prstGeom>
        </p:spPr>
        <p:txBody>
          <a:bodyPr wrap="squar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lvl="0" defTabSz="914400">
              <a:lnSpc>
                <a:spcPct val="130000"/>
              </a:lnSpc>
            </a:pPr>
            <a:r>
              <a:rPr lang="en-US" altLang="zh-CN" sz="1800" b="1" kern="0">
                <a:solidFill>
                  <a:srgbClr val="FF0000"/>
                </a:solidFill>
                <a:latin typeface="微软雅黑" pitchFamily="34" charset="-122"/>
                <a:ea typeface="微软雅黑" pitchFamily="34" charset="-122"/>
              </a:rPr>
              <a:t>2</a:t>
            </a:r>
            <a:r>
              <a:rPr lang="zh-CN" altLang="en-US" sz="1800" b="1" kern="0">
                <a:solidFill>
                  <a:srgbClr val="FF0000"/>
                </a:solidFill>
                <a:latin typeface="微软雅黑" pitchFamily="34" charset="-122"/>
                <a:ea typeface="微软雅黑" pitchFamily="34" charset="-122"/>
              </a:rPr>
              <a:t>）普通年金现值的计算</a:t>
            </a:r>
          </a:p>
          <a:p>
            <a:pPr lvl="0" defTabSz="914400">
              <a:lnSpc>
                <a:spcPct val="130000"/>
              </a:lnSpc>
            </a:pPr>
            <a:r>
              <a:rPr lang="zh-CN" altLang="en-US" sz="1800" kern="0" smtClean="0">
                <a:solidFill>
                  <a:prstClr val="black">
                    <a:lumMod val="65000"/>
                    <a:lumOff val="35000"/>
                  </a:prstClr>
                </a:solidFill>
                <a:latin typeface="微软雅黑" pitchFamily="34" charset="-122"/>
                <a:ea typeface="微软雅黑" pitchFamily="34" charset="-122"/>
              </a:rPr>
              <a:t>      普通</a:t>
            </a:r>
            <a:r>
              <a:rPr lang="zh-CN" altLang="en-US" sz="1800" kern="0">
                <a:solidFill>
                  <a:prstClr val="black">
                    <a:lumMod val="65000"/>
                    <a:lumOff val="35000"/>
                  </a:prstClr>
                </a:solidFill>
                <a:latin typeface="微软雅黑" pitchFamily="34" charset="-122"/>
                <a:ea typeface="微软雅黑" pitchFamily="34" charset="-122"/>
              </a:rPr>
              <a:t>年金现值</a:t>
            </a:r>
            <a:r>
              <a:rPr lang="zh-CN" altLang="en-US" sz="1800" kern="0" smtClean="0">
                <a:solidFill>
                  <a:prstClr val="black">
                    <a:lumMod val="65000"/>
                    <a:lumOff val="35000"/>
                  </a:prstClr>
                </a:solidFill>
                <a:latin typeface="微软雅黑" pitchFamily="34" charset="-122"/>
                <a:ea typeface="微软雅黑" pitchFamily="34" charset="-122"/>
              </a:rPr>
              <a:t>（</a:t>
            </a:r>
            <a:r>
              <a:rPr lang="en-US" sz="1800" i="1" smtClean="0"/>
              <a:t> </a:t>
            </a:r>
            <a:r>
              <a:rPr lang="en-US" sz="2000" i="1" smtClean="0"/>
              <a:t>P</a:t>
            </a:r>
            <a:r>
              <a:rPr lang="en-US" sz="2000" i="1" baseline="-25000" smtClean="0"/>
              <a:t>A </a:t>
            </a:r>
            <a:r>
              <a:rPr lang="zh-CN" altLang="en-US" sz="1800" kern="0" smtClean="0">
                <a:solidFill>
                  <a:prstClr val="black">
                    <a:lumMod val="65000"/>
                    <a:lumOff val="35000"/>
                  </a:prstClr>
                </a:solidFill>
                <a:latin typeface="微软雅黑" pitchFamily="34" charset="-122"/>
                <a:ea typeface="微软雅黑" pitchFamily="34" charset="-122"/>
              </a:rPr>
              <a:t>）</a:t>
            </a:r>
            <a:r>
              <a:rPr lang="zh-CN" altLang="en-US" sz="1800" kern="0">
                <a:solidFill>
                  <a:prstClr val="black">
                    <a:lumMod val="65000"/>
                    <a:lumOff val="35000"/>
                  </a:prstClr>
                </a:solidFill>
                <a:latin typeface="微软雅黑" pitchFamily="34" charset="-122"/>
                <a:ea typeface="微软雅黑" pitchFamily="34" charset="-122"/>
              </a:rPr>
              <a:t>是指普通年金的复利现值的总和。</a:t>
            </a:r>
            <a:r>
              <a:rPr lang="zh-CN" altLang="en-US" sz="1800" b="1" kern="0">
                <a:solidFill>
                  <a:srgbClr val="FF0000"/>
                </a:solidFill>
                <a:latin typeface="微软雅黑" pitchFamily="34" charset="-122"/>
                <a:ea typeface="微软雅黑" pitchFamily="34" charset="-122"/>
              </a:rPr>
              <a:t>其计算公式为：</a:t>
            </a:r>
          </a:p>
        </p:txBody>
      </p:sp>
      <p:sp>
        <p:nvSpPr>
          <p:cNvPr id="3" name="Rectangle 2"/>
          <p:cNvSpPr>
            <a:spLocks noChangeArrowheads="1"/>
          </p:cNvSpPr>
          <p:nvPr/>
        </p:nvSpPr>
        <p:spPr bwMode="auto">
          <a:xfrm>
            <a:off x="0" y="0"/>
            <a:ext cx="12190413"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zh-CN" altLang="en-US"/>
          </a:p>
        </p:txBody>
      </p:sp>
      <p:sp>
        <p:nvSpPr>
          <p:cNvPr id="7" name="Rectangle 4"/>
          <p:cNvSpPr>
            <a:spLocks noChangeArrowheads="1"/>
          </p:cNvSpPr>
          <p:nvPr/>
        </p:nvSpPr>
        <p:spPr bwMode="auto">
          <a:xfrm>
            <a:off x="0" y="0"/>
            <a:ext cx="12190413"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zh-CN" altLang="en-US"/>
          </a:p>
        </p:txBody>
      </p:sp>
      <p:sp>
        <p:nvSpPr>
          <p:cNvPr id="2" name="Rectangle 2"/>
          <p:cNvSpPr>
            <a:spLocks noChangeArrowheads="1"/>
          </p:cNvSpPr>
          <p:nvPr/>
        </p:nvSpPr>
        <p:spPr bwMode="auto">
          <a:xfrm>
            <a:off x="0" y="0"/>
            <a:ext cx="12190413"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zh-CN" altLang="en-US"/>
          </a:p>
        </p:txBody>
      </p:sp>
      <p:sp>
        <p:nvSpPr>
          <p:cNvPr id="12" name="矩形 11"/>
          <p:cNvSpPr/>
          <p:nvPr/>
        </p:nvSpPr>
        <p:spPr>
          <a:xfrm>
            <a:off x="1198662" y="3643580"/>
            <a:ext cx="10153128" cy="452432"/>
          </a:xfrm>
          <a:prstGeom prst="rect">
            <a:avLst/>
          </a:prstGeom>
        </p:spPr>
        <p:txBody>
          <a:bodyPr wrap="squar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lvl="0" defTabSz="914400">
              <a:lnSpc>
                <a:spcPct val="130000"/>
              </a:lnSpc>
            </a:pPr>
            <a:r>
              <a:rPr lang="zh-CN" altLang="en-US" sz="1800" kern="0" smtClean="0">
                <a:solidFill>
                  <a:prstClr val="black">
                    <a:lumMod val="65000"/>
                    <a:lumOff val="35000"/>
                  </a:prstClr>
                </a:solidFill>
                <a:latin typeface="微软雅黑" pitchFamily="34" charset="-122"/>
                <a:ea typeface="微软雅黑" pitchFamily="34" charset="-122"/>
              </a:rPr>
              <a:t>      经过</a:t>
            </a:r>
            <a:r>
              <a:rPr lang="zh-CN" altLang="en-US" sz="1800" kern="0">
                <a:solidFill>
                  <a:prstClr val="black">
                    <a:lumMod val="65000"/>
                    <a:lumOff val="35000"/>
                  </a:prstClr>
                </a:solidFill>
                <a:latin typeface="微软雅黑" pitchFamily="34" charset="-122"/>
                <a:ea typeface="微软雅黑" pitchFamily="34" charset="-122"/>
              </a:rPr>
              <a:t>整理可得普通年金现值的</a:t>
            </a:r>
            <a:r>
              <a:rPr lang="zh-CN" altLang="en-US" sz="1800" b="1" kern="0">
                <a:solidFill>
                  <a:srgbClr val="FF0000"/>
                </a:solidFill>
                <a:latin typeface="微软雅黑" pitchFamily="34" charset="-122"/>
                <a:ea typeface="微软雅黑" pitchFamily="34" charset="-122"/>
              </a:rPr>
              <a:t>计算公式：</a:t>
            </a:r>
          </a:p>
        </p:txBody>
      </p:sp>
      <p:sp>
        <p:nvSpPr>
          <p:cNvPr id="11" name="Rectangle 4"/>
          <p:cNvSpPr>
            <a:spLocks noChangeArrowheads="1"/>
          </p:cNvSpPr>
          <p:nvPr/>
        </p:nvSpPr>
        <p:spPr bwMode="auto">
          <a:xfrm>
            <a:off x="0" y="0"/>
            <a:ext cx="12190413"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zh-CN" altLang="en-US"/>
          </a:p>
        </p:txBody>
      </p:sp>
      <p:sp>
        <p:nvSpPr>
          <p:cNvPr id="20" name="Rectangle 9"/>
          <p:cNvSpPr>
            <a:spLocks noChangeArrowheads="1"/>
          </p:cNvSpPr>
          <p:nvPr/>
        </p:nvSpPr>
        <p:spPr bwMode="auto">
          <a:xfrm>
            <a:off x="0" y="0"/>
            <a:ext cx="12190413"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zh-CN" altLang="en-US"/>
          </a:p>
        </p:txBody>
      </p:sp>
      <p:sp>
        <p:nvSpPr>
          <p:cNvPr id="4" name="Rectangle 2"/>
          <p:cNvSpPr>
            <a:spLocks noChangeArrowheads="1"/>
          </p:cNvSpPr>
          <p:nvPr/>
        </p:nvSpPr>
        <p:spPr bwMode="auto">
          <a:xfrm>
            <a:off x="0" y="0"/>
            <a:ext cx="12190413"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zh-CN" altLang="en-US"/>
          </a:p>
        </p:txBody>
      </p:sp>
      <p:graphicFrame>
        <p:nvGraphicFramePr>
          <p:cNvPr id="9" name="对象 8"/>
          <p:cNvGraphicFramePr>
            <a:graphicFrameLocks noChangeAspect="1"/>
          </p:cNvGraphicFramePr>
          <p:nvPr>
            <p:extLst>
              <p:ext uri="{D42A27DB-BD31-4B8C-83A1-F6EECF244321}">
                <p14:modId xmlns:p14="http://schemas.microsoft.com/office/powerpoint/2010/main" val="747921624"/>
              </p:ext>
            </p:extLst>
          </p:nvPr>
        </p:nvGraphicFramePr>
        <p:xfrm>
          <a:off x="2638822" y="2972012"/>
          <a:ext cx="5169445" cy="424633"/>
        </p:xfrm>
        <a:graphic>
          <a:graphicData uri="http://schemas.openxmlformats.org/presentationml/2006/ole">
            <mc:AlternateContent>
              <mc:Choice xmlns:v="urn:schemas-microsoft-com:vml" Requires="v">
                <p:oleObj spid="_x0000_s1043" r:id="rId2" imgW="2667000" imgH="215900" progId="Equation.DSMT4">
                  <p:embed/>
                </p:oleObj>
              </mc:Choice>
              <mc:Fallback>
                <p:oleObj r:id="rId2" imgW="2667000" imgH="215900" progId="Equation.DSMT4">
                  <p:embed/>
                  <p:pic>
                    <p:nvPicPr>
                      <p:cNvPr id="0" name="OLE substitute image"/>
                      <p:cNvPicPr/>
                      <p:nvPr/>
                    </p:nvPicPr>
                    <p:blipFill>
                      <a:blip r:embed="rId3">
                        <a:extLst>
                          <a:ext uri="{28A0092B-C50C-407E-A947-70E740481C1C}">
                            <a14:useLocalDpi xmlns:a14="http://schemas.microsoft.com/office/drawing/2010/main" val="0"/>
                          </a:ext>
                        </a:extLst>
                      </a:blip>
                      <a:stretch>
                        <a:fillRect/>
                      </a:stretch>
                    </p:blipFill>
                    <p:spPr>
                      <a:xfrm>
                        <a:off x="2638822" y="2972012"/>
                        <a:ext cx="5169445" cy="424633"/>
                      </a:xfrm>
                      <a:prstGeom prst="rect">
                        <a:avLst/>
                      </a:prstGeom>
                      <a:solidFill>
                        <a:srgbClr val="D3EDFB"/>
                      </a:solidFill>
                    </p:spPr>
                  </p:pic>
                </p:oleObj>
              </mc:Fallback>
            </mc:AlternateContent>
          </a:graphicData>
        </a:graphic>
      </p:graphicFrame>
      <p:sp>
        <p:nvSpPr>
          <p:cNvPr id="14" name="Rectangle 4"/>
          <p:cNvSpPr>
            <a:spLocks noChangeArrowheads="1"/>
          </p:cNvSpPr>
          <p:nvPr/>
        </p:nvSpPr>
        <p:spPr bwMode="auto">
          <a:xfrm>
            <a:off x="0" y="0"/>
            <a:ext cx="12190413"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zh-CN" altLang="en-US"/>
          </a:p>
        </p:txBody>
      </p:sp>
      <p:graphicFrame>
        <p:nvGraphicFramePr>
          <p:cNvPr id="16" name="对象 15"/>
          <p:cNvGraphicFramePr>
            <a:graphicFrameLocks noChangeAspect="1"/>
          </p:cNvGraphicFramePr>
          <p:nvPr>
            <p:extLst>
              <p:ext uri="{D42A27DB-BD31-4B8C-83A1-F6EECF244321}">
                <p14:modId xmlns:p14="http://schemas.microsoft.com/office/powerpoint/2010/main" val="2722005284"/>
              </p:ext>
            </p:extLst>
          </p:nvPr>
        </p:nvGraphicFramePr>
        <p:xfrm>
          <a:off x="5211816" y="4170520"/>
          <a:ext cx="1688377" cy="596754"/>
        </p:xfrm>
        <a:graphic>
          <a:graphicData uri="http://schemas.openxmlformats.org/presentationml/2006/ole">
            <mc:AlternateContent>
              <mc:Choice xmlns:v="urn:schemas-microsoft-com:vml" Requires="v">
                <p:oleObj spid="_x0000_s1044" r:id="rId4" imgW="1104900" imgH="393700" progId="Equation.DSMT4">
                  <p:embed/>
                </p:oleObj>
              </mc:Choice>
              <mc:Fallback>
                <p:oleObj r:id="rId4" imgW="1104900" imgH="393700" progId="Equation.DSMT4">
                  <p:embed/>
                  <p:pic>
                    <p:nvPicPr>
                      <p:cNvPr id="0" name="OLE substitute image"/>
                      <p:cNvPicPr/>
                      <p:nvPr/>
                    </p:nvPicPr>
                    <p:blipFill>
                      <a:blip r:embed="rId5">
                        <a:extLst>
                          <a:ext uri="{28A0092B-C50C-407E-A947-70E740481C1C}">
                            <a14:useLocalDpi xmlns:a14="http://schemas.microsoft.com/office/drawing/2010/main" val="0"/>
                          </a:ext>
                        </a:extLst>
                      </a:blip>
                      <a:stretch>
                        <a:fillRect/>
                      </a:stretch>
                    </p:blipFill>
                    <p:spPr>
                      <a:xfrm>
                        <a:off x="5211816" y="4170520"/>
                        <a:ext cx="1688377" cy="596754"/>
                      </a:xfrm>
                      <a:prstGeom prst="rect">
                        <a:avLst/>
                      </a:prstGeom>
                      <a:solidFill>
                        <a:srgbClr val="D3EDFB"/>
                      </a:solidFill>
                    </p:spPr>
                  </p:pic>
                </p:oleObj>
              </mc:Fallback>
            </mc:AlternateContent>
          </a:graphicData>
        </a:graphic>
      </p:graphicFrame>
      <p:sp>
        <p:nvSpPr>
          <p:cNvPr id="17" name="Rectangle 6"/>
          <p:cNvSpPr>
            <a:spLocks noChangeArrowheads="1"/>
          </p:cNvSpPr>
          <p:nvPr/>
        </p:nvSpPr>
        <p:spPr bwMode="auto">
          <a:xfrm>
            <a:off x="0" y="0"/>
            <a:ext cx="12190413"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zh-CN" altLang="en-US"/>
          </a:p>
        </p:txBody>
      </p:sp>
      <p:sp>
        <p:nvSpPr>
          <p:cNvPr id="22" name="Rectangle 8"/>
          <p:cNvSpPr>
            <a:spLocks noChangeArrowheads="1"/>
          </p:cNvSpPr>
          <p:nvPr/>
        </p:nvSpPr>
        <p:spPr bwMode="auto">
          <a:xfrm>
            <a:off x="0" y="0"/>
            <a:ext cx="12190413"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zh-CN" altLang="en-US"/>
          </a:p>
        </p:txBody>
      </p:sp>
      <p:sp>
        <p:nvSpPr>
          <p:cNvPr id="24" name="Rectangle 10"/>
          <p:cNvSpPr>
            <a:spLocks noChangeArrowheads="1"/>
          </p:cNvSpPr>
          <p:nvPr/>
        </p:nvSpPr>
        <p:spPr bwMode="auto">
          <a:xfrm>
            <a:off x="0" y="0"/>
            <a:ext cx="12190413"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zh-CN" altLang="en-US"/>
          </a:p>
        </p:txBody>
      </p:sp>
      <p:grpSp>
        <p:nvGrpSpPr>
          <p:cNvPr id="10" name="组合 9"/>
          <p:cNvGrpSpPr/>
          <p:nvPr/>
        </p:nvGrpSpPr>
        <p:grpSpPr>
          <a:xfrm>
            <a:off x="1630710" y="4928821"/>
            <a:ext cx="10153128" cy="1071659"/>
            <a:chOff x="1212976" y="4716814"/>
            <a:chExt cx="10153128" cy="1071659"/>
          </a:xfrm>
        </p:grpSpPr>
        <p:grpSp>
          <p:nvGrpSpPr>
            <p:cNvPr id="6" name="组合 5"/>
            <p:cNvGrpSpPr/>
            <p:nvPr/>
          </p:nvGrpSpPr>
          <p:grpSpPr>
            <a:xfrm>
              <a:off x="1212976" y="4716814"/>
              <a:ext cx="10153128" cy="1063886"/>
              <a:chOff x="1212976" y="4716814"/>
              <a:chExt cx="10153128" cy="1063886"/>
            </a:xfrm>
          </p:grpSpPr>
          <p:sp>
            <p:nvSpPr>
              <p:cNvPr id="19" name="矩形 18"/>
              <p:cNvSpPr/>
              <p:nvPr/>
            </p:nvSpPr>
            <p:spPr>
              <a:xfrm>
                <a:off x="1212976" y="4797946"/>
                <a:ext cx="10153128" cy="923330"/>
              </a:xfrm>
              <a:prstGeom prst="rect">
                <a:avLst/>
              </a:prstGeom>
            </p:spPr>
            <p:txBody>
              <a:bodyPr wrap="squar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lvl="0" defTabSz="914400">
                  <a:lnSpc>
                    <a:spcPct val="150000"/>
                  </a:lnSpc>
                </a:pPr>
                <a:r>
                  <a:rPr lang="zh-CN" altLang="en-US" sz="1800" kern="0">
                    <a:solidFill>
                      <a:prstClr val="black">
                        <a:lumMod val="65000"/>
                        <a:lumOff val="35000"/>
                      </a:prstClr>
                    </a:solidFill>
                    <a:latin typeface="微软雅黑" pitchFamily="34" charset="-122"/>
                    <a:ea typeface="微软雅黑" pitchFamily="34" charset="-122"/>
                  </a:rPr>
                  <a:t>上式中</a:t>
                </a:r>
                <a:r>
                  <a:rPr lang="zh-CN" altLang="en-US" sz="1800" kern="0" smtClean="0">
                    <a:solidFill>
                      <a:prstClr val="black">
                        <a:lumMod val="65000"/>
                        <a:lumOff val="35000"/>
                      </a:prstClr>
                    </a:solidFill>
                    <a:latin typeface="微软雅黑" pitchFamily="34" charset="-122"/>
                    <a:ea typeface="微软雅黑" pitchFamily="34" charset="-122"/>
                  </a:rPr>
                  <a:t>的                   为</a:t>
                </a:r>
                <a:r>
                  <a:rPr lang="zh-CN" altLang="en-US" sz="1800" kern="0">
                    <a:solidFill>
                      <a:prstClr val="black">
                        <a:lumMod val="65000"/>
                        <a:lumOff val="35000"/>
                      </a:prstClr>
                    </a:solidFill>
                    <a:latin typeface="微软雅黑" pitchFamily="34" charset="-122"/>
                    <a:ea typeface="微软雅黑" pitchFamily="34" charset="-122"/>
                  </a:rPr>
                  <a:t>年金现值系数，用（</a:t>
                </a:r>
                <a:r>
                  <a:rPr lang="en-US" altLang="zh-CN" sz="1800" kern="0">
                    <a:solidFill>
                      <a:prstClr val="black">
                        <a:lumMod val="65000"/>
                        <a:lumOff val="35000"/>
                      </a:prstClr>
                    </a:solidFill>
                    <a:latin typeface="微软雅黑" pitchFamily="34" charset="-122"/>
                    <a:ea typeface="微软雅黑" pitchFamily="34" charset="-122"/>
                  </a:rPr>
                  <a:t>P/A</a:t>
                </a:r>
                <a:r>
                  <a:rPr lang="zh-CN" altLang="en-US" sz="1800" kern="0">
                    <a:solidFill>
                      <a:prstClr val="black">
                        <a:lumMod val="65000"/>
                        <a:lumOff val="35000"/>
                      </a:prstClr>
                    </a:solidFill>
                    <a:latin typeface="微软雅黑" pitchFamily="34" charset="-122"/>
                    <a:ea typeface="微软雅黑" pitchFamily="34" charset="-122"/>
                  </a:rPr>
                  <a:t>，</a:t>
                </a:r>
                <a:r>
                  <a:rPr lang="en-US" altLang="zh-CN" sz="1800" kern="0" err="1">
                    <a:solidFill>
                      <a:prstClr val="black">
                        <a:lumMod val="65000"/>
                        <a:lumOff val="35000"/>
                      </a:prstClr>
                    </a:solidFill>
                    <a:latin typeface="微软雅黑" pitchFamily="34" charset="-122"/>
                    <a:ea typeface="微软雅黑" pitchFamily="34" charset="-122"/>
                  </a:rPr>
                  <a:t>i</a:t>
                </a:r>
                <a:r>
                  <a:rPr lang="zh-CN" altLang="en-US" sz="1800" kern="0">
                    <a:solidFill>
                      <a:prstClr val="black">
                        <a:lumMod val="65000"/>
                        <a:lumOff val="35000"/>
                      </a:prstClr>
                    </a:solidFill>
                    <a:latin typeface="微软雅黑" pitchFamily="34" charset="-122"/>
                    <a:ea typeface="微软雅黑" pitchFamily="34" charset="-122"/>
                  </a:rPr>
                  <a:t>，</a:t>
                </a:r>
                <a:r>
                  <a:rPr lang="en-US" altLang="zh-CN" sz="1800" kern="0">
                    <a:solidFill>
                      <a:prstClr val="black">
                        <a:lumMod val="65000"/>
                        <a:lumOff val="35000"/>
                      </a:prstClr>
                    </a:solidFill>
                    <a:latin typeface="微软雅黑" pitchFamily="34" charset="-122"/>
                    <a:ea typeface="微软雅黑" pitchFamily="34" charset="-122"/>
                  </a:rPr>
                  <a:t>n</a:t>
                </a:r>
                <a:r>
                  <a:rPr lang="zh-CN" altLang="en-US" sz="1800" kern="0">
                    <a:solidFill>
                      <a:prstClr val="black">
                        <a:lumMod val="65000"/>
                        <a:lumOff val="35000"/>
                      </a:prstClr>
                    </a:solidFill>
                    <a:latin typeface="微软雅黑" pitchFamily="34" charset="-122"/>
                    <a:ea typeface="微软雅黑" pitchFamily="34" charset="-122"/>
                  </a:rPr>
                  <a:t>）表示。</a:t>
                </a:r>
              </a:p>
              <a:p>
                <a:pPr lvl="0" defTabSz="914400">
                  <a:lnSpc>
                    <a:spcPct val="150000"/>
                  </a:lnSpc>
                </a:pPr>
                <a:r>
                  <a:rPr lang="zh-CN" altLang="en-US" sz="1800" kern="0">
                    <a:solidFill>
                      <a:prstClr val="black">
                        <a:lumMod val="65000"/>
                        <a:lumOff val="35000"/>
                      </a:prstClr>
                    </a:solidFill>
                    <a:latin typeface="微软雅黑" pitchFamily="34" charset="-122"/>
                    <a:ea typeface="微软雅黑" pitchFamily="34" charset="-122"/>
                  </a:rPr>
                  <a:t>该</a:t>
                </a:r>
                <a:r>
                  <a:rPr lang="zh-CN" altLang="en-US" sz="1800" kern="0" smtClean="0">
                    <a:solidFill>
                      <a:prstClr val="black">
                        <a:lumMod val="65000"/>
                        <a:lumOff val="35000"/>
                      </a:prstClr>
                    </a:solidFill>
                    <a:latin typeface="微软雅黑" pitchFamily="34" charset="-122"/>
                    <a:ea typeface="微软雅黑" pitchFamily="34" charset="-122"/>
                  </a:rPr>
                  <a:t>系数                   实质</a:t>
                </a:r>
                <a:r>
                  <a:rPr lang="zh-CN" altLang="en-US" sz="1800" kern="0">
                    <a:solidFill>
                      <a:prstClr val="black">
                        <a:lumMod val="65000"/>
                        <a:lumOff val="35000"/>
                      </a:prstClr>
                    </a:solidFill>
                    <a:latin typeface="微软雅黑" pitchFamily="34" charset="-122"/>
                    <a:ea typeface="微软雅黑" pitchFamily="34" charset="-122"/>
                  </a:rPr>
                  <a:t>是年金终值系数与复利现值</a:t>
                </a:r>
                <a:r>
                  <a:rPr lang="zh-CN" altLang="en-US" sz="1800" kern="0" smtClean="0">
                    <a:solidFill>
                      <a:prstClr val="black">
                        <a:lumMod val="65000"/>
                        <a:lumOff val="35000"/>
                      </a:prstClr>
                    </a:solidFill>
                    <a:latin typeface="微软雅黑" pitchFamily="34" charset="-122"/>
                    <a:ea typeface="微软雅黑" pitchFamily="34" charset="-122"/>
                  </a:rPr>
                  <a:t>系数                的</a:t>
                </a:r>
                <a:r>
                  <a:rPr lang="zh-CN" altLang="en-US" sz="1800" kern="0">
                    <a:solidFill>
                      <a:prstClr val="black">
                        <a:lumMod val="65000"/>
                        <a:lumOff val="35000"/>
                      </a:prstClr>
                    </a:solidFill>
                    <a:latin typeface="微软雅黑" pitchFamily="34" charset="-122"/>
                    <a:ea typeface="微软雅黑" pitchFamily="34" charset="-122"/>
                  </a:rPr>
                  <a:t>乘积。</a:t>
                </a:r>
              </a:p>
            </p:txBody>
          </p:sp>
          <p:graphicFrame>
            <p:nvGraphicFramePr>
              <p:cNvPr id="18" name="对象 17"/>
              <p:cNvGraphicFramePr>
                <a:graphicFrameLocks noChangeAspect="1"/>
              </p:cNvGraphicFramePr>
              <p:nvPr>
                <p:extLst>
                  <p:ext uri="{D42A27DB-BD31-4B8C-83A1-F6EECF244321}">
                    <p14:modId xmlns:p14="http://schemas.microsoft.com/office/powerpoint/2010/main" val="320004710"/>
                  </p:ext>
                </p:extLst>
              </p:nvPr>
            </p:nvGraphicFramePr>
            <p:xfrm>
              <a:off x="2368452" y="4716814"/>
              <a:ext cx="1029683" cy="562893"/>
            </p:xfrm>
            <a:graphic>
              <a:graphicData uri="http://schemas.openxmlformats.org/presentationml/2006/ole">
                <mc:AlternateContent>
                  <mc:Choice xmlns:v="urn:schemas-microsoft-com:vml" Requires="v">
                    <p:oleObj spid="_x0000_s1045" r:id="rId6" imgW="710891" imgH="393529" progId="Equation.DSMT4">
                      <p:embed/>
                    </p:oleObj>
                  </mc:Choice>
                  <mc:Fallback>
                    <p:oleObj r:id="rId6" imgW="710891" imgH="393529" progId="Equation.DSMT4">
                      <p:embed/>
                      <p:pic>
                        <p:nvPicPr>
                          <p:cNvPr id="0" name="OLE substitute image"/>
                          <p:cNvPicPr/>
                          <p:nvPr/>
                        </p:nvPicPr>
                        <p:blipFill>
                          <a:blip r:embed="rId7">
                            <a:extLst>
                              <a:ext uri="{28A0092B-C50C-407E-A947-70E740481C1C}">
                                <a14:useLocalDpi xmlns:a14="http://schemas.microsoft.com/office/drawing/2010/main" val="0"/>
                              </a:ext>
                            </a:extLst>
                          </a:blip>
                          <a:stretch>
                            <a:fillRect/>
                          </a:stretch>
                        </p:blipFill>
                        <p:spPr>
                          <a:xfrm>
                            <a:off x="2368452" y="4716814"/>
                            <a:ext cx="1029683" cy="562893"/>
                          </a:xfrm>
                          <a:prstGeom prst="rect">
                            <a:avLst/>
                          </a:prstGeom>
                          <a:noFill/>
                        </p:spPr>
                      </p:pic>
                    </p:oleObj>
                  </mc:Fallback>
                </mc:AlternateContent>
              </a:graphicData>
            </a:graphic>
          </p:graphicFrame>
          <p:graphicFrame>
            <p:nvGraphicFramePr>
              <p:cNvPr id="23" name="对象 22"/>
              <p:cNvGraphicFramePr>
                <a:graphicFrameLocks noChangeAspect="1"/>
              </p:cNvGraphicFramePr>
              <p:nvPr>
                <p:extLst>
                  <p:ext uri="{D42A27DB-BD31-4B8C-83A1-F6EECF244321}">
                    <p14:modId xmlns:p14="http://schemas.microsoft.com/office/powerpoint/2010/main" val="3203294334"/>
                  </p:ext>
                </p:extLst>
              </p:nvPr>
            </p:nvGraphicFramePr>
            <p:xfrm>
              <a:off x="2107342" y="5234778"/>
              <a:ext cx="1049850" cy="545922"/>
            </p:xfrm>
            <a:graphic>
              <a:graphicData uri="http://schemas.openxmlformats.org/presentationml/2006/ole">
                <mc:AlternateContent>
                  <mc:Choice xmlns:v="urn:schemas-microsoft-com:vml" Requires="v">
                    <p:oleObj spid="_x0000_s1046" r:id="rId8" imgW="711200" imgH="368300" progId="Equation.DSMT4">
                      <p:embed/>
                    </p:oleObj>
                  </mc:Choice>
                  <mc:Fallback>
                    <p:oleObj r:id="rId8" imgW="711200" imgH="368300" progId="Equation.DSMT4">
                      <p:embed/>
                      <p:pic>
                        <p:nvPicPr>
                          <p:cNvPr id="0" name="OLE substitute image"/>
                          <p:cNvPicPr/>
                          <p:nvPr/>
                        </p:nvPicPr>
                        <p:blipFill>
                          <a:blip r:embed="rId9">
                            <a:extLst>
                              <a:ext uri="{28A0092B-C50C-407E-A947-70E740481C1C}">
                                <a14:useLocalDpi xmlns:a14="http://schemas.microsoft.com/office/drawing/2010/main" val="0"/>
                              </a:ext>
                            </a:extLst>
                          </a:blip>
                          <a:stretch>
                            <a:fillRect/>
                          </a:stretch>
                        </p:blipFill>
                        <p:spPr>
                          <a:xfrm>
                            <a:off x="2107342" y="5234778"/>
                            <a:ext cx="1049850" cy="545922"/>
                          </a:xfrm>
                          <a:prstGeom prst="rect">
                            <a:avLst/>
                          </a:prstGeom>
                          <a:noFill/>
                        </p:spPr>
                      </p:pic>
                    </p:oleObj>
                  </mc:Fallback>
                </mc:AlternateContent>
              </a:graphicData>
            </a:graphic>
          </p:graphicFrame>
        </p:grpSp>
        <p:graphicFrame>
          <p:nvGraphicFramePr>
            <p:cNvPr id="25" name="对象 24"/>
            <p:cNvGraphicFramePr>
              <a:graphicFrameLocks noChangeAspect="1"/>
            </p:cNvGraphicFramePr>
            <p:nvPr>
              <p:extLst>
                <p:ext uri="{D42A27DB-BD31-4B8C-83A1-F6EECF244321}">
                  <p14:modId xmlns:p14="http://schemas.microsoft.com/office/powerpoint/2010/main" val="977293203"/>
                </p:ext>
              </p:extLst>
            </p:nvPr>
          </p:nvGraphicFramePr>
          <p:xfrm>
            <a:off x="7117632" y="5201247"/>
            <a:ext cx="763394" cy="587226"/>
          </p:xfrm>
          <a:graphic>
            <a:graphicData uri="http://schemas.openxmlformats.org/presentationml/2006/ole">
              <mc:AlternateContent>
                <mc:Choice xmlns:v="urn:schemas-microsoft-com:vml" Requires="v">
                  <p:oleObj spid="_x0000_s1047" r:id="rId10" imgW="495085" imgH="380835" progId="Equation.DSMT4">
                    <p:embed/>
                  </p:oleObj>
                </mc:Choice>
                <mc:Fallback>
                  <p:oleObj r:id="rId10" imgW="495085" imgH="380835" progId="Equation.DSMT4">
                    <p:embed/>
                    <p:pic>
                      <p:nvPicPr>
                        <p:cNvPr id="0" name="OLE substitute image"/>
                        <p:cNvPicPr/>
                        <p:nvPr/>
                      </p:nvPicPr>
                      <p:blipFill>
                        <a:blip r:embed="rId11">
                          <a:extLst>
                            <a:ext uri="{28A0092B-C50C-407E-A947-70E740481C1C}">
                              <a14:useLocalDpi xmlns:a14="http://schemas.microsoft.com/office/drawing/2010/main" val="0"/>
                            </a:ext>
                          </a:extLst>
                        </a:blip>
                        <a:stretch>
                          <a:fillRect/>
                        </a:stretch>
                      </p:blipFill>
                      <p:spPr>
                        <a:xfrm>
                          <a:off x="7117632" y="5201247"/>
                          <a:ext cx="763394" cy="587226"/>
                        </a:xfrm>
                        <a:prstGeom prst="rect">
                          <a:avLst/>
                        </a:prstGeom>
                        <a:noFill/>
                      </p:spPr>
                    </p:pic>
                  </p:oleObj>
                </mc:Fallback>
              </mc:AlternateContent>
            </a:graphicData>
          </a:graphic>
        </p:graphicFrame>
      </p:grpSp>
    </p:spTree>
    <p:extLst>
      <p:ext uri="{BB962C8B-B14F-4D97-AF65-F5344CB8AC3E}">
        <p14:creationId xmlns:p14="http://schemas.microsoft.com/office/powerpoint/2010/main" val="57575382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dur="50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par>
                                <p:cTn id="9" presetID="2" presetClass="entr" presetSubtype="4" dur="50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dur="50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4" dur="500"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par>
                                <p:cTn id="21" presetID="2" presetClass="entr" presetSubtype="4" dur="50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ppt_x"/>
                                          </p:val>
                                        </p:tav>
                                        <p:tav tm="100000">
                                          <p:val>
                                            <p:strVal val="#ppt_x"/>
                                          </p:val>
                                        </p:tav>
                                      </p:tavLst>
                                    </p:anim>
                                    <p:anim calcmode="lin" valueType="num">
                                      <p:cBhvr additive="base">
                                        <p:cTn id="24" dur="500" fill="hold"/>
                                        <p:tgtEl>
                                          <p:spTgt spid="7"/>
                                        </p:tgtEl>
                                        <p:attrNameLst>
                                          <p:attrName>ppt_y</p:attrName>
                                        </p:attrNameLst>
                                      </p:cBhvr>
                                      <p:tavLst>
                                        <p:tav tm="0">
                                          <p:val>
                                            <p:strVal val="1+#ppt_h/2"/>
                                          </p:val>
                                        </p:tav>
                                        <p:tav tm="100000">
                                          <p:val>
                                            <p:strVal val="#ppt_y"/>
                                          </p:val>
                                        </p:tav>
                                      </p:tavLst>
                                    </p:anim>
                                  </p:childTnLst>
                                </p:cTn>
                              </p:par>
                              <p:par>
                                <p:cTn id="25" presetID="2" presetClass="entr" presetSubtype="4" dur="500" fill="hold" grpId="0" nodeType="with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500" fill="hold"/>
                                        <p:tgtEl>
                                          <p:spTgt spid="2"/>
                                        </p:tgtEl>
                                        <p:attrNameLst>
                                          <p:attrName>ppt_x</p:attrName>
                                        </p:attrNameLst>
                                      </p:cBhvr>
                                      <p:tavLst>
                                        <p:tav tm="0">
                                          <p:val>
                                            <p:strVal val="#ppt_x"/>
                                          </p:val>
                                        </p:tav>
                                        <p:tav tm="100000">
                                          <p:val>
                                            <p:strVal val="#ppt_x"/>
                                          </p:val>
                                        </p:tav>
                                      </p:tavLst>
                                    </p:anim>
                                    <p:anim calcmode="lin" valueType="num">
                                      <p:cBhvr additive="base">
                                        <p:cTn id="28" dur="500" fill="hold"/>
                                        <p:tgtEl>
                                          <p:spTgt spid="2"/>
                                        </p:tgtEl>
                                        <p:attrNameLst>
                                          <p:attrName>ppt_y</p:attrName>
                                        </p:attrNameLst>
                                      </p:cBhvr>
                                      <p:tavLst>
                                        <p:tav tm="0">
                                          <p:val>
                                            <p:strVal val="1+#ppt_h/2"/>
                                          </p:val>
                                        </p:tav>
                                        <p:tav tm="100000">
                                          <p:val>
                                            <p:strVal val="#ppt_y"/>
                                          </p:val>
                                        </p:tav>
                                      </p:tavLst>
                                    </p:anim>
                                  </p:childTnLst>
                                </p:cTn>
                              </p:par>
                              <p:par>
                                <p:cTn id="29" presetID="2" presetClass="entr" presetSubtype="4" dur="50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ppt_x"/>
                                          </p:val>
                                        </p:tav>
                                        <p:tav tm="100000">
                                          <p:val>
                                            <p:strVal val="#ppt_x"/>
                                          </p:val>
                                        </p:tav>
                                      </p:tavLst>
                                    </p:anim>
                                    <p:anim calcmode="lin" valueType="num">
                                      <p:cBhvr additive="base">
                                        <p:cTn id="32" dur="500" fill="hold"/>
                                        <p:tgtEl>
                                          <p:spTgt spid="12"/>
                                        </p:tgtEl>
                                        <p:attrNameLst>
                                          <p:attrName>ppt_y</p:attrName>
                                        </p:attrNameLst>
                                      </p:cBhvr>
                                      <p:tavLst>
                                        <p:tav tm="0">
                                          <p:val>
                                            <p:strVal val="1+#ppt_h/2"/>
                                          </p:val>
                                        </p:tav>
                                        <p:tav tm="100000">
                                          <p:val>
                                            <p:strVal val="#ppt_y"/>
                                          </p:val>
                                        </p:tav>
                                      </p:tavLst>
                                    </p:anim>
                                  </p:childTnLst>
                                </p:cTn>
                              </p:par>
                              <p:par>
                                <p:cTn id="33" presetID="2" presetClass="entr" presetSubtype="4" dur="50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fill="hold"/>
                                        <p:tgtEl>
                                          <p:spTgt spid="11"/>
                                        </p:tgtEl>
                                        <p:attrNameLst>
                                          <p:attrName>ppt_x</p:attrName>
                                        </p:attrNameLst>
                                      </p:cBhvr>
                                      <p:tavLst>
                                        <p:tav tm="0">
                                          <p:val>
                                            <p:strVal val="#ppt_x"/>
                                          </p:val>
                                        </p:tav>
                                        <p:tav tm="100000">
                                          <p:val>
                                            <p:strVal val="#ppt_x"/>
                                          </p:val>
                                        </p:tav>
                                      </p:tavLst>
                                    </p:anim>
                                    <p:anim calcmode="lin" valueType="num">
                                      <p:cBhvr additive="base">
                                        <p:cTn id="36" dur="500" fill="hold"/>
                                        <p:tgtEl>
                                          <p:spTgt spid="11"/>
                                        </p:tgtEl>
                                        <p:attrNameLst>
                                          <p:attrName>ppt_y</p:attrName>
                                        </p:attrNameLst>
                                      </p:cBhvr>
                                      <p:tavLst>
                                        <p:tav tm="0">
                                          <p:val>
                                            <p:strVal val="1+#ppt_h/2"/>
                                          </p:val>
                                        </p:tav>
                                        <p:tav tm="100000">
                                          <p:val>
                                            <p:strVal val="#ppt_y"/>
                                          </p:val>
                                        </p:tav>
                                      </p:tavLst>
                                    </p:anim>
                                  </p:childTnLst>
                                </p:cTn>
                              </p:par>
                              <p:par>
                                <p:cTn id="37" presetID="2" presetClass="entr" presetSubtype="4" dur="500"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cBhvr additive="base">
                                        <p:cTn id="39" dur="500" fill="hold"/>
                                        <p:tgtEl>
                                          <p:spTgt spid="20"/>
                                        </p:tgtEl>
                                        <p:attrNameLst>
                                          <p:attrName>ppt_x</p:attrName>
                                        </p:attrNameLst>
                                      </p:cBhvr>
                                      <p:tavLst>
                                        <p:tav tm="0">
                                          <p:val>
                                            <p:strVal val="#ppt_x"/>
                                          </p:val>
                                        </p:tav>
                                        <p:tav tm="100000">
                                          <p:val>
                                            <p:strVal val="#ppt_x"/>
                                          </p:val>
                                        </p:tav>
                                      </p:tavLst>
                                    </p:anim>
                                    <p:anim calcmode="lin" valueType="num">
                                      <p:cBhvr additive="base">
                                        <p:cTn id="40" dur="500" fill="hold"/>
                                        <p:tgtEl>
                                          <p:spTgt spid="20"/>
                                        </p:tgtEl>
                                        <p:attrNameLst>
                                          <p:attrName>ppt_y</p:attrName>
                                        </p:attrNameLst>
                                      </p:cBhvr>
                                      <p:tavLst>
                                        <p:tav tm="0">
                                          <p:val>
                                            <p:strVal val="1+#ppt_h/2"/>
                                          </p:val>
                                        </p:tav>
                                        <p:tav tm="100000">
                                          <p:val>
                                            <p:strVal val="#ppt_y"/>
                                          </p:val>
                                        </p:tav>
                                      </p:tavLst>
                                    </p:anim>
                                  </p:childTnLst>
                                </p:cTn>
                              </p:par>
                              <p:par>
                                <p:cTn id="41" presetID="2" presetClass="entr" presetSubtype="4" dur="500" fill="hold" grpId="0" nodeType="withEffect">
                                  <p:stCondLst>
                                    <p:cond delay="0"/>
                                  </p:stCondLst>
                                  <p:childTnLst>
                                    <p:set>
                                      <p:cBhvr>
                                        <p:cTn id="42" dur="1" fill="hold">
                                          <p:stCondLst>
                                            <p:cond delay="0"/>
                                          </p:stCondLst>
                                        </p:cTn>
                                        <p:tgtEl>
                                          <p:spTgt spid="4"/>
                                        </p:tgtEl>
                                        <p:attrNameLst>
                                          <p:attrName>style.visibility</p:attrName>
                                        </p:attrNameLst>
                                      </p:cBhvr>
                                      <p:to>
                                        <p:strVal val="visible"/>
                                      </p:to>
                                    </p:set>
                                    <p:anim calcmode="lin" valueType="num">
                                      <p:cBhvr additive="base">
                                        <p:cTn id="43" dur="500" fill="hold"/>
                                        <p:tgtEl>
                                          <p:spTgt spid="4"/>
                                        </p:tgtEl>
                                        <p:attrNameLst>
                                          <p:attrName>ppt_x</p:attrName>
                                        </p:attrNameLst>
                                      </p:cBhvr>
                                      <p:tavLst>
                                        <p:tav tm="0">
                                          <p:val>
                                            <p:strVal val="#ppt_x"/>
                                          </p:val>
                                        </p:tav>
                                        <p:tav tm="100000">
                                          <p:val>
                                            <p:strVal val="#ppt_x"/>
                                          </p:val>
                                        </p:tav>
                                      </p:tavLst>
                                    </p:anim>
                                    <p:anim calcmode="lin" valueType="num">
                                      <p:cBhvr additive="base">
                                        <p:cTn id="44" dur="500" fill="hold"/>
                                        <p:tgtEl>
                                          <p:spTgt spid="4"/>
                                        </p:tgtEl>
                                        <p:attrNameLst>
                                          <p:attrName>ppt_y</p:attrName>
                                        </p:attrNameLst>
                                      </p:cBhvr>
                                      <p:tavLst>
                                        <p:tav tm="0">
                                          <p:val>
                                            <p:strVal val="1+#ppt_h/2"/>
                                          </p:val>
                                        </p:tav>
                                        <p:tav tm="100000">
                                          <p:val>
                                            <p:strVal val="#ppt_y"/>
                                          </p:val>
                                        </p:tav>
                                      </p:tavLst>
                                    </p:anim>
                                  </p:childTnLst>
                                </p:cTn>
                              </p:par>
                              <p:par>
                                <p:cTn id="45" presetID="2" presetClass="entr" presetSubtype="4" dur="500" fill="hold" nodeType="withEffect">
                                  <p:stCondLst>
                                    <p:cond delay="0"/>
                                  </p:stCondLst>
                                  <p:childTnLst>
                                    <p:set>
                                      <p:cBhvr>
                                        <p:cTn id="46" dur="1" fill="hold">
                                          <p:stCondLst>
                                            <p:cond delay="0"/>
                                          </p:stCondLst>
                                        </p:cTn>
                                        <p:tgtEl>
                                          <p:spTgt spid="9"/>
                                        </p:tgtEl>
                                        <p:attrNameLst>
                                          <p:attrName>style.visibility</p:attrName>
                                        </p:attrNameLst>
                                      </p:cBhvr>
                                      <p:to>
                                        <p:strVal val="visible"/>
                                      </p:to>
                                    </p:set>
                                    <p:anim calcmode="lin" valueType="num">
                                      <p:cBhvr additive="base">
                                        <p:cTn id="47" dur="500" fill="hold"/>
                                        <p:tgtEl>
                                          <p:spTgt spid="9"/>
                                        </p:tgtEl>
                                        <p:attrNameLst>
                                          <p:attrName>ppt_x</p:attrName>
                                        </p:attrNameLst>
                                      </p:cBhvr>
                                      <p:tavLst>
                                        <p:tav tm="0">
                                          <p:val>
                                            <p:strVal val="#ppt_x"/>
                                          </p:val>
                                        </p:tav>
                                        <p:tav tm="100000">
                                          <p:val>
                                            <p:strVal val="#ppt_x"/>
                                          </p:val>
                                        </p:tav>
                                      </p:tavLst>
                                    </p:anim>
                                    <p:anim calcmode="lin" valueType="num">
                                      <p:cBhvr additive="base">
                                        <p:cTn id="48" dur="500" fill="hold"/>
                                        <p:tgtEl>
                                          <p:spTgt spid="9"/>
                                        </p:tgtEl>
                                        <p:attrNameLst>
                                          <p:attrName>ppt_y</p:attrName>
                                        </p:attrNameLst>
                                      </p:cBhvr>
                                      <p:tavLst>
                                        <p:tav tm="0">
                                          <p:val>
                                            <p:strVal val="1+#ppt_h/2"/>
                                          </p:val>
                                        </p:tav>
                                        <p:tav tm="100000">
                                          <p:val>
                                            <p:strVal val="#ppt_y"/>
                                          </p:val>
                                        </p:tav>
                                      </p:tavLst>
                                    </p:anim>
                                  </p:childTnLst>
                                </p:cTn>
                              </p:par>
                              <p:par>
                                <p:cTn id="49" presetID="2" presetClass="entr" presetSubtype="4" dur="500"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additive="base">
                                        <p:cTn id="51" dur="500" fill="hold"/>
                                        <p:tgtEl>
                                          <p:spTgt spid="14"/>
                                        </p:tgtEl>
                                        <p:attrNameLst>
                                          <p:attrName>ppt_x</p:attrName>
                                        </p:attrNameLst>
                                      </p:cBhvr>
                                      <p:tavLst>
                                        <p:tav tm="0">
                                          <p:val>
                                            <p:strVal val="#ppt_x"/>
                                          </p:val>
                                        </p:tav>
                                        <p:tav tm="100000">
                                          <p:val>
                                            <p:strVal val="#ppt_x"/>
                                          </p:val>
                                        </p:tav>
                                      </p:tavLst>
                                    </p:anim>
                                    <p:anim calcmode="lin" valueType="num">
                                      <p:cBhvr additive="base">
                                        <p:cTn id="52" dur="500" fill="hold"/>
                                        <p:tgtEl>
                                          <p:spTgt spid="14"/>
                                        </p:tgtEl>
                                        <p:attrNameLst>
                                          <p:attrName>ppt_y</p:attrName>
                                        </p:attrNameLst>
                                      </p:cBhvr>
                                      <p:tavLst>
                                        <p:tav tm="0">
                                          <p:val>
                                            <p:strVal val="1+#ppt_h/2"/>
                                          </p:val>
                                        </p:tav>
                                        <p:tav tm="100000">
                                          <p:val>
                                            <p:strVal val="#ppt_y"/>
                                          </p:val>
                                        </p:tav>
                                      </p:tavLst>
                                    </p:anim>
                                  </p:childTnLst>
                                </p:cTn>
                              </p:par>
                              <p:par>
                                <p:cTn id="53" presetID="2" presetClass="entr" presetSubtype="4" dur="500" fill="hold" nodeType="withEffect">
                                  <p:stCondLst>
                                    <p:cond delay="0"/>
                                  </p:stCondLst>
                                  <p:childTnLst>
                                    <p:set>
                                      <p:cBhvr>
                                        <p:cTn id="54" dur="1" fill="hold">
                                          <p:stCondLst>
                                            <p:cond delay="0"/>
                                          </p:stCondLst>
                                        </p:cTn>
                                        <p:tgtEl>
                                          <p:spTgt spid="16"/>
                                        </p:tgtEl>
                                        <p:attrNameLst>
                                          <p:attrName>style.visibility</p:attrName>
                                        </p:attrNameLst>
                                      </p:cBhvr>
                                      <p:to>
                                        <p:strVal val="visible"/>
                                      </p:to>
                                    </p:set>
                                    <p:anim calcmode="lin" valueType="num">
                                      <p:cBhvr additive="base">
                                        <p:cTn id="55" dur="500" fill="hold"/>
                                        <p:tgtEl>
                                          <p:spTgt spid="16"/>
                                        </p:tgtEl>
                                        <p:attrNameLst>
                                          <p:attrName>ppt_x</p:attrName>
                                        </p:attrNameLst>
                                      </p:cBhvr>
                                      <p:tavLst>
                                        <p:tav tm="0">
                                          <p:val>
                                            <p:strVal val="#ppt_x"/>
                                          </p:val>
                                        </p:tav>
                                        <p:tav tm="100000">
                                          <p:val>
                                            <p:strVal val="#ppt_x"/>
                                          </p:val>
                                        </p:tav>
                                      </p:tavLst>
                                    </p:anim>
                                    <p:anim calcmode="lin" valueType="num">
                                      <p:cBhvr additive="base">
                                        <p:cTn id="56" dur="500" fill="hold"/>
                                        <p:tgtEl>
                                          <p:spTgt spid="16"/>
                                        </p:tgtEl>
                                        <p:attrNameLst>
                                          <p:attrName>ppt_y</p:attrName>
                                        </p:attrNameLst>
                                      </p:cBhvr>
                                      <p:tavLst>
                                        <p:tav tm="0">
                                          <p:val>
                                            <p:strVal val="1+#ppt_h/2"/>
                                          </p:val>
                                        </p:tav>
                                        <p:tav tm="100000">
                                          <p:val>
                                            <p:strVal val="#ppt_y"/>
                                          </p:val>
                                        </p:tav>
                                      </p:tavLst>
                                    </p:anim>
                                  </p:childTnLst>
                                </p:cTn>
                              </p:par>
                              <p:par>
                                <p:cTn id="57" presetID="2" presetClass="entr" presetSubtype="4" dur="500" fill="hold" grpId="0" nodeType="withEffect">
                                  <p:stCondLst>
                                    <p:cond delay="0"/>
                                  </p:stCondLst>
                                  <p:childTnLst>
                                    <p:set>
                                      <p:cBhvr>
                                        <p:cTn id="58" dur="1" fill="hold">
                                          <p:stCondLst>
                                            <p:cond delay="0"/>
                                          </p:stCondLst>
                                        </p:cTn>
                                        <p:tgtEl>
                                          <p:spTgt spid="17"/>
                                        </p:tgtEl>
                                        <p:attrNameLst>
                                          <p:attrName>style.visibility</p:attrName>
                                        </p:attrNameLst>
                                      </p:cBhvr>
                                      <p:to>
                                        <p:strVal val="visible"/>
                                      </p:to>
                                    </p:set>
                                    <p:anim calcmode="lin" valueType="num">
                                      <p:cBhvr additive="base">
                                        <p:cTn id="59" dur="500" fill="hold"/>
                                        <p:tgtEl>
                                          <p:spTgt spid="17"/>
                                        </p:tgtEl>
                                        <p:attrNameLst>
                                          <p:attrName>ppt_x</p:attrName>
                                        </p:attrNameLst>
                                      </p:cBhvr>
                                      <p:tavLst>
                                        <p:tav tm="0">
                                          <p:val>
                                            <p:strVal val="#ppt_x"/>
                                          </p:val>
                                        </p:tav>
                                        <p:tav tm="100000">
                                          <p:val>
                                            <p:strVal val="#ppt_x"/>
                                          </p:val>
                                        </p:tav>
                                      </p:tavLst>
                                    </p:anim>
                                    <p:anim calcmode="lin" valueType="num">
                                      <p:cBhvr additive="base">
                                        <p:cTn id="60" dur="500" fill="hold"/>
                                        <p:tgtEl>
                                          <p:spTgt spid="17"/>
                                        </p:tgtEl>
                                        <p:attrNameLst>
                                          <p:attrName>ppt_y</p:attrName>
                                        </p:attrNameLst>
                                      </p:cBhvr>
                                      <p:tavLst>
                                        <p:tav tm="0">
                                          <p:val>
                                            <p:strVal val="1+#ppt_h/2"/>
                                          </p:val>
                                        </p:tav>
                                        <p:tav tm="100000">
                                          <p:val>
                                            <p:strVal val="#ppt_y"/>
                                          </p:val>
                                        </p:tav>
                                      </p:tavLst>
                                    </p:anim>
                                  </p:childTnLst>
                                </p:cTn>
                              </p:par>
                              <p:par>
                                <p:cTn id="61" presetID="2" presetClass="entr" presetSubtype="4" dur="500" fill="hold" grpId="0" nodeType="withEffect">
                                  <p:stCondLst>
                                    <p:cond delay="0"/>
                                  </p:stCondLst>
                                  <p:childTnLst>
                                    <p:set>
                                      <p:cBhvr>
                                        <p:cTn id="62" dur="1" fill="hold">
                                          <p:stCondLst>
                                            <p:cond delay="0"/>
                                          </p:stCondLst>
                                        </p:cTn>
                                        <p:tgtEl>
                                          <p:spTgt spid="22"/>
                                        </p:tgtEl>
                                        <p:attrNameLst>
                                          <p:attrName>style.visibility</p:attrName>
                                        </p:attrNameLst>
                                      </p:cBhvr>
                                      <p:to>
                                        <p:strVal val="visible"/>
                                      </p:to>
                                    </p:set>
                                    <p:anim calcmode="lin" valueType="num">
                                      <p:cBhvr additive="base">
                                        <p:cTn id="63" dur="500" fill="hold"/>
                                        <p:tgtEl>
                                          <p:spTgt spid="22"/>
                                        </p:tgtEl>
                                        <p:attrNameLst>
                                          <p:attrName>ppt_x</p:attrName>
                                        </p:attrNameLst>
                                      </p:cBhvr>
                                      <p:tavLst>
                                        <p:tav tm="0">
                                          <p:val>
                                            <p:strVal val="#ppt_x"/>
                                          </p:val>
                                        </p:tav>
                                        <p:tav tm="100000">
                                          <p:val>
                                            <p:strVal val="#ppt_x"/>
                                          </p:val>
                                        </p:tav>
                                      </p:tavLst>
                                    </p:anim>
                                    <p:anim calcmode="lin" valueType="num">
                                      <p:cBhvr additive="base">
                                        <p:cTn id="64" dur="500" fill="hold"/>
                                        <p:tgtEl>
                                          <p:spTgt spid="22"/>
                                        </p:tgtEl>
                                        <p:attrNameLst>
                                          <p:attrName>ppt_y</p:attrName>
                                        </p:attrNameLst>
                                      </p:cBhvr>
                                      <p:tavLst>
                                        <p:tav tm="0">
                                          <p:val>
                                            <p:strVal val="1+#ppt_h/2"/>
                                          </p:val>
                                        </p:tav>
                                        <p:tav tm="100000">
                                          <p:val>
                                            <p:strVal val="#ppt_y"/>
                                          </p:val>
                                        </p:tav>
                                      </p:tavLst>
                                    </p:anim>
                                  </p:childTnLst>
                                </p:cTn>
                              </p:par>
                              <p:par>
                                <p:cTn id="65" presetID="2" presetClass="entr" presetSubtype="4" dur="500" fill="hold" grpId="0" nodeType="withEffect">
                                  <p:stCondLst>
                                    <p:cond delay="0"/>
                                  </p:stCondLst>
                                  <p:childTnLst>
                                    <p:set>
                                      <p:cBhvr>
                                        <p:cTn id="66" dur="1" fill="hold">
                                          <p:stCondLst>
                                            <p:cond delay="0"/>
                                          </p:stCondLst>
                                        </p:cTn>
                                        <p:tgtEl>
                                          <p:spTgt spid="24"/>
                                        </p:tgtEl>
                                        <p:attrNameLst>
                                          <p:attrName>style.visibility</p:attrName>
                                        </p:attrNameLst>
                                      </p:cBhvr>
                                      <p:to>
                                        <p:strVal val="visible"/>
                                      </p:to>
                                    </p:set>
                                    <p:anim calcmode="lin" valueType="num">
                                      <p:cBhvr additive="base">
                                        <p:cTn id="67" dur="500" fill="hold"/>
                                        <p:tgtEl>
                                          <p:spTgt spid="24"/>
                                        </p:tgtEl>
                                        <p:attrNameLst>
                                          <p:attrName>ppt_x</p:attrName>
                                        </p:attrNameLst>
                                      </p:cBhvr>
                                      <p:tavLst>
                                        <p:tav tm="0">
                                          <p:val>
                                            <p:strVal val="#ppt_x"/>
                                          </p:val>
                                        </p:tav>
                                        <p:tav tm="100000">
                                          <p:val>
                                            <p:strVal val="#ppt_x"/>
                                          </p:val>
                                        </p:tav>
                                      </p:tavLst>
                                    </p:anim>
                                    <p:anim calcmode="lin" valueType="num">
                                      <p:cBhvr additive="base">
                                        <p:cTn id="68" dur="500" fill="hold"/>
                                        <p:tgtEl>
                                          <p:spTgt spid="24"/>
                                        </p:tgtEl>
                                        <p:attrNameLst>
                                          <p:attrName>ppt_y</p:attrName>
                                        </p:attrNameLst>
                                      </p:cBhvr>
                                      <p:tavLst>
                                        <p:tav tm="0">
                                          <p:val>
                                            <p:strVal val="1+#ppt_h/2"/>
                                          </p:val>
                                        </p:tav>
                                        <p:tav tm="100000">
                                          <p:val>
                                            <p:strVal val="#ppt_y"/>
                                          </p:val>
                                        </p:tav>
                                      </p:tavLst>
                                    </p:anim>
                                  </p:childTnLst>
                                </p:cTn>
                              </p:par>
                              <p:par>
                                <p:cTn id="69" presetID="2" presetClass="entr" presetSubtype="4" dur="500" fill="hold" nodeType="withEffect">
                                  <p:stCondLst>
                                    <p:cond delay="0"/>
                                  </p:stCondLst>
                                  <p:childTnLst>
                                    <p:set>
                                      <p:cBhvr>
                                        <p:cTn id="70" dur="1" fill="hold">
                                          <p:stCondLst>
                                            <p:cond delay="0"/>
                                          </p:stCondLst>
                                        </p:cTn>
                                        <p:tgtEl>
                                          <p:spTgt spid="10"/>
                                        </p:tgtEl>
                                        <p:attrNameLst>
                                          <p:attrName>style.visibility</p:attrName>
                                        </p:attrNameLst>
                                      </p:cBhvr>
                                      <p:to>
                                        <p:strVal val="visible"/>
                                      </p:to>
                                    </p:set>
                                    <p:anim calcmode="lin" valueType="num">
                                      <p:cBhvr additive="base">
                                        <p:cTn id="71" dur="500" fill="hold"/>
                                        <p:tgtEl>
                                          <p:spTgt spid="10"/>
                                        </p:tgtEl>
                                        <p:attrNameLst>
                                          <p:attrName>ppt_x</p:attrName>
                                        </p:attrNameLst>
                                      </p:cBhvr>
                                      <p:tavLst>
                                        <p:tav tm="0">
                                          <p:val>
                                            <p:strVal val="#ppt_x"/>
                                          </p:val>
                                        </p:tav>
                                        <p:tav tm="100000">
                                          <p:val>
                                            <p:strVal val="#ppt_x"/>
                                          </p:val>
                                        </p:tav>
                                      </p:tavLst>
                                    </p:anim>
                                    <p:anim calcmode="lin" valueType="num">
                                      <p:cBhvr additive="base">
                                        <p:cTn id="7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5" grpId="0"/>
      <p:bldP spid="8" grpId="0"/>
      <p:bldP spid="3" grpId="0"/>
      <p:bldP spid="7" grpId="0"/>
      <p:bldP spid="2" grpId="0"/>
      <p:bldP spid="12" grpId="0"/>
      <p:bldP spid="11" grpId="0"/>
      <p:bldP spid="20" grpId="0"/>
      <p:bldP spid="4" grpId="0"/>
      <p:bldP spid="14" grpId="0"/>
      <p:bldP spid="17" grpId="0"/>
      <p:bldP spid="22" grpId="0"/>
      <p:bldP spid="24" grpId="0"/>
    </p:bldLs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67" name="矩形 66"/>
          <p:cNvSpPr/>
          <p:nvPr/>
        </p:nvSpPr>
        <p:spPr>
          <a:xfrm>
            <a:off x="838622" y="981522"/>
            <a:ext cx="6840760" cy="473463"/>
          </a:xfrm>
          <a:prstGeom prst="rect">
            <a:avLst/>
          </a:prstGeom>
        </p:spPr>
        <p:txBody>
          <a:bodyPr wrap="squar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just">
              <a:lnSpc>
                <a:spcPct val="157000"/>
              </a:lnSpc>
              <a:spcBef>
                <a:spcPts val="600"/>
              </a:spcBef>
              <a:spcAft>
                <a:spcPts val="600"/>
              </a:spcAft>
            </a:pPr>
            <a:r>
              <a:rPr lang="zh-CN" altLang="en-US" sz="1800" b="1" kern="100">
                <a:solidFill>
                  <a:schemeClr val="tx1">
                    <a:lumMod val="65000"/>
                    <a:lumOff val="35000"/>
                  </a:schemeClr>
                </a:solidFill>
                <a:latin typeface="微软雅黑" pitchFamily="34" charset="-122"/>
                <a:ea typeface="微软雅黑" pitchFamily="34" charset="-122"/>
              </a:rPr>
              <a:t>（一）现金流量的概念</a:t>
            </a:r>
            <a:endParaRPr lang="zh-CN" altLang="zh-CN" sz="1800" b="1" kern="100">
              <a:solidFill>
                <a:schemeClr val="tx1">
                  <a:lumMod val="65000"/>
                  <a:lumOff val="35000"/>
                </a:schemeClr>
              </a:solidFill>
              <a:effectLst/>
              <a:latin typeface="微软雅黑" pitchFamily="34" charset="-122"/>
              <a:ea typeface="微软雅黑" pitchFamily="34" charset="-122"/>
            </a:endParaRPr>
          </a:p>
        </p:txBody>
      </p:sp>
      <p:sp>
        <p:nvSpPr>
          <p:cNvPr id="68" name="矩形 67"/>
          <p:cNvSpPr/>
          <p:nvPr/>
        </p:nvSpPr>
        <p:spPr>
          <a:xfrm>
            <a:off x="766614" y="2079587"/>
            <a:ext cx="4896544" cy="3333220"/>
          </a:xfrm>
          <a:prstGeom prst="rect">
            <a:avLst/>
          </a:prstGeom>
        </p:spPr>
        <p:txBody>
          <a:bodyPr wrap="squar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lvl="0" defTabSz="914400">
              <a:lnSpc>
                <a:spcPct val="130000"/>
              </a:lnSpc>
            </a:pPr>
            <a:r>
              <a:rPr lang="zh-CN" altLang="en-US" sz="1800" b="1" kern="0" smtClean="0">
                <a:solidFill>
                  <a:srgbClr val="FF0000"/>
                </a:solidFill>
                <a:latin typeface="微软雅黑" pitchFamily="34" charset="-122"/>
                <a:ea typeface="微软雅黑" pitchFamily="34" charset="-122"/>
              </a:rPr>
              <a:t>       现金</a:t>
            </a:r>
            <a:r>
              <a:rPr lang="zh-CN" altLang="en-US" sz="1800" b="1" kern="0">
                <a:solidFill>
                  <a:srgbClr val="FF0000"/>
                </a:solidFill>
                <a:latin typeface="微软雅黑" pitchFamily="34" charset="-122"/>
                <a:ea typeface="微软雅黑" pitchFamily="34" charset="-122"/>
              </a:rPr>
              <a:t>流量</a:t>
            </a:r>
            <a:r>
              <a:rPr lang="zh-CN" altLang="en-US" sz="1800" kern="0">
                <a:solidFill>
                  <a:prstClr val="black">
                    <a:lumMod val="65000"/>
                    <a:lumOff val="35000"/>
                  </a:prstClr>
                </a:solidFill>
                <a:latin typeface="微软雅黑" pitchFamily="34" charset="-122"/>
                <a:ea typeface="微软雅黑" pitchFamily="34" charset="-122"/>
              </a:rPr>
              <a:t>是指在长期投资决策中，从项目的筹建、设计、施工、正式投产使用直至报废为止的整个与决策有关的现金流出量与现金流入量的统称。这里所说的“现金”是指广义的现金，它不仅包括货币资金，而且还包含与项目相关的非货币资源的变现价值。</a:t>
            </a:r>
          </a:p>
          <a:p>
            <a:pPr lvl="0" defTabSz="914400">
              <a:lnSpc>
                <a:spcPct val="130000"/>
              </a:lnSpc>
            </a:pPr>
            <a:r>
              <a:rPr lang="zh-CN" altLang="en-US" sz="1800" kern="0" smtClean="0">
                <a:solidFill>
                  <a:prstClr val="black">
                    <a:lumMod val="65000"/>
                    <a:lumOff val="35000"/>
                  </a:prstClr>
                </a:solidFill>
                <a:latin typeface="微软雅黑" pitchFamily="34" charset="-122"/>
                <a:ea typeface="微软雅黑" pitchFamily="34" charset="-122"/>
              </a:rPr>
              <a:t>       现金</a:t>
            </a:r>
            <a:r>
              <a:rPr lang="zh-CN" altLang="en-US" sz="1800" kern="0">
                <a:solidFill>
                  <a:prstClr val="black">
                    <a:lumMod val="65000"/>
                    <a:lumOff val="35000"/>
                  </a:prstClr>
                </a:solidFill>
                <a:latin typeface="微软雅黑" pitchFamily="34" charset="-122"/>
                <a:ea typeface="微软雅黑" pitchFamily="34" charset="-122"/>
              </a:rPr>
              <a:t>流量的计算是资本预算中最关键的步骤，它的正确与否直接影响到企业的决策方向，也是正确评价投资方投资效益的必要条件之一。</a:t>
            </a:r>
          </a:p>
        </p:txBody>
      </p:sp>
      <p:pic>
        <p:nvPicPr>
          <p:cNvPr id="4" name="Picture 2" descr="E:\ppt\230205311 《财务会计》（黄义晏）\图片\201792-12062FP00640.jpg"/>
          <p:cNvPicPr>
            <a:picLocks noChangeAspect="1" noChangeArrowheads="1"/>
          </p:cNvPicPr>
          <p:nvPr/>
        </p:nvPicPr>
        <p:blipFill>
          <a:blip r:embed="rId2"/>
          <a:stretch>
            <a:fillRect/>
          </a:stretch>
        </p:blipFill>
        <p:spPr bwMode="auto">
          <a:xfrm>
            <a:off x="6131210" y="1253364"/>
            <a:ext cx="5527345" cy="4985666"/>
          </a:xfrm>
          <a:prstGeom prst="rect">
            <a:avLst/>
          </a:prstGeom>
          <a:noFill/>
        </p:spPr>
      </p:pic>
    </p:spTree>
    <p:extLst>
      <p:ext uri="{BB962C8B-B14F-4D97-AF65-F5344CB8AC3E}">
        <p14:creationId xmlns:p14="http://schemas.microsoft.com/office/powerpoint/2010/main" val="113829433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42" presetClass="entr" presetSubtype="0" dur="1000" fill="hold" grpId="0" nodeType="click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fade">
                                      <p:cBhvr>
                                        <p:cTn id="7" dur="1000"/>
                                        <p:tgtEl>
                                          <p:spTgt spid="68"/>
                                        </p:tgtEl>
                                      </p:cBhvr>
                                    </p:animEffect>
                                    <p:anim calcmode="lin" valueType="num">
                                      <p:cBhvr>
                                        <p:cTn id="8" dur="1000" fill="hold"/>
                                        <p:tgtEl>
                                          <p:spTgt spid="68"/>
                                        </p:tgtEl>
                                        <p:attrNameLst>
                                          <p:attrName>ppt_x</p:attrName>
                                        </p:attrNameLst>
                                      </p:cBhvr>
                                      <p:tavLst>
                                        <p:tav tm="0">
                                          <p:val>
                                            <p:strVal val="#ppt_x"/>
                                          </p:val>
                                        </p:tav>
                                        <p:tav tm="100000">
                                          <p:val>
                                            <p:strVal val="#ppt_x"/>
                                          </p:val>
                                        </p:tav>
                                      </p:tavLst>
                                    </p:anim>
                                    <p:anim calcmode="lin" valueType="num">
                                      <p:cBhvr>
                                        <p:cTn id="9" dur="1000" fill="hold"/>
                                        <p:tgtEl>
                                          <p:spTgt spid="68"/>
                                        </p:tgtEl>
                                        <p:attrNameLst>
                                          <p:attrName>ppt_y</p:attrName>
                                        </p:attrNameLst>
                                      </p:cBhvr>
                                      <p:tavLst>
                                        <p:tav tm="0">
                                          <p:val>
                                            <p:strVal val="#ppt_y+.1"/>
                                          </p:val>
                                        </p:tav>
                                        <p:tav tm="100000">
                                          <p:val>
                                            <p:strVal val="#ppt_y"/>
                                          </p:val>
                                        </p:tav>
                                      </p:tavLst>
                                    </p:anim>
                                  </p:childTnLst>
                                </p:cTn>
                              </p:par>
                              <p:par>
                                <p:cTn id="10" presetID="42" presetClass="entr" presetSubtype="0" dur="1000" fill="hold" grpId="0" nodeType="withEffect">
                                  <p:stCondLst>
                                    <p:cond delay="0"/>
                                  </p:stCondLst>
                                  <p:childTnLst>
                                    <p:set>
                                      <p:cBhvr>
                                        <p:cTn id="11" dur="1" fill="hold">
                                          <p:stCondLst>
                                            <p:cond delay="0"/>
                                          </p:stCondLst>
                                        </p:cTn>
                                        <p:tgtEl>
                                          <p:spTgt spid="67"/>
                                        </p:tgtEl>
                                        <p:attrNameLst>
                                          <p:attrName>style.visibility</p:attrName>
                                        </p:attrNameLst>
                                      </p:cBhvr>
                                      <p:to>
                                        <p:strVal val="visible"/>
                                      </p:to>
                                    </p:set>
                                    <p:animEffect transition="in" filter="fade">
                                      <p:cBhvr>
                                        <p:cTn id="12" dur="1000"/>
                                        <p:tgtEl>
                                          <p:spTgt spid="67"/>
                                        </p:tgtEl>
                                      </p:cBhvr>
                                    </p:animEffect>
                                    <p:anim calcmode="lin" valueType="num">
                                      <p:cBhvr>
                                        <p:cTn id="13" dur="1000" fill="hold"/>
                                        <p:tgtEl>
                                          <p:spTgt spid="67"/>
                                        </p:tgtEl>
                                        <p:attrNameLst>
                                          <p:attrName>ppt_x</p:attrName>
                                        </p:attrNameLst>
                                      </p:cBhvr>
                                      <p:tavLst>
                                        <p:tav tm="0">
                                          <p:val>
                                            <p:strVal val="#ppt_x"/>
                                          </p:val>
                                        </p:tav>
                                        <p:tav tm="100000">
                                          <p:val>
                                            <p:strVal val="#ppt_x"/>
                                          </p:val>
                                        </p:tav>
                                      </p:tavLst>
                                    </p:anim>
                                    <p:anim calcmode="lin" valueType="num">
                                      <p:cBhvr>
                                        <p:cTn id="14" dur="1000" fill="hold"/>
                                        <p:tgtEl>
                                          <p:spTgt spid="67"/>
                                        </p:tgtEl>
                                        <p:attrNameLst>
                                          <p:attrName>ppt_y</p:attrName>
                                        </p:attrNameLst>
                                      </p:cBhvr>
                                      <p:tavLst>
                                        <p:tav tm="0">
                                          <p:val>
                                            <p:strVal val="#ppt_y+.1"/>
                                          </p:val>
                                        </p:tav>
                                        <p:tav tm="100000">
                                          <p:val>
                                            <p:strVal val="#ppt_y"/>
                                          </p:val>
                                        </p:tav>
                                      </p:tavLst>
                                    </p:anim>
                                  </p:childTnLst>
                                </p:cTn>
                              </p:par>
                              <p:par>
                                <p:cTn id="15" presetID="42" presetClass="entr" presetSubtype="0" dur="100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68" grpId="0"/>
    </p:bldLs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67" name="矩形 66"/>
          <p:cNvSpPr/>
          <p:nvPr/>
        </p:nvSpPr>
        <p:spPr>
          <a:xfrm>
            <a:off x="838622" y="981522"/>
            <a:ext cx="6840760" cy="473463"/>
          </a:xfrm>
          <a:prstGeom prst="rect">
            <a:avLst/>
          </a:prstGeom>
        </p:spPr>
        <p:txBody>
          <a:bodyPr wrap="squar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just">
              <a:lnSpc>
                <a:spcPct val="157000"/>
              </a:lnSpc>
              <a:spcBef>
                <a:spcPts val="600"/>
              </a:spcBef>
              <a:spcAft>
                <a:spcPts val="600"/>
              </a:spcAft>
            </a:pPr>
            <a:r>
              <a:rPr lang="zh-CN" altLang="en-US" sz="1800" b="1" kern="100">
                <a:solidFill>
                  <a:schemeClr val="tx1">
                    <a:lumMod val="65000"/>
                    <a:lumOff val="35000"/>
                  </a:schemeClr>
                </a:solidFill>
                <a:latin typeface="微软雅黑" pitchFamily="34" charset="-122"/>
                <a:ea typeface="微软雅黑" pitchFamily="34" charset="-122"/>
              </a:rPr>
              <a:t>（二）现金流量的内容</a:t>
            </a:r>
            <a:endParaRPr lang="zh-CN" altLang="zh-CN" sz="1800" b="1" kern="100">
              <a:solidFill>
                <a:schemeClr val="tx1">
                  <a:lumMod val="65000"/>
                  <a:lumOff val="35000"/>
                </a:schemeClr>
              </a:solidFill>
              <a:effectLst/>
              <a:latin typeface="微软雅黑" pitchFamily="34" charset="-122"/>
              <a:ea typeface="微软雅黑" pitchFamily="34" charset="-122"/>
            </a:endParaRPr>
          </a:p>
        </p:txBody>
      </p:sp>
      <p:sp>
        <p:nvSpPr>
          <p:cNvPr id="4" name="矩形 3"/>
          <p:cNvSpPr/>
          <p:nvPr/>
        </p:nvSpPr>
        <p:spPr>
          <a:xfrm>
            <a:off x="1082766" y="1570646"/>
            <a:ext cx="1984839" cy="375809"/>
          </a:xfrm>
          <a:prstGeom prst="rect">
            <a:avLst/>
          </a:prstGeom>
        </p:spPr>
        <p:txBody>
          <a:bodyPr wrap="non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indent="269875" algn="just">
              <a:lnSpc>
                <a:spcPct val="110000"/>
              </a:lnSpc>
              <a:spcAft>
                <a:spcPct val="0"/>
              </a:spcAft>
            </a:pPr>
            <a:r>
              <a:rPr lang="en-US" altLang="zh-CN" sz="1800" b="1" kern="0">
                <a:solidFill>
                  <a:srgbClr val="FF0000"/>
                </a:solidFill>
                <a:latin typeface="微软雅黑" pitchFamily="34" charset="-122"/>
                <a:ea typeface="微软雅黑" pitchFamily="34" charset="-122"/>
              </a:rPr>
              <a:t>1</a:t>
            </a:r>
            <a:r>
              <a:rPr lang="zh-CN" altLang="en-US" sz="1800" b="1" kern="0">
                <a:solidFill>
                  <a:srgbClr val="FF0000"/>
                </a:solidFill>
                <a:latin typeface="微软雅黑" pitchFamily="34" charset="-122"/>
                <a:ea typeface="微软雅黑" pitchFamily="34" charset="-122"/>
              </a:rPr>
              <a:t>．现金流出量</a:t>
            </a:r>
            <a:endParaRPr lang="zh-CN" altLang="zh-CN" sz="1800" b="1" kern="100">
              <a:solidFill>
                <a:srgbClr val="FF0000"/>
              </a:solidFill>
              <a:effectLst/>
              <a:latin typeface="微软雅黑" pitchFamily="34" charset="-122"/>
              <a:ea typeface="微软雅黑" pitchFamily="34" charset="-122"/>
            </a:endParaRPr>
          </a:p>
        </p:txBody>
      </p:sp>
      <p:grpSp>
        <p:nvGrpSpPr>
          <p:cNvPr id="20" name="组合 44"/>
          <p:cNvGrpSpPr/>
          <p:nvPr/>
        </p:nvGrpSpPr>
        <p:grpSpPr>
          <a:xfrm>
            <a:off x="1198662" y="2205658"/>
            <a:ext cx="9429816" cy="3620806"/>
            <a:chOff x="-302954" y="1498986"/>
            <a:chExt cx="10408523" cy="3996605"/>
          </a:xfrm>
        </p:grpSpPr>
        <p:grpSp>
          <p:nvGrpSpPr>
            <p:cNvPr id="21" name="组合 54"/>
            <p:cNvGrpSpPr/>
            <p:nvPr/>
          </p:nvGrpSpPr>
          <p:grpSpPr>
            <a:xfrm>
              <a:off x="3332658" y="1973630"/>
              <a:ext cx="3090591" cy="3090599"/>
              <a:chOff x="6622059" y="1134528"/>
              <a:chExt cx="1540556" cy="1540560"/>
            </a:xfrm>
          </p:grpSpPr>
          <p:sp>
            <p:nvSpPr>
              <p:cNvPr id="25" name="椭圆 24"/>
              <p:cNvSpPr/>
              <p:nvPr/>
            </p:nvSpPr>
            <p:spPr bwMode="auto">
              <a:xfrm rot="1267204">
                <a:off x="6622059" y="1134528"/>
                <a:ext cx="1540556" cy="1540560"/>
              </a:xfrm>
              <a:prstGeom prst="ellipse">
                <a:avLst/>
              </a:prstGeom>
              <a:gradFill flip="none" rotWithShape="1">
                <a:gsLst>
                  <a:gs pos="2000">
                    <a:srgbClr val="C63D18"/>
                  </a:gs>
                  <a:gs pos="100000">
                    <a:srgbClr val="FDA403"/>
                  </a:gs>
                </a:gsLst>
                <a:lin ang="10800000" scaled="1"/>
              </a:gradFill>
              <a:ln w="12700" cap="flat" cmpd="sng" algn="ctr">
                <a:solidFill>
                  <a:srgbClr val="E59609"/>
                </a:solidFill>
                <a:prstDash val="solid"/>
                <a:miter lim="800000"/>
              </a:ln>
              <a:effectLst/>
              <a:scene3d>
                <a:camera prst="orthographicFront">
                  <a:rot lat="0" lon="0" rev="0"/>
                </a:camera>
                <a:lightRig rig="glow" dir="t">
                  <a:rot lat="0" lon="0" rev="14100000"/>
                </a:lightRig>
              </a:scene3d>
              <a:sp3d prstMaterial="softEdge">
                <a:bevelT w="127000"/>
              </a:sp3d>
            </p:spPr>
            <p:txBody>
              <a:bodyPr rtlCol="0"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a:ea typeface="宋体" pitchFamily="2" charset="-122"/>
                  <a:cs typeface="+mn-cs"/>
                </a:endParaRPr>
              </a:p>
            </p:txBody>
          </p:sp>
          <p:sp>
            <p:nvSpPr>
              <p:cNvPr id="26" name="椭圆 25"/>
              <p:cNvSpPr/>
              <p:nvPr/>
            </p:nvSpPr>
            <p:spPr>
              <a:xfrm>
                <a:off x="6818225" y="1333398"/>
                <a:ext cx="1153784" cy="1153784"/>
              </a:xfrm>
              <a:prstGeom prst="ellipse">
                <a:avLst/>
              </a:prstGeom>
              <a:solidFill>
                <a:sysClr val="window" lastClr="FFFFFF"/>
              </a:solidFill>
              <a:ln w="12700" cap="flat" cmpd="sng" algn="ctr">
                <a:noFill/>
                <a:prstDash val="solid"/>
                <a:miter lim="800000"/>
              </a:ln>
              <a:effectLst>
                <a:innerShdw blurRad="38100">
                  <a:prstClr val="black"/>
                </a:innerShdw>
              </a:effectLst>
            </p:spPr>
            <p:txBody>
              <a:bodyPr rtlCol="0"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a:ea typeface="宋体" pitchFamily="2" charset="-122"/>
                  <a:cs typeface="+mn-cs"/>
                </a:endParaRPr>
              </a:p>
            </p:txBody>
          </p:sp>
        </p:grpSp>
        <p:grpSp>
          <p:nvGrpSpPr>
            <p:cNvPr id="22" name="组合 55"/>
            <p:cNvGrpSpPr/>
            <p:nvPr/>
          </p:nvGrpSpPr>
          <p:grpSpPr>
            <a:xfrm>
              <a:off x="-302954" y="1498986"/>
              <a:ext cx="10408523" cy="3996605"/>
              <a:chOff x="-960108" y="1054352"/>
              <a:chExt cx="11670105" cy="3996605"/>
            </a:xfrm>
          </p:grpSpPr>
          <p:cxnSp>
            <p:nvCxnSpPr>
              <p:cNvPr id="23" name="直接箭头连接符 22"/>
              <p:cNvCxnSpPr/>
              <p:nvPr/>
            </p:nvCxnSpPr>
            <p:spPr>
              <a:xfrm>
                <a:off x="-960108" y="3000794"/>
                <a:ext cx="11670105" cy="24869"/>
              </a:xfrm>
              <a:prstGeom prst="straightConnector1">
                <a:avLst/>
              </a:prstGeom>
              <a:noFill/>
              <a:ln w="28575" cap="flat" cmpd="sng" algn="ctr">
                <a:solidFill>
                  <a:srgbClr val="0070C0"/>
                </a:solidFill>
                <a:prstDash val="solid"/>
                <a:miter lim="800000"/>
                <a:headEnd type="arrow"/>
                <a:tailEnd type="arrow"/>
              </a:ln>
              <a:effectLst/>
            </p:spPr>
          </p:cxnSp>
          <p:cxnSp>
            <p:nvCxnSpPr>
              <p:cNvPr id="24" name="直接箭头连接符 23"/>
              <p:cNvCxnSpPr/>
              <p:nvPr/>
            </p:nvCxnSpPr>
            <p:spPr>
              <a:xfrm rot="16200000">
                <a:off x="2850459" y="3052655"/>
                <a:ext cx="3996605" cy="0"/>
              </a:xfrm>
              <a:prstGeom prst="straightConnector1">
                <a:avLst/>
              </a:prstGeom>
              <a:noFill/>
              <a:ln w="28575" cap="flat" cmpd="sng" algn="ctr">
                <a:solidFill>
                  <a:srgbClr val="A5A5A5">
                    <a:lumMod val="75000"/>
                  </a:srgbClr>
                </a:solidFill>
                <a:prstDash val="solid"/>
                <a:miter lim="800000"/>
                <a:headEnd type="arrow"/>
                <a:tailEnd type="arrow"/>
              </a:ln>
              <a:effectLst/>
            </p:spPr>
          </p:cxnSp>
        </p:grpSp>
      </p:grpSp>
      <p:sp>
        <p:nvSpPr>
          <p:cNvPr id="27" name="TextBox 10"/>
          <p:cNvSpPr txBox="1"/>
          <p:nvPr/>
        </p:nvSpPr>
        <p:spPr>
          <a:xfrm>
            <a:off x="5017706" y="3397573"/>
            <a:ext cx="905165" cy="417358"/>
          </a:xfrm>
          <a:prstGeom prst="rect">
            <a:avLst/>
          </a:prstGeom>
          <a:noFill/>
        </p:spPr>
        <p:txBody>
          <a:bodyPr wrap="square" rtlCol="0">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defTabSz="914400">
              <a:lnSpc>
                <a:spcPct val="130000"/>
              </a:lnSpc>
            </a:pPr>
            <a:r>
              <a:rPr lang="zh-CN" altLang="en-US" sz="1800" b="1">
                <a:solidFill>
                  <a:prstClr val="black">
                    <a:lumMod val="65000"/>
                    <a:lumOff val="35000"/>
                  </a:prstClr>
                </a:solidFill>
                <a:latin typeface="微软雅黑" pitchFamily="34" charset="-122"/>
                <a:ea typeface="微软雅黑" pitchFamily="34" charset="-122"/>
              </a:rPr>
              <a:t>（</a:t>
            </a:r>
            <a:r>
              <a:rPr lang="en-US" altLang="zh-CN" sz="1800" b="1">
                <a:solidFill>
                  <a:prstClr val="black">
                    <a:lumMod val="65000"/>
                    <a:lumOff val="35000"/>
                  </a:prstClr>
                </a:solidFill>
                <a:latin typeface="微软雅黑" pitchFamily="34" charset="-122"/>
                <a:ea typeface="微软雅黑" pitchFamily="34" charset="-122"/>
              </a:rPr>
              <a:t>1</a:t>
            </a:r>
            <a:r>
              <a:rPr lang="zh-CN" altLang="en-US" sz="1800" b="1">
                <a:solidFill>
                  <a:prstClr val="black">
                    <a:lumMod val="65000"/>
                    <a:lumOff val="35000"/>
                  </a:prstClr>
                </a:solidFill>
                <a:latin typeface="微软雅黑" pitchFamily="34" charset="-122"/>
                <a:ea typeface="微软雅黑" pitchFamily="34" charset="-122"/>
              </a:rPr>
              <a:t>）</a:t>
            </a:r>
            <a:endParaRPr lang="en-US" altLang="zh-CN" sz="1800" b="1">
              <a:solidFill>
                <a:prstClr val="black">
                  <a:lumMod val="65000"/>
                  <a:lumOff val="35000"/>
                </a:prstClr>
              </a:solidFill>
              <a:latin typeface="微软雅黑" pitchFamily="34" charset="-122"/>
              <a:ea typeface="微软雅黑" pitchFamily="34" charset="-122"/>
            </a:endParaRPr>
          </a:p>
        </p:txBody>
      </p:sp>
      <p:sp>
        <p:nvSpPr>
          <p:cNvPr id="28" name="TextBox 11"/>
          <p:cNvSpPr txBox="1"/>
          <p:nvPr/>
        </p:nvSpPr>
        <p:spPr>
          <a:xfrm>
            <a:off x="5931143" y="3408843"/>
            <a:ext cx="905165" cy="417358"/>
          </a:xfrm>
          <a:prstGeom prst="rect">
            <a:avLst/>
          </a:prstGeom>
          <a:noFill/>
        </p:spPr>
        <p:txBody>
          <a:bodyPr wrap="square" rtlCol="0">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defTabSz="914400">
              <a:lnSpc>
                <a:spcPct val="130000"/>
              </a:lnSpc>
            </a:pPr>
            <a:r>
              <a:rPr lang="zh-CN" altLang="en-US" sz="1800" b="1" smtClean="0">
                <a:solidFill>
                  <a:prstClr val="black">
                    <a:lumMod val="65000"/>
                    <a:lumOff val="35000"/>
                  </a:prstClr>
                </a:solidFill>
                <a:latin typeface="微软雅黑" pitchFamily="34" charset="-122"/>
                <a:ea typeface="微软雅黑" pitchFamily="34" charset="-122"/>
              </a:rPr>
              <a:t>（</a:t>
            </a:r>
            <a:r>
              <a:rPr lang="en-US" altLang="zh-CN" sz="1800" b="1" smtClean="0">
                <a:solidFill>
                  <a:prstClr val="black">
                    <a:lumMod val="65000"/>
                    <a:lumOff val="35000"/>
                  </a:prstClr>
                </a:solidFill>
                <a:latin typeface="微软雅黑" pitchFamily="34" charset="-122"/>
                <a:ea typeface="微软雅黑" pitchFamily="34" charset="-122"/>
              </a:rPr>
              <a:t>2</a:t>
            </a:r>
            <a:r>
              <a:rPr lang="zh-CN" altLang="en-US" sz="1800" b="1" smtClean="0">
                <a:solidFill>
                  <a:prstClr val="black">
                    <a:lumMod val="65000"/>
                    <a:lumOff val="35000"/>
                  </a:prstClr>
                </a:solidFill>
                <a:latin typeface="微软雅黑" pitchFamily="34" charset="-122"/>
                <a:ea typeface="微软雅黑" pitchFamily="34" charset="-122"/>
              </a:rPr>
              <a:t>）</a:t>
            </a:r>
            <a:endParaRPr lang="en-US" altLang="zh-CN" sz="1800" b="1">
              <a:solidFill>
                <a:prstClr val="black">
                  <a:lumMod val="65000"/>
                  <a:lumOff val="35000"/>
                </a:prstClr>
              </a:solidFill>
              <a:latin typeface="微软雅黑" pitchFamily="34" charset="-122"/>
              <a:ea typeface="微软雅黑" pitchFamily="34" charset="-122"/>
            </a:endParaRPr>
          </a:p>
        </p:txBody>
      </p:sp>
      <p:sp>
        <p:nvSpPr>
          <p:cNvPr id="29" name="TextBox 12"/>
          <p:cNvSpPr txBox="1"/>
          <p:nvPr/>
        </p:nvSpPr>
        <p:spPr>
          <a:xfrm>
            <a:off x="4991948" y="4123223"/>
            <a:ext cx="905165" cy="417358"/>
          </a:xfrm>
          <a:prstGeom prst="rect">
            <a:avLst/>
          </a:prstGeom>
          <a:noFill/>
        </p:spPr>
        <p:txBody>
          <a:bodyPr wrap="square" rtlCol="0">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defTabSz="914400">
              <a:lnSpc>
                <a:spcPct val="130000"/>
              </a:lnSpc>
            </a:pPr>
            <a:r>
              <a:rPr lang="zh-CN" altLang="en-US" sz="1800" b="1" smtClean="0">
                <a:solidFill>
                  <a:prstClr val="black">
                    <a:lumMod val="65000"/>
                    <a:lumOff val="35000"/>
                  </a:prstClr>
                </a:solidFill>
                <a:latin typeface="微软雅黑" pitchFamily="34" charset="-122"/>
                <a:ea typeface="微软雅黑" pitchFamily="34" charset="-122"/>
              </a:rPr>
              <a:t>（</a:t>
            </a:r>
            <a:r>
              <a:rPr lang="en-US" altLang="zh-CN" sz="1800" b="1" smtClean="0">
                <a:solidFill>
                  <a:prstClr val="black">
                    <a:lumMod val="65000"/>
                    <a:lumOff val="35000"/>
                  </a:prstClr>
                </a:solidFill>
                <a:latin typeface="微软雅黑" pitchFamily="34" charset="-122"/>
                <a:ea typeface="微软雅黑" pitchFamily="34" charset="-122"/>
              </a:rPr>
              <a:t>3</a:t>
            </a:r>
            <a:r>
              <a:rPr lang="zh-CN" altLang="en-US" sz="1800" b="1" smtClean="0">
                <a:solidFill>
                  <a:prstClr val="black">
                    <a:lumMod val="65000"/>
                    <a:lumOff val="35000"/>
                  </a:prstClr>
                </a:solidFill>
                <a:latin typeface="微软雅黑" pitchFamily="34" charset="-122"/>
                <a:ea typeface="微软雅黑" pitchFamily="34" charset="-122"/>
              </a:rPr>
              <a:t>）</a:t>
            </a:r>
            <a:endParaRPr lang="en-US" altLang="zh-CN" sz="1800" b="1">
              <a:solidFill>
                <a:prstClr val="black">
                  <a:lumMod val="65000"/>
                  <a:lumOff val="35000"/>
                </a:prstClr>
              </a:solidFill>
              <a:latin typeface="微软雅黑" pitchFamily="34" charset="-122"/>
              <a:ea typeface="微软雅黑" pitchFamily="34" charset="-122"/>
            </a:endParaRPr>
          </a:p>
        </p:txBody>
      </p:sp>
      <p:sp>
        <p:nvSpPr>
          <p:cNvPr id="30" name="TextBox 13"/>
          <p:cNvSpPr txBox="1"/>
          <p:nvPr/>
        </p:nvSpPr>
        <p:spPr>
          <a:xfrm>
            <a:off x="5931143" y="4123223"/>
            <a:ext cx="905165" cy="417358"/>
          </a:xfrm>
          <a:prstGeom prst="rect">
            <a:avLst/>
          </a:prstGeom>
          <a:noFill/>
        </p:spPr>
        <p:txBody>
          <a:bodyPr wrap="square" rtlCol="0">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defTabSz="914400">
              <a:lnSpc>
                <a:spcPct val="130000"/>
              </a:lnSpc>
            </a:pPr>
            <a:r>
              <a:rPr lang="zh-CN" altLang="en-US" sz="1800" b="1" smtClean="0">
                <a:solidFill>
                  <a:prstClr val="black">
                    <a:lumMod val="65000"/>
                    <a:lumOff val="35000"/>
                  </a:prstClr>
                </a:solidFill>
                <a:latin typeface="微软雅黑" pitchFamily="34" charset="-122"/>
                <a:ea typeface="微软雅黑" pitchFamily="34" charset="-122"/>
              </a:rPr>
              <a:t>（</a:t>
            </a:r>
            <a:r>
              <a:rPr lang="en-US" altLang="zh-CN" sz="1800" b="1" smtClean="0">
                <a:solidFill>
                  <a:prstClr val="black">
                    <a:lumMod val="65000"/>
                    <a:lumOff val="35000"/>
                  </a:prstClr>
                </a:solidFill>
                <a:latin typeface="微软雅黑" pitchFamily="34" charset="-122"/>
                <a:ea typeface="微软雅黑" pitchFamily="34" charset="-122"/>
              </a:rPr>
              <a:t>4</a:t>
            </a:r>
            <a:r>
              <a:rPr lang="zh-CN" altLang="en-US" sz="1800" b="1" smtClean="0">
                <a:solidFill>
                  <a:prstClr val="black">
                    <a:lumMod val="65000"/>
                    <a:lumOff val="35000"/>
                  </a:prstClr>
                </a:solidFill>
                <a:latin typeface="微软雅黑" pitchFamily="34" charset="-122"/>
                <a:ea typeface="微软雅黑" pitchFamily="34" charset="-122"/>
              </a:rPr>
              <a:t>）</a:t>
            </a:r>
            <a:endParaRPr lang="en-US" altLang="zh-CN" sz="1800" b="1">
              <a:solidFill>
                <a:prstClr val="black">
                  <a:lumMod val="65000"/>
                  <a:lumOff val="35000"/>
                </a:prstClr>
              </a:solidFill>
              <a:latin typeface="微软雅黑" pitchFamily="34" charset="-122"/>
              <a:ea typeface="微软雅黑" pitchFamily="34" charset="-122"/>
            </a:endParaRPr>
          </a:p>
        </p:txBody>
      </p:sp>
      <p:sp>
        <p:nvSpPr>
          <p:cNvPr id="31" name="TextBox 14"/>
          <p:cNvSpPr txBox="1"/>
          <p:nvPr/>
        </p:nvSpPr>
        <p:spPr>
          <a:xfrm>
            <a:off x="1314886" y="4123223"/>
            <a:ext cx="3142472" cy="1412694"/>
          </a:xfrm>
          <a:prstGeom prst="rect">
            <a:avLst/>
          </a:prstGeom>
          <a:noFill/>
        </p:spPr>
        <p:txBody>
          <a:bodyPr wrap="square" rtlCol="0">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14400">
              <a:lnSpc>
                <a:spcPct val="130000"/>
              </a:lnSpc>
            </a:pPr>
            <a:r>
              <a:rPr lang="en-US" altLang="zh-CN" sz="1600" smtClean="0">
                <a:solidFill>
                  <a:prstClr val="black">
                    <a:lumMod val="65000"/>
                    <a:lumOff val="35000"/>
                  </a:prstClr>
                </a:solidFill>
                <a:latin typeface="微软雅黑" pitchFamily="34" charset="-122"/>
                <a:ea typeface="微软雅黑" pitchFamily="34" charset="-122"/>
              </a:rPr>
              <a:t>       </a:t>
            </a:r>
            <a:r>
              <a:rPr lang="zh-CN" altLang="en-US" sz="1800" b="1" smtClean="0">
                <a:solidFill>
                  <a:srgbClr val="FF0000"/>
                </a:solidFill>
                <a:latin typeface="微软雅黑" pitchFamily="34" charset="-122"/>
                <a:ea typeface="微软雅黑" pitchFamily="34" charset="-122"/>
              </a:rPr>
              <a:t>经营</a:t>
            </a:r>
            <a:r>
              <a:rPr lang="zh-CN" altLang="en-US" sz="1800" b="1">
                <a:solidFill>
                  <a:srgbClr val="FF0000"/>
                </a:solidFill>
                <a:latin typeface="微软雅黑" pitchFamily="34" charset="-122"/>
                <a:ea typeface="微软雅黑" pitchFamily="34" charset="-122"/>
              </a:rPr>
              <a:t>成本</a:t>
            </a:r>
            <a:r>
              <a:rPr lang="zh-CN" altLang="en-US" sz="1600">
                <a:solidFill>
                  <a:prstClr val="black">
                    <a:lumMod val="65000"/>
                    <a:lumOff val="35000"/>
                  </a:prstClr>
                </a:solidFill>
                <a:latin typeface="微软雅黑" pitchFamily="34" charset="-122"/>
                <a:ea typeface="微软雅黑" pitchFamily="34" charset="-122"/>
              </a:rPr>
              <a:t>，又称付现成本，是指在经营期内为满足正常生产经营而用货币资金支付的那部分成本费用。</a:t>
            </a:r>
          </a:p>
        </p:txBody>
      </p:sp>
      <p:sp>
        <p:nvSpPr>
          <p:cNvPr id="32" name="TextBox 15"/>
          <p:cNvSpPr txBox="1"/>
          <p:nvPr/>
        </p:nvSpPr>
        <p:spPr>
          <a:xfrm>
            <a:off x="7381090" y="2480105"/>
            <a:ext cx="3016451" cy="1412694"/>
          </a:xfrm>
          <a:prstGeom prst="rect">
            <a:avLst/>
          </a:prstGeom>
          <a:noFill/>
        </p:spPr>
        <p:txBody>
          <a:bodyPr wrap="square" rtlCol="0">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14400">
              <a:lnSpc>
                <a:spcPct val="130000"/>
              </a:lnSpc>
            </a:pPr>
            <a:r>
              <a:rPr lang="zh-CN" altLang="en-US" sz="1600" smtClean="0">
                <a:solidFill>
                  <a:prstClr val="black">
                    <a:lumMod val="65000"/>
                    <a:lumOff val="35000"/>
                  </a:prstClr>
                </a:solidFill>
                <a:latin typeface="微软雅黑" pitchFamily="34" charset="-122"/>
                <a:ea typeface="微软雅黑" pitchFamily="34" charset="-122"/>
              </a:rPr>
              <a:t>      </a:t>
            </a:r>
            <a:r>
              <a:rPr lang="zh-CN" altLang="en-US" sz="1800" b="1" smtClean="0">
                <a:solidFill>
                  <a:srgbClr val="FF0000"/>
                </a:solidFill>
                <a:latin typeface="微软雅黑" pitchFamily="34" charset="-122"/>
                <a:ea typeface="微软雅黑" pitchFamily="34" charset="-122"/>
              </a:rPr>
              <a:t>在</a:t>
            </a:r>
            <a:r>
              <a:rPr lang="zh-CN" altLang="en-US" sz="1800" b="1">
                <a:solidFill>
                  <a:srgbClr val="FF0000"/>
                </a:solidFill>
                <a:latin typeface="微软雅黑" pitchFamily="34" charset="-122"/>
                <a:ea typeface="微软雅黑" pitchFamily="34" charset="-122"/>
              </a:rPr>
              <a:t>流动资产上的投资</a:t>
            </a:r>
            <a:r>
              <a:rPr lang="zh-CN" altLang="en-US" sz="1600">
                <a:solidFill>
                  <a:prstClr val="black">
                    <a:lumMod val="65000"/>
                    <a:lumOff val="35000"/>
                  </a:prstClr>
                </a:solidFill>
                <a:latin typeface="微软雅黑" pitchFamily="34" charset="-122"/>
                <a:ea typeface="微软雅黑" pitchFamily="34" charset="-122"/>
              </a:rPr>
              <a:t>，是指对原材料、在产品、产成品、存货和货币资金等流动资产的垫支。</a:t>
            </a:r>
            <a:endParaRPr lang="en-US" altLang="zh-CN" sz="1600">
              <a:solidFill>
                <a:prstClr val="black">
                  <a:lumMod val="65000"/>
                  <a:lumOff val="35000"/>
                </a:prstClr>
              </a:solidFill>
              <a:latin typeface="微软雅黑" pitchFamily="34" charset="-122"/>
              <a:ea typeface="微软雅黑" pitchFamily="34" charset="-122"/>
            </a:endParaRPr>
          </a:p>
        </p:txBody>
      </p:sp>
      <p:sp>
        <p:nvSpPr>
          <p:cNvPr id="33" name="TextBox 16"/>
          <p:cNvSpPr txBox="1"/>
          <p:nvPr/>
        </p:nvSpPr>
        <p:spPr>
          <a:xfrm>
            <a:off x="1198662" y="2241660"/>
            <a:ext cx="3258696" cy="1732782"/>
          </a:xfrm>
          <a:prstGeom prst="rect">
            <a:avLst/>
          </a:prstGeom>
          <a:noFill/>
        </p:spPr>
        <p:txBody>
          <a:bodyPr wrap="square" rtlCol="0">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14400">
              <a:lnSpc>
                <a:spcPct val="130000"/>
              </a:lnSpc>
            </a:pPr>
            <a:r>
              <a:rPr lang="zh-CN" altLang="en-US" sz="1800" smtClean="0">
                <a:solidFill>
                  <a:prstClr val="black">
                    <a:lumMod val="65000"/>
                    <a:lumOff val="35000"/>
                  </a:prstClr>
                </a:solidFill>
                <a:latin typeface="微软雅黑" pitchFamily="34" charset="-122"/>
                <a:ea typeface="微软雅黑" pitchFamily="34" charset="-122"/>
              </a:rPr>
              <a:t>       </a:t>
            </a:r>
            <a:r>
              <a:rPr lang="zh-CN" altLang="en-US" sz="1800" b="1" smtClean="0">
                <a:solidFill>
                  <a:srgbClr val="FF0000"/>
                </a:solidFill>
                <a:latin typeface="微软雅黑" pitchFamily="34" charset="-122"/>
                <a:ea typeface="微软雅黑" pitchFamily="34" charset="-122"/>
              </a:rPr>
              <a:t>建设</a:t>
            </a:r>
            <a:r>
              <a:rPr lang="zh-CN" altLang="en-US" sz="1800" b="1">
                <a:solidFill>
                  <a:srgbClr val="FF0000"/>
                </a:solidFill>
                <a:latin typeface="微软雅黑" pitchFamily="34" charset="-122"/>
                <a:ea typeface="微软雅黑" pitchFamily="34" charset="-122"/>
              </a:rPr>
              <a:t>投资</a:t>
            </a:r>
            <a:r>
              <a:rPr lang="zh-CN" altLang="en-US" sz="1600">
                <a:solidFill>
                  <a:prstClr val="black">
                    <a:lumMod val="65000"/>
                    <a:lumOff val="35000"/>
                  </a:prstClr>
                </a:solidFill>
                <a:latin typeface="微软雅黑" pitchFamily="34" charset="-122"/>
                <a:ea typeface="微软雅黑" pitchFamily="34" charset="-122"/>
              </a:rPr>
              <a:t>，是指在建设期内按一定生产经营规模和建设内容进行的固定资产、无形资产和开办费等项投资的总和，包括基建投资和更改投资。</a:t>
            </a:r>
            <a:endParaRPr lang="en-US" altLang="zh-CN" sz="1600">
              <a:solidFill>
                <a:prstClr val="black">
                  <a:lumMod val="65000"/>
                  <a:lumOff val="35000"/>
                </a:prstClr>
              </a:solidFill>
              <a:latin typeface="微软雅黑" pitchFamily="34" charset="-122"/>
              <a:ea typeface="微软雅黑" pitchFamily="34" charset="-122"/>
            </a:endParaRPr>
          </a:p>
        </p:txBody>
      </p:sp>
      <p:sp>
        <p:nvSpPr>
          <p:cNvPr id="34" name="TextBox 17"/>
          <p:cNvSpPr txBox="1"/>
          <p:nvPr/>
        </p:nvSpPr>
        <p:spPr>
          <a:xfrm>
            <a:off x="7349552" y="4063046"/>
            <a:ext cx="3138142" cy="1412694"/>
          </a:xfrm>
          <a:prstGeom prst="rect">
            <a:avLst/>
          </a:prstGeom>
          <a:noFill/>
        </p:spPr>
        <p:txBody>
          <a:bodyPr wrap="square" rtlCol="0">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14400">
              <a:lnSpc>
                <a:spcPct val="130000"/>
              </a:lnSpc>
            </a:pPr>
            <a:r>
              <a:rPr lang="zh-CN" altLang="en-US" sz="1800" smtClean="0">
                <a:solidFill>
                  <a:prstClr val="black">
                    <a:lumMod val="65000"/>
                    <a:lumOff val="35000"/>
                  </a:prstClr>
                </a:solidFill>
                <a:latin typeface="微软雅黑" pitchFamily="34" charset="-122"/>
                <a:ea typeface="微软雅黑" pitchFamily="34" charset="-122"/>
              </a:rPr>
              <a:t>      </a:t>
            </a:r>
            <a:r>
              <a:rPr lang="zh-CN" altLang="en-US" sz="1800" b="1" smtClean="0">
                <a:solidFill>
                  <a:srgbClr val="FF0000"/>
                </a:solidFill>
                <a:latin typeface="微软雅黑" pitchFamily="34" charset="-122"/>
                <a:ea typeface="微软雅黑" pitchFamily="34" charset="-122"/>
              </a:rPr>
              <a:t>所得税</a:t>
            </a:r>
            <a:r>
              <a:rPr lang="zh-CN" altLang="en-US" sz="1800" b="1">
                <a:solidFill>
                  <a:srgbClr val="FF0000"/>
                </a:solidFill>
                <a:latin typeface="微软雅黑" pitchFamily="34" charset="-122"/>
                <a:ea typeface="微软雅黑" pitchFamily="34" charset="-122"/>
              </a:rPr>
              <a:t>支出</a:t>
            </a:r>
            <a:r>
              <a:rPr lang="zh-CN" altLang="en-US" sz="1600">
                <a:solidFill>
                  <a:prstClr val="black">
                    <a:lumMod val="65000"/>
                    <a:lumOff val="35000"/>
                  </a:prstClr>
                </a:solidFill>
                <a:latin typeface="微软雅黑" pitchFamily="34" charset="-122"/>
                <a:ea typeface="微软雅黑" pitchFamily="34" charset="-122"/>
              </a:rPr>
              <a:t>，从企业的角度出发，只有税后现金流量才真正属于自己，因此将所得税支出看作是一种现金流出量。</a:t>
            </a:r>
            <a:endParaRPr lang="en-US" altLang="zh-CN" sz="1600">
              <a:solidFill>
                <a:prstClr val="black">
                  <a:lumMod val="65000"/>
                  <a:lumOff val="35000"/>
                </a:prstClr>
              </a:solidFill>
              <a:latin typeface="微软雅黑" pitchFamily="34" charset="-122"/>
              <a:ea typeface="微软雅黑" pitchFamily="34" charset="-122"/>
            </a:endParaRPr>
          </a:p>
        </p:txBody>
      </p:sp>
    </p:spTree>
    <p:extLst>
      <p:ext uri="{BB962C8B-B14F-4D97-AF65-F5344CB8AC3E}">
        <p14:creationId xmlns:p14="http://schemas.microsoft.com/office/powerpoint/2010/main" val="224537790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4" presetClass="entr" presetSubtype="10" dur="500"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randombar(horizontal)">
                                      <p:cBhvr>
                                        <p:cTn id="7" dur="500"/>
                                        <p:tgtEl>
                                          <p:spTgt spid="33"/>
                                        </p:tgtEl>
                                      </p:cBhvr>
                                    </p:animEffect>
                                  </p:childTnLst>
                                </p:cTn>
                              </p:par>
                              <p:par>
                                <p:cTn id="8" presetID="14" presetClass="entr" presetSubtype="10" dur="500" fill="hold" grpId="0" nodeType="withEffect">
                                  <p:stCondLst>
                                    <p:cond delay="0"/>
                                  </p:stCondLst>
                                  <p:childTnLst>
                                    <p:set>
                                      <p:cBhvr>
                                        <p:cTn id="9" dur="1" fill="hold">
                                          <p:stCondLst>
                                            <p:cond delay="0"/>
                                          </p:stCondLst>
                                        </p:cTn>
                                        <p:tgtEl>
                                          <p:spTgt spid="32"/>
                                        </p:tgtEl>
                                        <p:attrNameLst>
                                          <p:attrName>style.visibility</p:attrName>
                                        </p:attrNameLst>
                                      </p:cBhvr>
                                      <p:to>
                                        <p:strVal val="visible"/>
                                      </p:to>
                                    </p:set>
                                    <p:animEffect transition="in" filter="randombar(horizontal)">
                                      <p:cBhvr>
                                        <p:cTn id="10" dur="500"/>
                                        <p:tgtEl>
                                          <p:spTgt spid="32"/>
                                        </p:tgtEl>
                                      </p:cBhvr>
                                    </p:animEffect>
                                  </p:childTnLst>
                                </p:cTn>
                              </p:par>
                              <p:par>
                                <p:cTn id="11" presetID="14" presetClass="entr" presetSubtype="10" dur="500" fill="hold" grpId="0" nodeType="with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randombar(horizontal)">
                                      <p:cBhvr>
                                        <p:cTn id="13" dur="500"/>
                                        <p:tgtEl>
                                          <p:spTgt spid="34"/>
                                        </p:tgtEl>
                                      </p:cBhvr>
                                    </p:animEffect>
                                  </p:childTnLst>
                                </p:cTn>
                              </p:par>
                              <p:par>
                                <p:cTn id="14" presetID="14" presetClass="entr" presetSubtype="10" dur="500" fill="hold" grpId="0" nodeType="with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randombar(horizontal)">
                                      <p:cBhvr>
                                        <p:cTn id="16"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Ls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67" name="矩形 66"/>
          <p:cNvSpPr/>
          <p:nvPr/>
        </p:nvSpPr>
        <p:spPr>
          <a:xfrm>
            <a:off x="838622" y="981522"/>
            <a:ext cx="6840760" cy="473463"/>
          </a:xfrm>
          <a:prstGeom prst="rect">
            <a:avLst/>
          </a:prstGeom>
        </p:spPr>
        <p:txBody>
          <a:bodyPr wrap="squar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just">
              <a:lnSpc>
                <a:spcPct val="157000"/>
              </a:lnSpc>
              <a:spcBef>
                <a:spcPts val="600"/>
              </a:spcBef>
              <a:spcAft>
                <a:spcPts val="600"/>
              </a:spcAft>
            </a:pPr>
            <a:r>
              <a:rPr lang="zh-CN" altLang="en-US" sz="1800" b="1" kern="100">
                <a:solidFill>
                  <a:schemeClr val="tx1">
                    <a:lumMod val="65000"/>
                    <a:lumOff val="35000"/>
                  </a:schemeClr>
                </a:solidFill>
                <a:latin typeface="微软雅黑" pitchFamily="34" charset="-122"/>
                <a:ea typeface="微软雅黑" pitchFamily="34" charset="-122"/>
              </a:rPr>
              <a:t>（二）现金流量的内容</a:t>
            </a:r>
            <a:endParaRPr lang="zh-CN" altLang="zh-CN" sz="1800" b="1" kern="100">
              <a:solidFill>
                <a:schemeClr val="tx1">
                  <a:lumMod val="65000"/>
                  <a:lumOff val="35000"/>
                </a:schemeClr>
              </a:solidFill>
              <a:effectLst/>
              <a:latin typeface="微软雅黑" pitchFamily="34" charset="-122"/>
              <a:ea typeface="微软雅黑" pitchFamily="34" charset="-122"/>
            </a:endParaRPr>
          </a:p>
        </p:txBody>
      </p:sp>
      <p:sp>
        <p:nvSpPr>
          <p:cNvPr id="4" name="矩形 3"/>
          <p:cNvSpPr/>
          <p:nvPr/>
        </p:nvSpPr>
        <p:spPr>
          <a:xfrm>
            <a:off x="894491" y="1531677"/>
            <a:ext cx="1984839" cy="375809"/>
          </a:xfrm>
          <a:prstGeom prst="rect">
            <a:avLst/>
          </a:prstGeom>
        </p:spPr>
        <p:txBody>
          <a:bodyPr wrap="non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indent="269875" algn="just">
              <a:lnSpc>
                <a:spcPct val="110000"/>
              </a:lnSpc>
              <a:spcAft>
                <a:spcPct val="0"/>
              </a:spcAft>
            </a:pPr>
            <a:r>
              <a:rPr lang="en-US" altLang="zh-CN" sz="1800" b="1" kern="0">
                <a:solidFill>
                  <a:srgbClr val="FF0000"/>
                </a:solidFill>
                <a:latin typeface="微软雅黑" pitchFamily="34" charset="-122"/>
                <a:ea typeface="微软雅黑" pitchFamily="34" charset="-122"/>
              </a:rPr>
              <a:t>2</a:t>
            </a:r>
            <a:r>
              <a:rPr lang="zh-CN" altLang="en-US" sz="1800" b="1" kern="0">
                <a:solidFill>
                  <a:srgbClr val="FF0000"/>
                </a:solidFill>
                <a:latin typeface="微软雅黑" pitchFamily="34" charset="-122"/>
                <a:ea typeface="微软雅黑" pitchFamily="34" charset="-122"/>
              </a:rPr>
              <a:t>．现金流入量</a:t>
            </a:r>
            <a:endParaRPr lang="zh-CN" altLang="zh-CN" sz="1800" b="1" kern="100">
              <a:solidFill>
                <a:srgbClr val="FF0000"/>
              </a:solidFill>
              <a:effectLst/>
              <a:latin typeface="微软雅黑" pitchFamily="34" charset="-122"/>
              <a:ea typeface="微软雅黑" pitchFamily="34" charset="-122"/>
            </a:endParaRPr>
          </a:p>
        </p:txBody>
      </p:sp>
      <p:sp>
        <p:nvSpPr>
          <p:cNvPr id="19" name="矩形 18"/>
          <p:cNvSpPr/>
          <p:nvPr/>
        </p:nvSpPr>
        <p:spPr>
          <a:xfrm>
            <a:off x="1486694" y="1943537"/>
            <a:ext cx="10153128" cy="452432"/>
          </a:xfrm>
          <a:prstGeom prst="rect">
            <a:avLst/>
          </a:prstGeom>
        </p:spPr>
        <p:txBody>
          <a:bodyPr wrap="squar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lvl="0" defTabSz="914400">
              <a:lnSpc>
                <a:spcPct val="130000"/>
              </a:lnSpc>
            </a:pPr>
            <a:r>
              <a:rPr lang="zh-CN" altLang="en-US" sz="1800" kern="0">
                <a:solidFill>
                  <a:prstClr val="black">
                    <a:lumMod val="65000"/>
                    <a:lumOff val="35000"/>
                  </a:prstClr>
                </a:solidFill>
                <a:latin typeface="微软雅黑" pitchFamily="34" charset="-122"/>
                <a:ea typeface="微软雅黑" pitchFamily="34" charset="-122"/>
              </a:rPr>
              <a:t>现金流入量主要包括</a:t>
            </a:r>
            <a:r>
              <a:rPr lang="zh-CN" altLang="en-US" sz="1800" b="1" kern="0">
                <a:solidFill>
                  <a:srgbClr val="FF0000"/>
                </a:solidFill>
                <a:latin typeface="微软雅黑" pitchFamily="34" charset="-122"/>
                <a:ea typeface="微软雅黑" pitchFamily="34" charset="-122"/>
              </a:rPr>
              <a:t>以下几方面：</a:t>
            </a:r>
          </a:p>
        </p:txBody>
      </p:sp>
      <p:grpSp>
        <p:nvGrpSpPr>
          <p:cNvPr id="40" name="组合 39"/>
          <p:cNvGrpSpPr/>
          <p:nvPr/>
        </p:nvGrpSpPr>
        <p:grpSpPr>
          <a:xfrm>
            <a:off x="2226032" y="2997746"/>
            <a:ext cx="7727859" cy="514312"/>
            <a:chOff x="1202111" y="2725769"/>
            <a:chExt cx="3704415" cy="514312"/>
          </a:xfrm>
        </p:grpSpPr>
        <p:sp>
          <p:nvSpPr>
            <p:cNvPr id="41" name="MH_Other_1"/>
            <p:cNvSpPr/>
            <p:nvPr>
              <p:custDataLst>
                <p:tags r:id="rId2"/>
              </p:custDataLst>
            </p:nvPr>
          </p:nvSpPr>
          <p:spPr>
            <a:xfrm rot="20249070">
              <a:off x="1202111" y="2743078"/>
              <a:ext cx="412697" cy="484300"/>
            </a:xfrm>
            <a:custGeom>
              <a:gdLst>
                <a:gd name="connsiteX0" fmla="*/ 339776 w 496896"/>
                <a:gd name="connsiteY0" fmla="*/ 16218 h 773729"/>
                <a:gd name="connsiteX1" fmla="*/ 482881 w 496896"/>
                <a:gd name="connsiteY1" fmla="*/ 146392 h 773729"/>
                <a:gd name="connsiteX2" fmla="*/ 496896 w 496896"/>
                <a:gd name="connsiteY2" fmla="*/ 175916 h 773729"/>
                <a:gd name="connsiteX3" fmla="*/ 441859 w 496896"/>
                <a:gd name="connsiteY3" fmla="*/ 216867 h 773729"/>
                <a:gd name="connsiteX4" fmla="*/ 234509 w 496896"/>
                <a:gd name="connsiteY4" fmla="*/ 761884 h 773729"/>
                <a:gd name="connsiteX5" fmla="*/ 234416 w 496896"/>
                <a:gd name="connsiteY5" fmla="*/ 773729 h 773729"/>
                <a:gd name="connsiteX6" fmla="*/ 212938 w 496896"/>
                <a:gd name="connsiteY6" fmla="*/ 751933 h 773729"/>
                <a:gd name="connsiteX7" fmla="*/ 111 w 496896"/>
                <a:gd name="connsiteY7" fmla="*/ 278412 h 773729"/>
                <a:gd name="connsiteX8" fmla="*/ 10626 w 496896"/>
                <a:gd name="connsiteY8" fmla="*/ 206487 h 773729"/>
                <a:gd name="connsiteX9" fmla="*/ 39154 w 496896"/>
                <a:gd name="connsiteY9" fmla="*/ 146392 h 773729"/>
                <a:gd name="connsiteX10" fmla="*/ 235109 w 496896"/>
                <a:gd name="connsiteY10" fmla="*/ 475 h 773729"/>
                <a:gd name="connsiteX11" fmla="*/ 261017 w 496896"/>
                <a:gd name="connsiteY11" fmla="*/ 0 h 773729"/>
                <a:gd name="connsiteX12" fmla="*/ 286926 w 496896"/>
                <a:gd name="connsiteY12" fmla="*/ 475 h 773729"/>
                <a:gd name="connsiteX13" fmla="*/ 339776 w 496896"/>
                <a:gd name="connsiteY13" fmla="*/ 16218 h 77372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6896" h="773729">
                  <a:moveTo>
                    <a:pt x="339776" y="16218"/>
                  </a:moveTo>
                  <a:cubicBezTo>
                    <a:pt x="392132" y="38547"/>
                    <a:pt x="442215" y="80961"/>
                    <a:pt x="482881" y="146392"/>
                  </a:cubicBezTo>
                  <a:lnTo>
                    <a:pt x="496896" y="175916"/>
                  </a:lnTo>
                  <a:lnTo>
                    <a:pt x="441859" y="216867"/>
                  </a:lnTo>
                  <a:cubicBezTo>
                    <a:pt x="338038" y="315808"/>
                    <a:pt x="253936" y="491203"/>
                    <a:pt x="234509" y="761884"/>
                  </a:cubicBezTo>
                  <a:lnTo>
                    <a:pt x="234416" y="773729"/>
                  </a:lnTo>
                  <a:lnTo>
                    <a:pt x="212938" y="751933"/>
                  </a:lnTo>
                  <a:cubicBezTo>
                    <a:pt x="54669" y="569387"/>
                    <a:pt x="-2892" y="406057"/>
                    <a:pt x="111" y="278412"/>
                  </a:cubicBezTo>
                  <a:lnTo>
                    <a:pt x="10626" y="206487"/>
                  </a:lnTo>
                  <a:lnTo>
                    <a:pt x="39154" y="146392"/>
                  </a:lnTo>
                  <a:cubicBezTo>
                    <a:pt x="93374" y="59151"/>
                    <a:pt x="164338" y="12828"/>
                    <a:pt x="235109" y="475"/>
                  </a:cubicBezTo>
                  <a:lnTo>
                    <a:pt x="261017" y="0"/>
                  </a:lnTo>
                  <a:lnTo>
                    <a:pt x="286926" y="475"/>
                  </a:lnTo>
                  <a:cubicBezTo>
                    <a:pt x="304619" y="3563"/>
                    <a:pt x="322324" y="8774"/>
                    <a:pt x="339776" y="16218"/>
                  </a:cubicBezTo>
                  <a:close/>
                </a:path>
              </a:pathLst>
            </a:custGeom>
            <a:solidFill>
              <a:srgbClr val="70AD47">
                <a:lumMod val="40000"/>
                <a:lumOff val="60000"/>
              </a:srgbClr>
            </a:solidFill>
            <a:ln w="12700" cap="flat" cmpd="sng" algn="ctr">
              <a:noFill/>
              <a:prstDash val="solid"/>
              <a:miter lim="800000"/>
            </a:ln>
            <a:effectLst/>
          </p:spPr>
          <p:txBody>
            <a:bodyPr lIns="108850" tIns="54425" rIns="108850" bIns="54425"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900" b="0" i="0" u="none" strike="noStrike" kern="0" cap="none" spc="0" normalizeH="0" baseline="0" noProof="0">
                <a:ln>
                  <a:noFill/>
                </a:ln>
                <a:solidFill>
                  <a:srgbClr val="FFFFFF"/>
                </a:solidFill>
                <a:effectLst/>
                <a:uLnTx/>
                <a:uFillTx/>
                <a:latin typeface="Calibri"/>
                <a:ea typeface="宋体" pitchFamily="2" charset="-122"/>
                <a:cs typeface="+mn-cs"/>
              </a:endParaRPr>
            </a:p>
          </p:txBody>
        </p:sp>
        <p:sp>
          <p:nvSpPr>
            <p:cNvPr id="42" name="MH_Other_2"/>
            <p:cNvSpPr/>
            <p:nvPr>
              <p:custDataLst>
                <p:tags r:id="rId3"/>
              </p:custDataLst>
            </p:nvPr>
          </p:nvSpPr>
          <p:spPr>
            <a:xfrm rot="1350930" flipH="1">
              <a:off x="1466660" y="2739902"/>
              <a:ext cx="435977" cy="500179"/>
            </a:xfrm>
            <a:custGeom>
              <a:gdLst>
                <a:gd name="connsiteX0" fmla="*/ 261017 w 522034"/>
                <a:gd name="connsiteY0" fmla="*/ 0 h 800723"/>
                <a:gd name="connsiteX1" fmla="*/ 286926 w 522034"/>
                <a:gd name="connsiteY1" fmla="*/ 475 h 800723"/>
                <a:gd name="connsiteX2" fmla="*/ 482881 w 522034"/>
                <a:gd name="connsiteY2" fmla="*/ 146392 h 800723"/>
                <a:gd name="connsiteX3" fmla="*/ 511408 w 522034"/>
                <a:gd name="connsiteY3" fmla="*/ 206487 h 800723"/>
                <a:gd name="connsiteX4" fmla="*/ 521923 w 522034"/>
                <a:gd name="connsiteY4" fmla="*/ 278412 h 800723"/>
                <a:gd name="connsiteX5" fmla="*/ 309096 w 522034"/>
                <a:gd name="connsiteY5" fmla="*/ 751933 h 800723"/>
                <a:gd name="connsiteX6" fmla="*/ 261017 w 522034"/>
                <a:gd name="connsiteY6" fmla="*/ 800723 h 800723"/>
                <a:gd name="connsiteX7" fmla="*/ 212938 w 522034"/>
                <a:gd name="connsiteY7" fmla="*/ 751933 h 800723"/>
                <a:gd name="connsiteX8" fmla="*/ 111 w 522034"/>
                <a:gd name="connsiteY8" fmla="*/ 278412 h 800723"/>
                <a:gd name="connsiteX9" fmla="*/ 10626 w 522034"/>
                <a:gd name="connsiteY9" fmla="*/ 206487 h 800723"/>
                <a:gd name="connsiteX10" fmla="*/ 39154 w 522034"/>
                <a:gd name="connsiteY10" fmla="*/ 146392 h 800723"/>
                <a:gd name="connsiteX11" fmla="*/ 235109 w 522034"/>
                <a:gd name="connsiteY11" fmla="*/ 475 h 80072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2034" h="800723">
                  <a:moveTo>
                    <a:pt x="261017" y="0"/>
                  </a:moveTo>
                  <a:lnTo>
                    <a:pt x="286926" y="475"/>
                  </a:lnTo>
                  <a:cubicBezTo>
                    <a:pt x="357697" y="12828"/>
                    <a:pt x="428660" y="59151"/>
                    <a:pt x="482881" y="146392"/>
                  </a:cubicBezTo>
                  <a:lnTo>
                    <a:pt x="511408" y="206487"/>
                  </a:lnTo>
                  <a:lnTo>
                    <a:pt x="521923" y="278412"/>
                  </a:lnTo>
                  <a:cubicBezTo>
                    <a:pt x="524926" y="406057"/>
                    <a:pt x="467366" y="569387"/>
                    <a:pt x="309096" y="751933"/>
                  </a:cubicBezTo>
                  <a:lnTo>
                    <a:pt x="261017" y="800723"/>
                  </a:lnTo>
                  <a:lnTo>
                    <a:pt x="212938" y="751933"/>
                  </a:lnTo>
                  <a:cubicBezTo>
                    <a:pt x="54669" y="569387"/>
                    <a:pt x="-2892" y="406057"/>
                    <a:pt x="111" y="278412"/>
                  </a:cubicBezTo>
                  <a:lnTo>
                    <a:pt x="10626" y="206487"/>
                  </a:lnTo>
                  <a:lnTo>
                    <a:pt x="39154" y="146392"/>
                  </a:lnTo>
                  <a:cubicBezTo>
                    <a:pt x="93374" y="59151"/>
                    <a:pt x="164338" y="12828"/>
                    <a:pt x="235109" y="475"/>
                  </a:cubicBezTo>
                  <a:close/>
                </a:path>
              </a:pathLst>
            </a:custGeom>
            <a:solidFill>
              <a:srgbClr val="FF9300"/>
            </a:solidFill>
            <a:ln w="12700" cap="flat" cmpd="sng" algn="ctr">
              <a:noFill/>
              <a:prstDash val="solid"/>
              <a:miter lim="800000"/>
            </a:ln>
            <a:effectLst/>
          </p:spPr>
          <p:txBody>
            <a:bodyPr lIns="0" tIns="0" rIns="0" bIns="214272"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lvl="0" algn="ctr" defTabSz="914400">
                <a:defRPr/>
              </a:pPr>
              <a:r>
                <a:rPr lang="zh-CN" altLang="en-US" sz="1800" b="1" kern="0">
                  <a:solidFill>
                    <a:srgbClr val="FFFFFF"/>
                  </a:solidFill>
                  <a:latin typeface="微软雅黑" pitchFamily="34" charset="-122"/>
                  <a:ea typeface="微软雅黑" pitchFamily="34" charset="-122"/>
                  <a:cs typeface="Arial Unicode MS" panose="020b0604020202020204" pitchFamily="34" charset="-122"/>
                </a:rPr>
                <a:t>（</a:t>
              </a:r>
              <a:r>
                <a:rPr lang="en-US" altLang="zh-CN" sz="1800" b="1" kern="0">
                  <a:solidFill>
                    <a:srgbClr val="FFFFFF"/>
                  </a:solidFill>
                  <a:latin typeface="微软雅黑" pitchFamily="34" charset="-122"/>
                  <a:ea typeface="微软雅黑" pitchFamily="34" charset="-122"/>
                  <a:cs typeface="Arial Unicode MS" panose="020b0604020202020204" pitchFamily="34" charset="-122"/>
                </a:rPr>
                <a:t>1</a:t>
              </a:r>
              <a:r>
                <a:rPr lang="zh-CN" altLang="en-US" sz="1800" b="1" kern="0">
                  <a:solidFill>
                    <a:srgbClr val="FFFFFF"/>
                  </a:solidFill>
                  <a:latin typeface="微软雅黑" pitchFamily="34" charset="-122"/>
                  <a:ea typeface="微软雅黑" pitchFamily="34" charset="-122"/>
                  <a:cs typeface="Arial Unicode MS" panose="020b0604020202020204" pitchFamily="34" charset="-122"/>
                </a:rPr>
                <a:t>）</a:t>
              </a:r>
              <a:endParaRPr kumimoji="0" lang="zh-CN" altLang="en-US" sz="1800" b="1" i="0" u="none" strike="noStrike" kern="0" cap="none" spc="0" normalizeH="0" baseline="0" noProof="0">
                <a:ln>
                  <a:noFill/>
                </a:ln>
                <a:solidFill>
                  <a:srgbClr val="FFFFFF"/>
                </a:solidFill>
                <a:effectLst/>
                <a:uLnTx/>
                <a:uFillTx/>
                <a:latin typeface="微软雅黑" pitchFamily="34" charset="-122"/>
                <a:ea typeface="微软雅黑" pitchFamily="34" charset="-122"/>
                <a:cs typeface="Arial Unicode MS" panose="020b0604020202020204" pitchFamily="34" charset="-122"/>
              </a:endParaRPr>
            </a:p>
          </p:txBody>
        </p:sp>
        <p:cxnSp>
          <p:nvCxnSpPr>
            <p:cNvPr id="43" name="MH_Other_3"/>
            <p:cNvCxnSpPr/>
            <p:nvPr>
              <p:custDataLst>
                <p:tags r:id="rId4"/>
              </p:custDataLst>
            </p:nvPr>
          </p:nvCxnSpPr>
          <p:spPr>
            <a:xfrm flipV="1">
              <a:off x="1551316" y="3211908"/>
              <a:ext cx="2998793" cy="9118"/>
            </a:xfrm>
            <a:prstGeom prst="line">
              <a:avLst/>
            </a:prstGeom>
            <a:noFill/>
            <a:ln w="6350" cap="flat" cmpd="sng" algn="ctr">
              <a:solidFill>
                <a:srgbClr val="FF9300"/>
              </a:solidFill>
              <a:prstDash val="dash"/>
              <a:miter lim="800000"/>
            </a:ln>
            <a:effectLst/>
          </p:spPr>
        </p:cxnSp>
        <p:sp>
          <p:nvSpPr>
            <p:cNvPr id="44" name="MH_SubTitle_1"/>
            <p:cNvSpPr txBox="1"/>
            <p:nvPr>
              <p:custDataLst>
                <p:tags r:id="rId5"/>
              </p:custDataLst>
            </p:nvPr>
          </p:nvSpPr>
          <p:spPr>
            <a:xfrm>
              <a:off x="1907508" y="2725769"/>
              <a:ext cx="2999018" cy="403318"/>
            </a:xfrm>
            <a:prstGeom prst="rect">
              <a:avLst/>
            </a:prstGeom>
            <a:noFill/>
          </p:spPr>
          <p:txBody>
            <a:bodyPr lIns="108850" tIns="54425" rIns="108850" bIns="54425" anchor="b">
              <a:no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lvl="0" algn="just" defTabSz="914400">
                <a:lnSpc>
                  <a:spcPct val="130000"/>
                </a:lnSpc>
                <a:defRPr/>
              </a:pPr>
              <a:r>
                <a:rPr lang="zh-CN" altLang="en-US" sz="1800" kern="0" smtClean="0">
                  <a:solidFill>
                    <a:prstClr val="black">
                      <a:lumMod val="65000"/>
                      <a:lumOff val="35000"/>
                    </a:prstClr>
                  </a:solidFill>
                  <a:latin typeface="微软雅黑" pitchFamily="34" charset="-122"/>
                  <a:ea typeface="微软雅黑" pitchFamily="34" charset="-122"/>
                </a:rPr>
                <a:t>项目</a:t>
              </a:r>
              <a:r>
                <a:rPr lang="zh-CN" altLang="en-US" sz="1800" kern="0">
                  <a:solidFill>
                    <a:prstClr val="black">
                      <a:lumMod val="65000"/>
                      <a:lumOff val="35000"/>
                    </a:prstClr>
                  </a:solidFill>
                  <a:latin typeface="微软雅黑" pitchFamily="34" charset="-122"/>
                  <a:ea typeface="微软雅黑" pitchFamily="34" charset="-122"/>
                </a:rPr>
                <a:t>投产后每年的营业收入（或付现成本节约额）；</a:t>
              </a:r>
              <a:endParaRPr kumimoji="0" lang="da-DK" altLang="zh-CN" sz="1800" b="0" i="0" u="none" strike="noStrike" kern="0" cap="none" spc="0" normalizeH="0" baseline="0" noProof="0">
                <a:ln>
                  <a:noFill/>
                </a:ln>
                <a:solidFill>
                  <a:prstClr val="black">
                    <a:lumMod val="65000"/>
                    <a:lumOff val="35000"/>
                  </a:prstClr>
                </a:solidFill>
                <a:effectLst/>
                <a:uLnTx/>
                <a:uFillTx/>
                <a:latin typeface="微软雅黑" pitchFamily="34" charset="-122"/>
                <a:ea typeface="微软雅黑" pitchFamily="34" charset="-122"/>
              </a:endParaRPr>
            </a:p>
          </p:txBody>
        </p:sp>
      </p:grpSp>
      <p:grpSp>
        <p:nvGrpSpPr>
          <p:cNvPr id="45" name="组合 44"/>
          <p:cNvGrpSpPr/>
          <p:nvPr/>
        </p:nvGrpSpPr>
        <p:grpSpPr>
          <a:xfrm>
            <a:off x="2200067" y="3784159"/>
            <a:ext cx="7727859" cy="514312"/>
            <a:chOff x="1202111" y="2725769"/>
            <a:chExt cx="3704415" cy="514312"/>
          </a:xfrm>
        </p:grpSpPr>
        <p:sp>
          <p:nvSpPr>
            <p:cNvPr id="46" name="MH_Other_1"/>
            <p:cNvSpPr/>
            <p:nvPr>
              <p:custDataLst>
                <p:tags r:id="rId6"/>
              </p:custDataLst>
            </p:nvPr>
          </p:nvSpPr>
          <p:spPr>
            <a:xfrm rot="20249070">
              <a:off x="1202111" y="2743078"/>
              <a:ext cx="412697" cy="484300"/>
            </a:xfrm>
            <a:custGeom>
              <a:gdLst>
                <a:gd name="connsiteX0" fmla="*/ 339776 w 496896"/>
                <a:gd name="connsiteY0" fmla="*/ 16218 h 773729"/>
                <a:gd name="connsiteX1" fmla="*/ 482881 w 496896"/>
                <a:gd name="connsiteY1" fmla="*/ 146392 h 773729"/>
                <a:gd name="connsiteX2" fmla="*/ 496896 w 496896"/>
                <a:gd name="connsiteY2" fmla="*/ 175916 h 773729"/>
                <a:gd name="connsiteX3" fmla="*/ 441859 w 496896"/>
                <a:gd name="connsiteY3" fmla="*/ 216867 h 773729"/>
                <a:gd name="connsiteX4" fmla="*/ 234509 w 496896"/>
                <a:gd name="connsiteY4" fmla="*/ 761884 h 773729"/>
                <a:gd name="connsiteX5" fmla="*/ 234416 w 496896"/>
                <a:gd name="connsiteY5" fmla="*/ 773729 h 773729"/>
                <a:gd name="connsiteX6" fmla="*/ 212938 w 496896"/>
                <a:gd name="connsiteY6" fmla="*/ 751933 h 773729"/>
                <a:gd name="connsiteX7" fmla="*/ 111 w 496896"/>
                <a:gd name="connsiteY7" fmla="*/ 278412 h 773729"/>
                <a:gd name="connsiteX8" fmla="*/ 10626 w 496896"/>
                <a:gd name="connsiteY8" fmla="*/ 206487 h 773729"/>
                <a:gd name="connsiteX9" fmla="*/ 39154 w 496896"/>
                <a:gd name="connsiteY9" fmla="*/ 146392 h 773729"/>
                <a:gd name="connsiteX10" fmla="*/ 235109 w 496896"/>
                <a:gd name="connsiteY10" fmla="*/ 475 h 773729"/>
                <a:gd name="connsiteX11" fmla="*/ 261017 w 496896"/>
                <a:gd name="connsiteY11" fmla="*/ 0 h 773729"/>
                <a:gd name="connsiteX12" fmla="*/ 286926 w 496896"/>
                <a:gd name="connsiteY12" fmla="*/ 475 h 773729"/>
                <a:gd name="connsiteX13" fmla="*/ 339776 w 496896"/>
                <a:gd name="connsiteY13" fmla="*/ 16218 h 77372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6896" h="773729">
                  <a:moveTo>
                    <a:pt x="339776" y="16218"/>
                  </a:moveTo>
                  <a:cubicBezTo>
                    <a:pt x="392132" y="38547"/>
                    <a:pt x="442215" y="80961"/>
                    <a:pt x="482881" y="146392"/>
                  </a:cubicBezTo>
                  <a:lnTo>
                    <a:pt x="496896" y="175916"/>
                  </a:lnTo>
                  <a:lnTo>
                    <a:pt x="441859" y="216867"/>
                  </a:lnTo>
                  <a:cubicBezTo>
                    <a:pt x="338038" y="315808"/>
                    <a:pt x="253936" y="491203"/>
                    <a:pt x="234509" y="761884"/>
                  </a:cubicBezTo>
                  <a:lnTo>
                    <a:pt x="234416" y="773729"/>
                  </a:lnTo>
                  <a:lnTo>
                    <a:pt x="212938" y="751933"/>
                  </a:lnTo>
                  <a:cubicBezTo>
                    <a:pt x="54669" y="569387"/>
                    <a:pt x="-2892" y="406057"/>
                    <a:pt x="111" y="278412"/>
                  </a:cubicBezTo>
                  <a:lnTo>
                    <a:pt x="10626" y="206487"/>
                  </a:lnTo>
                  <a:lnTo>
                    <a:pt x="39154" y="146392"/>
                  </a:lnTo>
                  <a:cubicBezTo>
                    <a:pt x="93374" y="59151"/>
                    <a:pt x="164338" y="12828"/>
                    <a:pt x="235109" y="475"/>
                  </a:cubicBezTo>
                  <a:lnTo>
                    <a:pt x="261017" y="0"/>
                  </a:lnTo>
                  <a:lnTo>
                    <a:pt x="286926" y="475"/>
                  </a:lnTo>
                  <a:cubicBezTo>
                    <a:pt x="304619" y="3563"/>
                    <a:pt x="322324" y="8774"/>
                    <a:pt x="339776" y="16218"/>
                  </a:cubicBezTo>
                  <a:close/>
                </a:path>
              </a:pathLst>
            </a:custGeom>
            <a:solidFill>
              <a:srgbClr val="70AD47">
                <a:lumMod val="40000"/>
                <a:lumOff val="60000"/>
              </a:srgbClr>
            </a:solidFill>
            <a:ln w="12700" cap="flat" cmpd="sng" algn="ctr">
              <a:noFill/>
              <a:prstDash val="solid"/>
              <a:miter lim="800000"/>
            </a:ln>
            <a:effectLst/>
          </p:spPr>
          <p:txBody>
            <a:bodyPr lIns="108850" tIns="54425" rIns="108850" bIns="54425"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900" b="0" i="0" u="none" strike="noStrike" kern="0" cap="none" spc="0" normalizeH="0" baseline="0" noProof="0">
                <a:ln>
                  <a:noFill/>
                </a:ln>
                <a:solidFill>
                  <a:srgbClr val="FFFFFF"/>
                </a:solidFill>
                <a:effectLst/>
                <a:uLnTx/>
                <a:uFillTx/>
                <a:latin typeface="Calibri"/>
                <a:ea typeface="宋体" pitchFamily="2" charset="-122"/>
                <a:cs typeface="+mn-cs"/>
              </a:endParaRPr>
            </a:p>
          </p:txBody>
        </p:sp>
        <p:sp>
          <p:nvSpPr>
            <p:cNvPr id="47" name="MH_Other_2"/>
            <p:cNvSpPr/>
            <p:nvPr>
              <p:custDataLst>
                <p:tags r:id="rId7"/>
              </p:custDataLst>
            </p:nvPr>
          </p:nvSpPr>
          <p:spPr>
            <a:xfrm rot="1350930" flipH="1">
              <a:off x="1466660" y="2739902"/>
              <a:ext cx="435977" cy="500179"/>
            </a:xfrm>
            <a:custGeom>
              <a:gdLst>
                <a:gd name="connsiteX0" fmla="*/ 261017 w 522034"/>
                <a:gd name="connsiteY0" fmla="*/ 0 h 800723"/>
                <a:gd name="connsiteX1" fmla="*/ 286926 w 522034"/>
                <a:gd name="connsiteY1" fmla="*/ 475 h 800723"/>
                <a:gd name="connsiteX2" fmla="*/ 482881 w 522034"/>
                <a:gd name="connsiteY2" fmla="*/ 146392 h 800723"/>
                <a:gd name="connsiteX3" fmla="*/ 511408 w 522034"/>
                <a:gd name="connsiteY3" fmla="*/ 206487 h 800723"/>
                <a:gd name="connsiteX4" fmla="*/ 521923 w 522034"/>
                <a:gd name="connsiteY4" fmla="*/ 278412 h 800723"/>
                <a:gd name="connsiteX5" fmla="*/ 309096 w 522034"/>
                <a:gd name="connsiteY5" fmla="*/ 751933 h 800723"/>
                <a:gd name="connsiteX6" fmla="*/ 261017 w 522034"/>
                <a:gd name="connsiteY6" fmla="*/ 800723 h 800723"/>
                <a:gd name="connsiteX7" fmla="*/ 212938 w 522034"/>
                <a:gd name="connsiteY7" fmla="*/ 751933 h 800723"/>
                <a:gd name="connsiteX8" fmla="*/ 111 w 522034"/>
                <a:gd name="connsiteY8" fmla="*/ 278412 h 800723"/>
                <a:gd name="connsiteX9" fmla="*/ 10626 w 522034"/>
                <a:gd name="connsiteY9" fmla="*/ 206487 h 800723"/>
                <a:gd name="connsiteX10" fmla="*/ 39154 w 522034"/>
                <a:gd name="connsiteY10" fmla="*/ 146392 h 800723"/>
                <a:gd name="connsiteX11" fmla="*/ 235109 w 522034"/>
                <a:gd name="connsiteY11" fmla="*/ 475 h 80072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2034" h="800723">
                  <a:moveTo>
                    <a:pt x="261017" y="0"/>
                  </a:moveTo>
                  <a:lnTo>
                    <a:pt x="286926" y="475"/>
                  </a:lnTo>
                  <a:cubicBezTo>
                    <a:pt x="357697" y="12828"/>
                    <a:pt x="428660" y="59151"/>
                    <a:pt x="482881" y="146392"/>
                  </a:cubicBezTo>
                  <a:lnTo>
                    <a:pt x="511408" y="206487"/>
                  </a:lnTo>
                  <a:lnTo>
                    <a:pt x="521923" y="278412"/>
                  </a:lnTo>
                  <a:cubicBezTo>
                    <a:pt x="524926" y="406057"/>
                    <a:pt x="467366" y="569387"/>
                    <a:pt x="309096" y="751933"/>
                  </a:cubicBezTo>
                  <a:lnTo>
                    <a:pt x="261017" y="800723"/>
                  </a:lnTo>
                  <a:lnTo>
                    <a:pt x="212938" y="751933"/>
                  </a:lnTo>
                  <a:cubicBezTo>
                    <a:pt x="54669" y="569387"/>
                    <a:pt x="-2892" y="406057"/>
                    <a:pt x="111" y="278412"/>
                  </a:cubicBezTo>
                  <a:lnTo>
                    <a:pt x="10626" y="206487"/>
                  </a:lnTo>
                  <a:lnTo>
                    <a:pt x="39154" y="146392"/>
                  </a:lnTo>
                  <a:cubicBezTo>
                    <a:pt x="93374" y="59151"/>
                    <a:pt x="164338" y="12828"/>
                    <a:pt x="235109" y="475"/>
                  </a:cubicBezTo>
                  <a:close/>
                </a:path>
              </a:pathLst>
            </a:custGeom>
            <a:solidFill>
              <a:srgbClr val="FF9300"/>
            </a:solidFill>
            <a:ln w="12700" cap="flat" cmpd="sng" algn="ctr">
              <a:noFill/>
              <a:prstDash val="solid"/>
              <a:miter lim="800000"/>
            </a:ln>
            <a:effectLst/>
          </p:spPr>
          <p:txBody>
            <a:bodyPr lIns="0" tIns="0" rIns="0" bIns="214272"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lvl="0" algn="ctr" defTabSz="914400">
                <a:defRPr/>
              </a:pPr>
              <a:r>
                <a:rPr lang="zh-CN" altLang="en-US" sz="1800" b="1" kern="0" smtClean="0">
                  <a:solidFill>
                    <a:srgbClr val="FFFFFF"/>
                  </a:solidFill>
                  <a:latin typeface="微软雅黑" pitchFamily="34" charset="-122"/>
                  <a:ea typeface="微软雅黑" pitchFamily="34" charset="-122"/>
                  <a:cs typeface="Arial Unicode MS" panose="020b0604020202020204" pitchFamily="34" charset="-122"/>
                </a:rPr>
                <a:t>（</a:t>
              </a:r>
              <a:r>
                <a:rPr lang="en-US" altLang="zh-CN" sz="1800" b="1" kern="0" smtClean="0">
                  <a:solidFill>
                    <a:srgbClr val="FFFFFF"/>
                  </a:solidFill>
                  <a:latin typeface="微软雅黑" pitchFamily="34" charset="-122"/>
                  <a:ea typeface="微软雅黑" pitchFamily="34" charset="-122"/>
                  <a:cs typeface="Arial Unicode MS" panose="020b0604020202020204" pitchFamily="34" charset="-122"/>
                </a:rPr>
                <a:t>2</a:t>
              </a:r>
              <a:r>
                <a:rPr lang="zh-CN" altLang="en-US" sz="1800" b="1" kern="0" smtClean="0">
                  <a:solidFill>
                    <a:srgbClr val="FFFFFF"/>
                  </a:solidFill>
                  <a:latin typeface="微软雅黑" pitchFamily="34" charset="-122"/>
                  <a:ea typeface="微软雅黑" pitchFamily="34" charset="-122"/>
                  <a:cs typeface="Arial Unicode MS" panose="020b0604020202020204" pitchFamily="34" charset="-122"/>
                </a:rPr>
                <a:t>）</a:t>
              </a:r>
              <a:endParaRPr kumimoji="0" lang="zh-CN" altLang="en-US" sz="1800" b="1" i="0" u="none" strike="noStrike" kern="0" cap="none" spc="0" normalizeH="0" baseline="0" noProof="0">
                <a:ln>
                  <a:noFill/>
                </a:ln>
                <a:solidFill>
                  <a:srgbClr val="FFFFFF"/>
                </a:solidFill>
                <a:effectLst/>
                <a:uLnTx/>
                <a:uFillTx/>
                <a:latin typeface="微软雅黑" pitchFamily="34" charset="-122"/>
                <a:ea typeface="微软雅黑" pitchFamily="34" charset="-122"/>
                <a:cs typeface="Arial Unicode MS" panose="020b0604020202020204" pitchFamily="34" charset="-122"/>
              </a:endParaRPr>
            </a:p>
          </p:txBody>
        </p:sp>
        <p:cxnSp>
          <p:nvCxnSpPr>
            <p:cNvPr id="48" name="MH_Other_3"/>
            <p:cNvCxnSpPr/>
            <p:nvPr>
              <p:custDataLst>
                <p:tags r:id="rId8"/>
              </p:custDataLst>
            </p:nvPr>
          </p:nvCxnSpPr>
          <p:spPr>
            <a:xfrm flipV="1">
              <a:off x="1551316" y="3211908"/>
              <a:ext cx="2998793" cy="9118"/>
            </a:xfrm>
            <a:prstGeom prst="line">
              <a:avLst/>
            </a:prstGeom>
            <a:noFill/>
            <a:ln w="6350" cap="flat" cmpd="sng" algn="ctr">
              <a:solidFill>
                <a:srgbClr val="FF9300"/>
              </a:solidFill>
              <a:prstDash val="dash"/>
              <a:miter lim="800000"/>
            </a:ln>
            <a:effectLst/>
          </p:spPr>
        </p:cxnSp>
        <p:sp>
          <p:nvSpPr>
            <p:cNvPr id="49" name="MH_SubTitle_1"/>
            <p:cNvSpPr txBox="1"/>
            <p:nvPr>
              <p:custDataLst>
                <p:tags r:id="rId9"/>
              </p:custDataLst>
            </p:nvPr>
          </p:nvSpPr>
          <p:spPr>
            <a:xfrm>
              <a:off x="1907508" y="2725769"/>
              <a:ext cx="2999018" cy="403318"/>
            </a:xfrm>
            <a:prstGeom prst="rect">
              <a:avLst/>
            </a:prstGeom>
            <a:noFill/>
          </p:spPr>
          <p:txBody>
            <a:bodyPr lIns="108850" tIns="54425" rIns="108850" bIns="54425" anchor="b">
              <a:no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lvl="0" algn="just" defTabSz="914400">
                <a:lnSpc>
                  <a:spcPct val="130000"/>
                </a:lnSpc>
                <a:defRPr/>
              </a:pPr>
              <a:r>
                <a:rPr lang="zh-CN" altLang="en-US" sz="1800" kern="0" smtClean="0">
                  <a:solidFill>
                    <a:prstClr val="black">
                      <a:lumMod val="65000"/>
                      <a:lumOff val="35000"/>
                    </a:prstClr>
                  </a:solidFill>
                  <a:latin typeface="微软雅黑" pitchFamily="34" charset="-122"/>
                  <a:ea typeface="微软雅黑" pitchFamily="34" charset="-122"/>
                </a:rPr>
                <a:t>项目</a:t>
              </a:r>
              <a:r>
                <a:rPr lang="zh-CN" altLang="en-US" sz="1800" kern="0">
                  <a:solidFill>
                    <a:prstClr val="black">
                      <a:lumMod val="65000"/>
                      <a:lumOff val="35000"/>
                    </a:prstClr>
                  </a:solidFill>
                  <a:latin typeface="微软雅黑" pitchFamily="34" charset="-122"/>
                  <a:ea typeface="微软雅黑" pitchFamily="34" charset="-122"/>
                </a:rPr>
                <a:t>终止时的残值收入或中途变价收入；</a:t>
              </a:r>
              <a:endParaRPr kumimoji="0" lang="da-DK" altLang="zh-CN" sz="1800" b="0" i="0" u="none" strike="noStrike" kern="0" cap="none" spc="0" normalizeH="0" baseline="0" noProof="0">
                <a:ln>
                  <a:noFill/>
                </a:ln>
                <a:solidFill>
                  <a:prstClr val="black">
                    <a:lumMod val="65000"/>
                    <a:lumOff val="35000"/>
                  </a:prstClr>
                </a:solidFill>
                <a:effectLst/>
                <a:uLnTx/>
                <a:uFillTx/>
                <a:latin typeface="微软雅黑" pitchFamily="34" charset="-122"/>
                <a:ea typeface="微软雅黑" pitchFamily="34" charset="-122"/>
              </a:endParaRPr>
            </a:p>
          </p:txBody>
        </p:sp>
      </p:grpSp>
      <p:grpSp>
        <p:nvGrpSpPr>
          <p:cNvPr id="50" name="组合 49"/>
          <p:cNvGrpSpPr/>
          <p:nvPr/>
        </p:nvGrpSpPr>
        <p:grpSpPr>
          <a:xfrm>
            <a:off x="2166116" y="4576247"/>
            <a:ext cx="7727859" cy="514312"/>
            <a:chOff x="1202111" y="2725769"/>
            <a:chExt cx="3704415" cy="514312"/>
          </a:xfrm>
        </p:grpSpPr>
        <p:sp>
          <p:nvSpPr>
            <p:cNvPr id="51" name="MH_Other_1"/>
            <p:cNvSpPr/>
            <p:nvPr>
              <p:custDataLst>
                <p:tags r:id="rId10"/>
              </p:custDataLst>
            </p:nvPr>
          </p:nvSpPr>
          <p:spPr>
            <a:xfrm rot="20249070">
              <a:off x="1202111" y="2743078"/>
              <a:ext cx="412697" cy="484300"/>
            </a:xfrm>
            <a:custGeom>
              <a:gdLst>
                <a:gd name="connsiteX0" fmla="*/ 339776 w 496896"/>
                <a:gd name="connsiteY0" fmla="*/ 16218 h 773729"/>
                <a:gd name="connsiteX1" fmla="*/ 482881 w 496896"/>
                <a:gd name="connsiteY1" fmla="*/ 146392 h 773729"/>
                <a:gd name="connsiteX2" fmla="*/ 496896 w 496896"/>
                <a:gd name="connsiteY2" fmla="*/ 175916 h 773729"/>
                <a:gd name="connsiteX3" fmla="*/ 441859 w 496896"/>
                <a:gd name="connsiteY3" fmla="*/ 216867 h 773729"/>
                <a:gd name="connsiteX4" fmla="*/ 234509 w 496896"/>
                <a:gd name="connsiteY4" fmla="*/ 761884 h 773729"/>
                <a:gd name="connsiteX5" fmla="*/ 234416 w 496896"/>
                <a:gd name="connsiteY5" fmla="*/ 773729 h 773729"/>
                <a:gd name="connsiteX6" fmla="*/ 212938 w 496896"/>
                <a:gd name="connsiteY6" fmla="*/ 751933 h 773729"/>
                <a:gd name="connsiteX7" fmla="*/ 111 w 496896"/>
                <a:gd name="connsiteY7" fmla="*/ 278412 h 773729"/>
                <a:gd name="connsiteX8" fmla="*/ 10626 w 496896"/>
                <a:gd name="connsiteY8" fmla="*/ 206487 h 773729"/>
                <a:gd name="connsiteX9" fmla="*/ 39154 w 496896"/>
                <a:gd name="connsiteY9" fmla="*/ 146392 h 773729"/>
                <a:gd name="connsiteX10" fmla="*/ 235109 w 496896"/>
                <a:gd name="connsiteY10" fmla="*/ 475 h 773729"/>
                <a:gd name="connsiteX11" fmla="*/ 261017 w 496896"/>
                <a:gd name="connsiteY11" fmla="*/ 0 h 773729"/>
                <a:gd name="connsiteX12" fmla="*/ 286926 w 496896"/>
                <a:gd name="connsiteY12" fmla="*/ 475 h 773729"/>
                <a:gd name="connsiteX13" fmla="*/ 339776 w 496896"/>
                <a:gd name="connsiteY13" fmla="*/ 16218 h 77372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6896" h="773729">
                  <a:moveTo>
                    <a:pt x="339776" y="16218"/>
                  </a:moveTo>
                  <a:cubicBezTo>
                    <a:pt x="392132" y="38547"/>
                    <a:pt x="442215" y="80961"/>
                    <a:pt x="482881" y="146392"/>
                  </a:cubicBezTo>
                  <a:lnTo>
                    <a:pt x="496896" y="175916"/>
                  </a:lnTo>
                  <a:lnTo>
                    <a:pt x="441859" y="216867"/>
                  </a:lnTo>
                  <a:cubicBezTo>
                    <a:pt x="338038" y="315808"/>
                    <a:pt x="253936" y="491203"/>
                    <a:pt x="234509" y="761884"/>
                  </a:cubicBezTo>
                  <a:lnTo>
                    <a:pt x="234416" y="773729"/>
                  </a:lnTo>
                  <a:lnTo>
                    <a:pt x="212938" y="751933"/>
                  </a:lnTo>
                  <a:cubicBezTo>
                    <a:pt x="54669" y="569387"/>
                    <a:pt x="-2892" y="406057"/>
                    <a:pt x="111" y="278412"/>
                  </a:cubicBezTo>
                  <a:lnTo>
                    <a:pt x="10626" y="206487"/>
                  </a:lnTo>
                  <a:lnTo>
                    <a:pt x="39154" y="146392"/>
                  </a:lnTo>
                  <a:cubicBezTo>
                    <a:pt x="93374" y="59151"/>
                    <a:pt x="164338" y="12828"/>
                    <a:pt x="235109" y="475"/>
                  </a:cubicBezTo>
                  <a:lnTo>
                    <a:pt x="261017" y="0"/>
                  </a:lnTo>
                  <a:lnTo>
                    <a:pt x="286926" y="475"/>
                  </a:lnTo>
                  <a:cubicBezTo>
                    <a:pt x="304619" y="3563"/>
                    <a:pt x="322324" y="8774"/>
                    <a:pt x="339776" y="16218"/>
                  </a:cubicBezTo>
                  <a:close/>
                </a:path>
              </a:pathLst>
            </a:custGeom>
            <a:solidFill>
              <a:srgbClr val="70AD47">
                <a:lumMod val="40000"/>
                <a:lumOff val="60000"/>
              </a:srgbClr>
            </a:solidFill>
            <a:ln w="12700" cap="flat" cmpd="sng" algn="ctr">
              <a:noFill/>
              <a:prstDash val="solid"/>
              <a:miter lim="800000"/>
            </a:ln>
            <a:effectLst/>
          </p:spPr>
          <p:txBody>
            <a:bodyPr lIns="108850" tIns="54425" rIns="108850" bIns="54425"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900" b="0" i="0" u="none" strike="noStrike" kern="0" cap="none" spc="0" normalizeH="0" baseline="0" noProof="0">
                <a:ln>
                  <a:noFill/>
                </a:ln>
                <a:solidFill>
                  <a:srgbClr val="FFFFFF"/>
                </a:solidFill>
                <a:effectLst/>
                <a:uLnTx/>
                <a:uFillTx/>
                <a:latin typeface="Calibri"/>
                <a:ea typeface="宋体" pitchFamily="2" charset="-122"/>
                <a:cs typeface="+mn-cs"/>
              </a:endParaRPr>
            </a:p>
          </p:txBody>
        </p:sp>
        <p:sp>
          <p:nvSpPr>
            <p:cNvPr id="52" name="MH_Other_2"/>
            <p:cNvSpPr/>
            <p:nvPr>
              <p:custDataLst>
                <p:tags r:id="rId11"/>
              </p:custDataLst>
            </p:nvPr>
          </p:nvSpPr>
          <p:spPr>
            <a:xfrm rot="1350930" flipH="1">
              <a:off x="1466660" y="2739902"/>
              <a:ext cx="435977" cy="500179"/>
            </a:xfrm>
            <a:custGeom>
              <a:gdLst>
                <a:gd name="connsiteX0" fmla="*/ 261017 w 522034"/>
                <a:gd name="connsiteY0" fmla="*/ 0 h 800723"/>
                <a:gd name="connsiteX1" fmla="*/ 286926 w 522034"/>
                <a:gd name="connsiteY1" fmla="*/ 475 h 800723"/>
                <a:gd name="connsiteX2" fmla="*/ 482881 w 522034"/>
                <a:gd name="connsiteY2" fmla="*/ 146392 h 800723"/>
                <a:gd name="connsiteX3" fmla="*/ 511408 w 522034"/>
                <a:gd name="connsiteY3" fmla="*/ 206487 h 800723"/>
                <a:gd name="connsiteX4" fmla="*/ 521923 w 522034"/>
                <a:gd name="connsiteY4" fmla="*/ 278412 h 800723"/>
                <a:gd name="connsiteX5" fmla="*/ 309096 w 522034"/>
                <a:gd name="connsiteY5" fmla="*/ 751933 h 800723"/>
                <a:gd name="connsiteX6" fmla="*/ 261017 w 522034"/>
                <a:gd name="connsiteY6" fmla="*/ 800723 h 800723"/>
                <a:gd name="connsiteX7" fmla="*/ 212938 w 522034"/>
                <a:gd name="connsiteY7" fmla="*/ 751933 h 800723"/>
                <a:gd name="connsiteX8" fmla="*/ 111 w 522034"/>
                <a:gd name="connsiteY8" fmla="*/ 278412 h 800723"/>
                <a:gd name="connsiteX9" fmla="*/ 10626 w 522034"/>
                <a:gd name="connsiteY9" fmla="*/ 206487 h 800723"/>
                <a:gd name="connsiteX10" fmla="*/ 39154 w 522034"/>
                <a:gd name="connsiteY10" fmla="*/ 146392 h 800723"/>
                <a:gd name="connsiteX11" fmla="*/ 235109 w 522034"/>
                <a:gd name="connsiteY11" fmla="*/ 475 h 80072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2034" h="800723">
                  <a:moveTo>
                    <a:pt x="261017" y="0"/>
                  </a:moveTo>
                  <a:lnTo>
                    <a:pt x="286926" y="475"/>
                  </a:lnTo>
                  <a:cubicBezTo>
                    <a:pt x="357697" y="12828"/>
                    <a:pt x="428660" y="59151"/>
                    <a:pt x="482881" y="146392"/>
                  </a:cubicBezTo>
                  <a:lnTo>
                    <a:pt x="511408" y="206487"/>
                  </a:lnTo>
                  <a:lnTo>
                    <a:pt x="521923" y="278412"/>
                  </a:lnTo>
                  <a:cubicBezTo>
                    <a:pt x="524926" y="406057"/>
                    <a:pt x="467366" y="569387"/>
                    <a:pt x="309096" y="751933"/>
                  </a:cubicBezTo>
                  <a:lnTo>
                    <a:pt x="261017" y="800723"/>
                  </a:lnTo>
                  <a:lnTo>
                    <a:pt x="212938" y="751933"/>
                  </a:lnTo>
                  <a:cubicBezTo>
                    <a:pt x="54669" y="569387"/>
                    <a:pt x="-2892" y="406057"/>
                    <a:pt x="111" y="278412"/>
                  </a:cubicBezTo>
                  <a:lnTo>
                    <a:pt x="10626" y="206487"/>
                  </a:lnTo>
                  <a:lnTo>
                    <a:pt x="39154" y="146392"/>
                  </a:lnTo>
                  <a:cubicBezTo>
                    <a:pt x="93374" y="59151"/>
                    <a:pt x="164338" y="12828"/>
                    <a:pt x="235109" y="475"/>
                  </a:cubicBezTo>
                  <a:close/>
                </a:path>
              </a:pathLst>
            </a:custGeom>
            <a:solidFill>
              <a:srgbClr val="FF9300"/>
            </a:solidFill>
            <a:ln w="12700" cap="flat" cmpd="sng" algn="ctr">
              <a:noFill/>
              <a:prstDash val="solid"/>
              <a:miter lim="800000"/>
            </a:ln>
            <a:effectLst/>
          </p:spPr>
          <p:txBody>
            <a:bodyPr lIns="0" tIns="0" rIns="0" bIns="214272" anchor="ct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lvl="0" algn="ctr" defTabSz="914400">
                <a:defRPr/>
              </a:pPr>
              <a:r>
                <a:rPr lang="zh-CN" altLang="en-US" sz="1800" b="1" kern="0" smtClean="0">
                  <a:solidFill>
                    <a:srgbClr val="FFFFFF"/>
                  </a:solidFill>
                  <a:latin typeface="微软雅黑" pitchFamily="34" charset="-122"/>
                  <a:ea typeface="微软雅黑" pitchFamily="34" charset="-122"/>
                  <a:cs typeface="Arial Unicode MS" panose="020b0604020202020204" pitchFamily="34" charset="-122"/>
                </a:rPr>
                <a:t>（</a:t>
              </a:r>
              <a:r>
                <a:rPr lang="en-US" altLang="zh-CN" sz="1800" b="1" kern="0" smtClean="0">
                  <a:solidFill>
                    <a:srgbClr val="FFFFFF"/>
                  </a:solidFill>
                  <a:latin typeface="微软雅黑" pitchFamily="34" charset="-122"/>
                  <a:ea typeface="微软雅黑" pitchFamily="34" charset="-122"/>
                  <a:cs typeface="Arial Unicode MS" panose="020b0604020202020204" pitchFamily="34" charset="-122"/>
                </a:rPr>
                <a:t>3</a:t>
              </a:r>
              <a:r>
                <a:rPr lang="zh-CN" altLang="en-US" sz="1800" b="1" kern="0" smtClean="0">
                  <a:solidFill>
                    <a:srgbClr val="FFFFFF"/>
                  </a:solidFill>
                  <a:latin typeface="微软雅黑" pitchFamily="34" charset="-122"/>
                  <a:ea typeface="微软雅黑" pitchFamily="34" charset="-122"/>
                  <a:cs typeface="Arial Unicode MS" panose="020b0604020202020204" pitchFamily="34" charset="-122"/>
                </a:rPr>
                <a:t>）</a:t>
              </a:r>
              <a:endParaRPr kumimoji="0" lang="zh-CN" altLang="en-US" sz="1800" b="1" i="0" u="none" strike="noStrike" kern="0" cap="none" spc="0" normalizeH="0" baseline="0" noProof="0">
                <a:ln>
                  <a:noFill/>
                </a:ln>
                <a:solidFill>
                  <a:srgbClr val="FFFFFF"/>
                </a:solidFill>
                <a:effectLst/>
                <a:uLnTx/>
                <a:uFillTx/>
                <a:latin typeface="微软雅黑" pitchFamily="34" charset="-122"/>
                <a:ea typeface="微软雅黑" pitchFamily="34" charset="-122"/>
                <a:cs typeface="Arial Unicode MS" panose="020b0604020202020204" pitchFamily="34" charset="-122"/>
              </a:endParaRPr>
            </a:p>
          </p:txBody>
        </p:sp>
        <p:cxnSp>
          <p:nvCxnSpPr>
            <p:cNvPr id="53" name="MH_Other_3"/>
            <p:cNvCxnSpPr/>
            <p:nvPr>
              <p:custDataLst>
                <p:tags r:id="rId12"/>
              </p:custDataLst>
            </p:nvPr>
          </p:nvCxnSpPr>
          <p:spPr>
            <a:xfrm flipV="1">
              <a:off x="1551316" y="3211908"/>
              <a:ext cx="2998793" cy="9118"/>
            </a:xfrm>
            <a:prstGeom prst="line">
              <a:avLst/>
            </a:prstGeom>
            <a:noFill/>
            <a:ln w="6350" cap="flat" cmpd="sng" algn="ctr">
              <a:solidFill>
                <a:srgbClr val="FF9300"/>
              </a:solidFill>
              <a:prstDash val="dash"/>
              <a:miter lim="800000"/>
            </a:ln>
            <a:effectLst/>
          </p:spPr>
        </p:cxnSp>
        <p:sp>
          <p:nvSpPr>
            <p:cNvPr id="54" name="MH_SubTitle_1"/>
            <p:cNvSpPr txBox="1"/>
            <p:nvPr>
              <p:custDataLst>
                <p:tags r:id="rId13"/>
              </p:custDataLst>
            </p:nvPr>
          </p:nvSpPr>
          <p:spPr>
            <a:xfrm>
              <a:off x="1907508" y="2725769"/>
              <a:ext cx="2999018" cy="403318"/>
            </a:xfrm>
            <a:prstGeom prst="rect">
              <a:avLst/>
            </a:prstGeom>
            <a:noFill/>
          </p:spPr>
          <p:txBody>
            <a:bodyPr lIns="108850" tIns="54425" rIns="108850" bIns="54425" anchor="b">
              <a:no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lvl="0" algn="just" defTabSz="914400">
                <a:lnSpc>
                  <a:spcPct val="130000"/>
                </a:lnSpc>
                <a:defRPr/>
              </a:pPr>
              <a:r>
                <a:rPr lang="zh-CN" altLang="en-US" sz="1800" kern="0" smtClean="0">
                  <a:solidFill>
                    <a:prstClr val="black">
                      <a:lumMod val="65000"/>
                      <a:lumOff val="35000"/>
                    </a:prstClr>
                  </a:solidFill>
                  <a:latin typeface="微软雅黑" pitchFamily="34" charset="-122"/>
                  <a:ea typeface="微软雅黑" pitchFamily="34" charset="-122"/>
                </a:rPr>
                <a:t>项目</a:t>
              </a:r>
              <a:r>
                <a:rPr lang="zh-CN" altLang="en-US" sz="1800" kern="0">
                  <a:solidFill>
                    <a:prstClr val="black">
                      <a:lumMod val="65000"/>
                      <a:lumOff val="35000"/>
                    </a:prstClr>
                  </a:solidFill>
                  <a:latin typeface="微软雅黑" pitchFamily="34" charset="-122"/>
                  <a:ea typeface="微软雅黑" pitchFamily="34" charset="-122"/>
                </a:rPr>
                <a:t>终止时回收的流动资金。</a:t>
              </a:r>
              <a:endParaRPr kumimoji="0" lang="da-DK" altLang="zh-CN" sz="1800" b="0" i="0" u="none" strike="noStrike" kern="0" cap="none" spc="0" normalizeH="0" baseline="0" noProof="0">
                <a:ln>
                  <a:noFill/>
                </a:ln>
                <a:solidFill>
                  <a:prstClr val="black">
                    <a:lumMod val="65000"/>
                    <a:lumOff val="35000"/>
                  </a:prstClr>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348490798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2" dur="50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1+#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34" presetClass="entr" presetSubtype="0" dur="200" fill="hold" nodeType="afterEffect">
                                  <p:stCondLst>
                                    <p:cond delay="0"/>
                                  </p:stCondLst>
                                  <p:childTnLst>
                                    <p:set>
                                      <p:cBhvr>
                                        <p:cTn id="11" dur="1" fill="hold">
                                          <p:stCondLst>
                                            <p:cond delay="0"/>
                                          </p:stCondLst>
                                        </p:cTn>
                                        <p:tgtEl>
                                          <p:spTgt spid="40"/>
                                        </p:tgtEl>
                                        <p:attrNameLst>
                                          <p:attrName>style.visibility</p:attrName>
                                        </p:attrNameLst>
                                      </p:cBhvr>
                                      <p:to>
                                        <p:strVal val="visible"/>
                                      </p:to>
                                    </p:set>
                                    <p:anim from="(-#ppt_w/2)" to="(#ppt_x)" calcmode="lin" valueType="num">
                                      <p:cBhvr>
                                        <p:cTn id="12" dur="600" fill="hold">
                                          <p:stCondLst>
                                            <p:cond delay="0"/>
                                          </p:stCondLst>
                                        </p:cTn>
                                        <p:tgtEl>
                                          <p:spTgt spid="40"/>
                                        </p:tgtEl>
                                        <p:attrNameLst>
                                          <p:attrName>ppt_x</p:attrName>
                                        </p:attrNameLst>
                                      </p:cBhvr>
                                    </p:anim>
                                    <p:anim from="0" to="-1.0" calcmode="lin" valueType="num">
                                      <p:cBhvr>
                                        <p:cTn id="13" dur="200" decel="50000" autoRev="1" fill="hold">
                                          <p:stCondLst>
                                            <p:cond delay="600"/>
                                          </p:stCondLst>
                                        </p:cTn>
                                        <p:tgtEl>
                                          <p:spTgt spid="40"/>
                                        </p:tgtEl>
                                        <p:attrNameLst>
                                          <p:attrName>xshear</p:attrName>
                                        </p:attrNameLst>
                                      </p:cBhvr>
                                    </p:anim>
                                    <p:animScale>
                                      <p:cBhvr>
                                        <p:cTn id="14" dur="200" decel="100000" autoRev="1" fill="hold">
                                          <p:stCondLst>
                                            <p:cond delay="600"/>
                                          </p:stCondLst>
                                        </p:cTn>
                                        <p:tgtEl>
                                          <p:spTgt spid="40"/>
                                        </p:tgtEl>
                                      </p:cBhvr>
                                      <p:from x="100000" y="100000"/>
                                      <p:to x="80000" y="100000"/>
                                    </p:animScale>
                                    <p:anim by="(#ppt_h/3+#ppt_w*0.1)" calcmode="lin" valueType="num">
                                      <p:cBhvr additive="sum">
                                        <p:cTn id="15" dur="200" decel="100000" autoRev="1" fill="hold">
                                          <p:stCondLst>
                                            <p:cond delay="600"/>
                                          </p:stCondLst>
                                        </p:cTn>
                                        <p:tgtEl>
                                          <p:spTgt spid="40"/>
                                        </p:tgtEl>
                                        <p:attrNameLst>
                                          <p:attrName>ppt_x</p:attrName>
                                        </p:attrNameLst>
                                      </p:cBhvr>
                                    </p:anim>
                                  </p:childTnLst>
                                </p:cTn>
                              </p:par>
                            </p:childTnLst>
                          </p:cTn>
                        </p:par>
                        <p:par>
                          <p:cTn id="16" fill="hold" nodeType="afterGroup">
                            <p:stCondLst>
                              <p:cond delay="1300"/>
                            </p:stCondLst>
                            <p:childTnLst>
                              <p:par>
                                <p:cTn id="17" presetID="34" presetClass="entr" presetSubtype="0" dur="200" fill="hold" nodeType="afterEffect">
                                  <p:stCondLst>
                                    <p:cond delay="0"/>
                                  </p:stCondLst>
                                  <p:childTnLst>
                                    <p:set>
                                      <p:cBhvr>
                                        <p:cTn id="18" dur="1" fill="hold">
                                          <p:stCondLst>
                                            <p:cond delay="0"/>
                                          </p:stCondLst>
                                        </p:cTn>
                                        <p:tgtEl>
                                          <p:spTgt spid="45"/>
                                        </p:tgtEl>
                                        <p:attrNameLst>
                                          <p:attrName>style.visibility</p:attrName>
                                        </p:attrNameLst>
                                      </p:cBhvr>
                                      <p:to>
                                        <p:strVal val="visible"/>
                                      </p:to>
                                    </p:set>
                                    <p:anim from="(-#ppt_w/2)" to="(#ppt_x)" calcmode="lin" valueType="num">
                                      <p:cBhvr>
                                        <p:cTn id="19" dur="600" fill="hold">
                                          <p:stCondLst>
                                            <p:cond delay="0"/>
                                          </p:stCondLst>
                                        </p:cTn>
                                        <p:tgtEl>
                                          <p:spTgt spid="45"/>
                                        </p:tgtEl>
                                        <p:attrNameLst>
                                          <p:attrName>ppt_x</p:attrName>
                                        </p:attrNameLst>
                                      </p:cBhvr>
                                    </p:anim>
                                    <p:anim from="0" to="-1.0" calcmode="lin" valueType="num">
                                      <p:cBhvr>
                                        <p:cTn id="20" dur="200" decel="50000" autoRev="1" fill="hold">
                                          <p:stCondLst>
                                            <p:cond delay="600"/>
                                          </p:stCondLst>
                                        </p:cTn>
                                        <p:tgtEl>
                                          <p:spTgt spid="45"/>
                                        </p:tgtEl>
                                        <p:attrNameLst>
                                          <p:attrName>xshear</p:attrName>
                                        </p:attrNameLst>
                                      </p:cBhvr>
                                    </p:anim>
                                    <p:animScale>
                                      <p:cBhvr>
                                        <p:cTn id="21" dur="200" decel="100000" autoRev="1" fill="hold">
                                          <p:stCondLst>
                                            <p:cond delay="600"/>
                                          </p:stCondLst>
                                        </p:cTn>
                                        <p:tgtEl>
                                          <p:spTgt spid="45"/>
                                        </p:tgtEl>
                                      </p:cBhvr>
                                      <p:from x="100000" y="100000"/>
                                      <p:to x="80000" y="100000"/>
                                    </p:animScale>
                                    <p:anim by="(#ppt_h/3+#ppt_w*0.1)" calcmode="lin" valueType="num">
                                      <p:cBhvr additive="sum">
                                        <p:cTn id="22" dur="200" decel="100000" autoRev="1" fill="hold">
                                          <p:stCondLst>
                                            <p:cond delay="600"/>
                                          </p:stCondLst>
                                        </p:cTn>
                                        <p:tgtEl>
                                          <p:spTgt spid="45"/>
                                        </p:tgtEl>
                                        <p:attrNameLst>
                                          <p:attrName>ppt_x</p:attrName>
                                        </p:attrNameLst>
                                      </p:cBhvr>
                                    </p:anim>
                                  </p:childTnLst>
                                </p:cTn>
                              </p:par>
                            </p:childTnLst>
                          </p:cTn>
                        </p:par>
                        <p:par>
                          <p:cTn id="23" fill="hold" nodeType="afterGroup">
                            <p:stCondLst>
                              <p:cond delay="2100"/>
                            </p:stCondLst>
                            <p:childTnLst>
                              <p:par>
                                <p:cTn id="24" presetID="34" presetClass="entr" presetSubtype="0" dur="200" fill="hold" nodeType="afterEffect">
                                  <p:stCondLst>
                                    <p:cond delay="0"/>
                                  </p:stCondLst>
                                  <p:childTnLst>
                                    <p:set>
                                      <p:cBhvr>
                                        <p:cTn id="25" dur="1" fill="hold">
                                          <p:stCondLst>
                                            <p:cond delay="0"/>
                                          </p:stCondLst>
                                        </p:cTn>
                                        <p:tgtEl>
                                          <p:spTgt spid="50"/>
                                        </p:tgtEl>
                                        <p:attrNameLst>
                                          <p:attrName>style.visibility</p:attrName>
                                        </p:attrNameLst>
                                      </p:cBhvr>
                                      <p:to>
                                        <p:strVal val="visible"/>
                                      </p:to>
                                    </p:set>
                                    <p:anim from="(-#ppt_w/2)" to="(#ppt_x)" calcmode="lin" valueType="num">
                                      <p:cBhvr>
                                        <p:cTn id="26" dur="600" fill="hold">
                                          <p:stCondLst>
                                            <p:cond delay="0"/>
                                          </p:stCondLst>
                                        </p:cTn>
                                        <p:tgtEl>
                                          <p:spTgt spid="50"/>
                                        </p:tgtEl>
                                        <p:attrNameLst>
                                          <p:attrName>ppt_x</p:attrName>
                                        </p:attrNameLst>
                                      </p:cBhvr>
                                    </p:anim>
                                    <p:anim from="0" to="-1.0" calcmode="lin" valueType="num">
                                      <p:cBhvr>
                                        <p:cTn id="27" dur="200" decel="50000" autoRev="1" fill="hold">
                                          <p:stCondLst>
                                            <p:cond delay="600"/>
                                          </p:stCondLst>
                                        </p:cTn>
                                        <p:tgtEl>
                                          <p:spTgt spid="50"/>
                                        </p:tgtEl>
                                        <p:attrNameLst>
                                          <p:attrName>xshear</p:attrName>
                                        </p:attrNameLst>
                                      </p:cBhvr>
                                    </p:anim>
                                    <p:animScale>
                                      <p:cBhvr>
                                        <p:cTn id="28" dur="200" decel="100000" autoRev="1" fill="hold">
                                          <p:stCondLst>
                                            <p:cond delay="600"/>
                                          </p:stCondLst>
                                        </p:cTn>
                                        <p:tgtEl>
                                          <p:spTgt spid="50"/>
                                        </p:tgtEl>
                                      </p:cBhvr>
                                      <p:from x="100000" y="100000"/>
                                      <p:to x="80000" y="100000"/>
                                    </p:animScale>
                                    <p:anim by="(#ppt_h/3+#ppt_w*0.1)" calcmode="lin" valueType="num">
                                      <p:cBhvr additive="sum">
                                        <p:cTn id="29" dur="200" decel="100000" autoRev="1" fill="hold">
                                          <p:stCondLst>
                                            <p:cond delay="600"/>
                                          </p:stCondLst>
                                        </p:cTn>
                                        <p:tgtEl>
                                          <p:spTgt spid="50"/>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67" name="矩形 66"/>
          <p:cNvSpPr/>
          <p:nvPr/>
        </p:nvSpPr>
        <p:spPr>
          <a:xfrm>
            <a:off x="838622" y="981522"/>
            <a:ext cx="6840760" cy="473463"/>
          </a:xfrm>
          <a:prstGeom prst="rect">
            <a:avLst/>
          </a:prstGeom>
        </p:spPr>
        <p:txBody>
          <a:bodyPr wrap="squar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just">
              <a:lnSpc>
                <a:spcPct val="157000"/>
              </a:lnSpc>
              <a:spcBef>
                <a:spcPts val="600"/>
              </a:spcBef>
              <a:spcAft>
                <a:spcPts val="600"/>
              </a:spcAft>
            </a:pPr>
            <a:r>
              <a:rPr lang="zh-CN" altLang="en-US" sz="1800" b="1" kern="100">
                <a:solidFill>
                  <a:schemeClr val="tx1">
                    <a:lumMod val="65000"/>
                    <a:lumOff val="35000"/>
                  </a:schemeClr>
                </a:solidFill>
                <a:latin typeface="微软雅黑" pitchFamily="34" charset="-122"/>
                <a:ea typeface="微软雅黑" pitchFamily="34" charset="-122"/>
              </a:rPr>
              <a:t>（二）现金流量的内容</a:t>
            </a:r>
            <a:endParaRPr lang="zh-CN" altLang="zh-CN" sz="1800" b="1" kern="100">
              <a:solidFill>
                <a:schemeClr val="tx1">
                  <a:lumMod val="65000"/>
                  <a:lumOff val="35000"/>
                </a:schemeClr>
              </a:solidFill>
              <a:effectLst/>
              <a:latin typeface="微软雅黑" pitchFamily="34" charset="-122"/>
              <a:ea typeface="微软雅黑" pitchFamily="34" charset="-122"/>
            </a:endParaRPr>
          </a:p>
        </p:txBody>
      </p:sp>
      <p:sp>
        <p:nvSpPr>
          <p:cNvPr id="4" name="矩形 3"/>
          <p:cNvSpPr/>
          <p:nvPr/>
        </p:nvSpPr>
        <p:spPr>
          <a:xfrm>
            <a:off x="910630" y="1469809"/>
            <a:ext cx="1984839" cy="375809"/>
          </a:xfrm>
          <a:prstGeom prst="rect">
            <a:avLst/>
          </a:prstGeom>
        </p:spPr>
        <p:txBody>
          <a:bodyPr wrap="non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indent="269875" algn="just">
              <a:lnSpc>
                <a:spcPct val="110000"/>
              </a:lnSpc>
              <a:spcAft>
                <a:spcPct val="0"/>
              </a:spcAft>
            </a:pPr>
            <a:r>
              <a:rPr lang="en-US" altLang="zh-CN" sz="1800" b="1" kern="0">
                <a:solidFill>
                  <a:srgbClr val="FF0000"/>
                </a:solidFill>
                <a:latin typeface="微软雅黑" pitchFamily="34" charset="-122"/>
                <a:ea typeface="微软雅黑" pitchFamily="34" charset="-122"/>
              </a:rPr>
              <a:t>3</a:t>
            </a:r>
            <a:r>
              <a:rPr lang="zh-CN" altLang="en-US" sz="1800" b="1" kern="0">
                <a:solidFill>
                  <a:srgbClr val="FF0000"/>
                </a:solidFill>
                <a:latin typeface="微软雅黑" pitchFamily="34" charset="-122"/>
                <a:ea typeface="微软雅黑" pitchFamily="34" charset="-122"/>
              </a:rPr>
              <a:t>．现金净流量</a:t>
            </a:r>
            <a:endParaRPr lang="zh-CN" altLang="zh-CN" sz="1800" b="1" kern="100">
              <a:solidFill>
                <a:srgbClr val="FF0000"/>
              </a:solidFill>
              <a:effectLst/>
              <a:latin typeface="微软雅黑" pitchFamily="34" charset="-122"/>
              <a:ea typeface="微软雅黑" pitchFamily="34" charset="-122"/>
            </a:endParaRPr>
          </a:p>
        </p:txBody>
      </p:sp>
      <p:sp>
        <p:nvSpPr>
          <p:cNvPr id="19" name="矩形 18"/>
          <p:cNvSpPr/>
          <p:nvPr/>
        </p:nvSpPr>
        <p:spPr>
          <a:xfrm>
            <a:off x="1059790" y="1922892"/>
            <a:ext cx="10153128" cy="1172629"/>
          </a:xfrm>
          <a:prstGeom prst="rect">
            <a:avLst/>
          </a:prstGeom>
        </p:spPr>
        <p:txBody>
          <a:bodyPr wrap="squar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lvl="0" defTabSz="914400">
              <a:lnSpc>
                <a:spcPct val="130000"/>
              </a:lnSpc>
            </a:pPr>
            <a:r>
              <a:rPr lang="zh-CN" altLang="en-US" sz="1800" kern="0" smtClean="0">
                <a:solidFill>
                  <a:prstClr val="black">
                    <a:lumMod val="65000"/>
                    <a:lumOff val="35000"/>
                  </a:prstClr>
                </a:solidFill>
                <a:latin typeface="微软雅黑" pitchFamily="34" charset="-122"/>
                <a:ea typeface="微软雅黑" pitchFamily="34" charset="-122"/>
              </a:rPr>
              <a:t>       现金</a:t>
            </a:r>
            <a:r>
              <a:rPr lang="zh-CN" altLang="en-US" sz="1800" kern="0">
                <a:solidFill>
                  <a:prstClr val="black">
                    <a:lumMod val="65000"/>
                    <a:lumOff val="35000"/>
                  </a:prstClr>
                </a:solidFill>
                <a:latin typeface="微软雅黑" pitchFamily="34" charset="-122"/>
                <a:ea typeface="微软雅黑" pitchFamily="34" charset="-122"/>
              </a:rPr>
              <a:t>净流量是指一定期间现金流入量与现金流出量的差额。这里所说的“一定期间”可以是</a:t>
            </a:r>
            <a:r>
              <a:rPr lang="en-US" altLang="zh-CN" sz="1800" kern="0">
                <a:solidFill>
                  <a:prstClr val="black">
                    <a:lumMod val="65000"/>
                    <a:lumOff val="35000"/>
                  </a:prstClr>
                </a:solidFill>
                <a:latin typeface="微软雅黑" pitchFamily="34" charset="-122"/>
                <a:ea typeface="微软雅黑" pitchFamily="34" charset="-122"/>
              </a:rPr>
              <a:t>1</a:t>
            </a:r>
            <a:r>
              <a:rPr lang="zh-CN" altLang="en-US" sz="1800" kern="0">
                <a:solidFill>
                  <a:prstClr val="black">
                    <a:lumMod val="65000"/>
                    <a:lumOff val="35000"/>
                  </a:prstClr>
                </a:solidFill>
                <a:latin typeface="微软雅黑" pitchFamily="34" charset="-122"/>
                <a:ea typeface="微软雅黑" pitchFamily="34" charset="-122"/>
              </a:rPr>
              <a:t>年内，也可以是投资项目持续的整个年限内。现金流入量大于流出量时，现金净流量为正数；反之，现金净流量为负数。现金净流量通常以年为单位，称为“年现金净流量（</a:t>
            </a:r>
            <a:r>
              <a:rPr lang="en-US" altLang="zh-CN" sz="1800" kern="0">
                <a:solidFill>
                  <a:prstClr val="black">
                    <a:lumMod val="65000"/>
                    <a:lumOff val="35000"/>
                  </a:prstClr>
                </a:solidFill>
                <a:latin typeface="微软雅黑" pitchFamily="34" charset="-122"/>
                <a:ea typeface="微软雅黑" pitchFamily="34" charset="-122"/>
              </a:rPr>
              <a:t>NCF</a:t>
            </a:r>
            <a:r>
              <a:rPr lang="zh-CN" altLang="en-US" sz="1800" kern="0">
                <a:solidFill>
                  <a:prstClr val="black">
                    <a:lumMod val="65000"/>
                    <a:lumOff val="35000"/>
                  </a:prstClr>
                </a:solidFill>
                <a:latin typeface="微软雅黑" pitchFamily="34" charset="-122"/>
                <a:ea typeface="微软雅黑" pitchFamily="34" charset="-122"/>
              </a:rPr>
              <a:t>）”。</a:t>
            </a:r>
          </a:p>
        </p:txBody>
      </p:sp>
      <p:sp>
        <p:nvSpPr>
          <p:cNvPr id="20" name="矩形 19"/>
          <p:cNvSpPr/>
          <p:nvPr/>
        </p:nvSpPr>
        <p:spPr>
          <a:xfrm>
            <a:off x="1198662" y="3265277"/>
            <a:ext cx="10153128" cy="1172629"/>
          </a:xfrm>
          <a:prstGeom prst="rect">
            <a:avLst/>
          </a:prstGeom>
        </p:spPr>
        <p:txBody>
          <a:bodyPr wrap="squar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lvl="0" defTabSz="914400">
              <a:lnSpc>
                <a:spcPct val="130000"/>
              </a:lnSpc>
            </a:pPr>
            <a:r>
              <a:rPr lang="en-US" altLang="zh-CN" sz="1800" b="1" kern="0">
                <a:solidFill>
                  <a:srgbClr val="FF0000"/>
                </a:solidFill>
                <a:latin typeface="微软雅黑" pitchFamily="34" charset="-122"/>
                <a:ea typeface="微软雅黑" pitchFamily="34" charset="-122"/>
              </a:rPr>
              <a:t>1</a:t>
            </a:r>
            <a:r>
              <a:rPr lang="zh-CN" altLang="en-US" sz="1800" b="1" kern="0">
                <a:solidFill>
                  <a:srgbClr val="FF0000"/>
                </a:solidFill>
                <a:latin typeface="微软雅黑" pitchFamily="34" charset="-122"/>
                <a:ea typeface="微软雅黑" pitchFamily="34" charset="-122"/>
              </a:rPr>
              <a:t>）建设期现金净流量的计算公式</a:t>
            </a:r>
          </a:p>
          <a:p>
            <a:pPr lvl="0" defTabSz="914400">
              <a:lnSpc>
                <a:spcPct val="130000"/>
              </a:lnSpc>
            </a:pPr>
            <a:r>
              <a:rPr lang="zh-CN" altLang="en-US" sz="1800" kern="0" smtClean="0">
                <a:solidFill>
                  <a:prstClr val="black">
                    <a:lumMod val="65000"/>
                    <a:lumOff val="35000"/>
                  </a:prstClr>
                </a:solidFill>
                <a:latin typeface="微软雅黑" pitchFamily="34" charset="-122"/>
                <a:ea typeface="微软雅黑" pitchFamily="34" charset="-122"/>
              </a:rPr>
              <a:t>      由于</a:t>
            </a:r>
            <a:r>
              <a:rPr lang="zh-CN" altLang="en-US" sz="1800" kern="0">
                <a:solidFill>
                  <a:prstClr val="black">
                    <a:lumMod val="65000"/>
                    <a:lumOff val="35000"/>
                  </a:prstClr>
                </a:solidFill>
                <a:latin typeface="微软雅黑" pitchFamily="34" charset="-122"/>
                <a:ea typeface="微软雅黑" pitchFamily="34" charset="-122"/>
              </a:rPr>
              <a:t>项目建设期内通常没有现金的流入，因此，现金净流量表现为投资额的相反数，</a:t>
            </a:r>
            <a:r>
              <a:rPr lang="zh-CN" altLang="en-US" sz="1800" b="1" kern="0">
                <a:solidFill>
                  <a:srgbClr val="FF0000"/>
                </a:solidFill>
                <a:latin typeface="微软雅黑" pitchFamily="34" charset="-122"/>
                <a:ea typeface="微软雅黑" pitchFamily="34" charset="-122"/>
              </a:rPr>
              <a:t>其计算公式为：</a:t>
            </a:r>
          </a:p>
        </p:txBody>
      </p:sp>
      <p:sp>
        <p:nvSpPr>
          <p:cNvPr id="2" name="矩形 1"/>
          <p:cNvSpPr/>
          <p:nvPr/>
        </p:nvSpPr>
        <p:spPr>
          <a:xfrm>
            <a:off x="4120146" y="4797946"/>
            <a:ext cx="3950120" cy="397032"/>
          </a:xfrm>
          <a:prstGeom prst="rect">
            <a:avLst/>
          </a:prstGeom>
        </p:spPr>
        <p:txBody>
          <a:bodyPr wrap="non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indent="269875" algn="ctr">
              <a:lnSpc>
                <a:spcPct val="110000"/>
              </a:lnSpc>
              <a:spcBef>
                <a:spcPts val="600"/>
              </a:spcBef>
              <a:spcAft>
                <a:spcPts val="600"/>
              </a:spcAft>
            </a:pPr>
            <a:r>
              <a:rPr lang="zh-CN" altLang="zh-CN" sz="1800" b="1" kern="0">
                <a:solidFill>
                  <a:srgbClr val="FF0000"/>
                </a:solidFill>
                <a:latin typeface="微软雅黑" pitchFamily="34" charset="-122"/>
                <a:ea typeface="微软雅黑" pitchFamily="34" charset="-122"/>
              </a:rPr>
              <a:t>建设期</a:t>
            </a:r>
            <a:r>
              <a:rPr lang="en-US" altLang="zh-CN" sz="1800" b="1" kern="0">
                <a:solidFill>
                  <a:srgbClr val="FF0000"/>
                </a:solidFill>
                <a:latin typeface="微软雅黑" pitchFamily="34" charset="-122"/>
                <a:ea typeface="微软雅黑" pitchFamily="34" charset="-122"/>
              </a:rPr>
              <a:t>NCF</a:t>
            </a:r>
            <a:r>
              <a:rPr lang="zh-CN" altLang="zh-CN" sz="1800" b="1" kern="0">
                <a:solidFill>
                  <a:prstClr val="black">
                    <a:lumMod val="65000"/>
                    <a:lumOff val="35000"/>
                  </a:prstClr>
                </a:solidFill>
                <a:latin typeface="微软雅黑" pitchFamily="34" charset="-122"/>
                <a:ea typeface="微软雅黑" pitchFamily="34" charset="-122"/>
              </a:rPr>
              <a:t>＝</a:t>
            </a:r>
            <a:r>
              <a:rPr lang="en-US" altLang="zh-CN" sz="1800" b="1" kern="0">
                <a:solidFill>
                  <a:prstClr val="black">
                    <a:lumMod val="65000"/>
                    <a:lumOff val="35000"/>
                  </a:prstClr>
                </a:solidFill>
                <a:latin typeface="微软雅黑" pitchFamily="34" charset="-122"/>
                <a:ea typeface="微软雅黑" pitchFamily="34" charset="-122"/>
              </a:rPr>
              <a:t>0</a:t>
            </a:r>
            <a:r>
              <a:rPr lang="zh-CN" altLang="zh-CN" sz="1800" b="1" kern="0">
                <a:solidFill>
                  <a:prstClr val="black">
                    <a:lumMod val="65000"/>
                    <a:lumOff val="35000"/>
                  </a:prstClr>
                </a:solidFill>
                <a:latin typeface="微软雅黑" pitchFamily="34" charset="-122"/>
                <a:ea typeface="微软雅黑" pitchFamily="34" charset="-122"/>
              </a:rPr>
              <a:t>－投资额＝</a:t>
            </a:r>
            <a:r>
              <a:rPr lang="en-US" altLang="zh-CN" sz="1800" b="1" kern="0">
                <a:solidFill>
                  <a:prstClr val="black">
                    <a:lumMod val="65000"/>
                    <a:lumOff val="35000"/>
                  </a:prstClr>
                </a:solidFill>
                <a:latin typeface="微软雅黑" pitchFamily="34" charset="-122"/>
                <a:ea typeface="微软雅黑" pitchFamily="34" charset="-122"/>
              </a:rPr>
              <a:t>-</a:t>
            </a:r>
            <a:r>
              <a:rPr lang="zh-CN" altLang="zh-CN" sz="1800" b="1" kern="0">
                <a:solidFill>
                  <a:prstClr val="black">
                    <a:lumMod val="65000"/>
                    <a:lumOff val="35000"/>
                  </a:prstClr>
                </a:solidFill>
                <a:latin typeface="微软雅黑" pitchFamily="34" charset="-122"/>
                <a:ea typeface="微软雅黑" pitchFamily="34" charset="-122"/>
              </a:rPr>
              <a:t>投资额</a:t>
            </a:r>
          </a:p>
        </p:txBody>
      </p:sp>
    </p:spTree>
    <p:extLst>
      <p:ext uri="{BB962C8B-B14F-4D97-AF65-F5344CB8AC3E}">
        <p14:creationId xmlns:p14="http://schemas.microsoft.com/office/powerpoint/2010/main" val="147358400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6" presetClass="entr" presetSubtype="21" dur="50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par>
                                <p:cTn id="8" presetID="16" presetClass="entr" presetSubtype="21" dur="50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barn(inVertical)">
                                      <p:cBhvr>
                                        <p:cTn id="10" dur="500"/>
                                        <p:tgtEl>
                                          <p:spTgt spid="20"/>
                                        </p:tgtEl>
                                      </p:cBhvr>
                                    </p:animEffect>
                                  </p:childTnLst>
                                </p:cTn>
                              </p:par>
                              <p:par>
                                <p:cTn id="11" presetID="16" presetClass="entr" presetSubtype="21" dur="500" fill="hold" grpId="0" nodeType="withEffect">
                                  <p:stCondLst>
                                    <p:cond delay="0"/>
                                  </p:stCondLst>
                                  <p:childTnLst>
                                    <p:set>
                                      <p:cBhvr>
                                        <p:cTn id="12" dur="1" fill="hold">
                                          <p:stCondLst>
                                            <p:cond delay="0"/>
                                          </p:stCondLst>
                                        </p:cTn>
                                        <p:tgtEl>
                                          <p:spTgt spid="67"/>
                                        </p:tgtEl>
                                        <p:attrNameLst>
                                          <p:attrName>style.visibility</p:attrName>
                                        </p:attrNameLst>
                                      </p:cBhvr>
                                      <p:to>
                                        <p:strVal val="visible"/>
                                      </p:to>
                                    </p:set>
                                    <p:animEffect transition="in" filter="barn(inVertical)">
                                      <p:cBhvr>
                                        <p:cTn id="13" dur="500"/>
                                        <p:tgtEl>
                                          <p:spTgt spid="67"/>
                                        </p:tgtEl>
                                      </p:cBhvr>
                                    </p:animEffect>
                                  </p:childTnLst>
                                </p:cTn>
                              </p:par>
                              <p:par>
                                <p:cTn id="14" presetID="16" presetClass="entr" presetSubtype="21" dur="50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barn(inVertical)">
                                      <p:cBhvr>
                                        <p:cTn id="16" dur="500"/>
                                        <p:tgtEl>
                                          <p:spTgt spid="4"/>
                                        </p:tgtEl>
                                      </p:cBhvr>
                                    </p:animEffect>
                                  </p:childTnLst>
                                </p:cTn>
                              </p:par>
                              <p:par>
                                <p:cTn id="17" presetID="16" presetClass="entr" presetSubtype="21" dur="500"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barn(inVertical)">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4" grpId="0"/>
      <p:bldP spid="19" grpId="0"/>
      <p:bldP spid="20" grpId="0"/>
      <p:bldP spid="2" grpId="0"/>
    </p:bldLst>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67" name="矩形 66"/>
          <p:cNvSpPr/>
          <p:nvPr/>
        </p:nvSpPr>
        <p:spPr>
          <a:xfrm>
            <a:off x="838622" y="981522"/>
            <a:ext cx="6840760" cy="473463"/>
          </a:xfrm>
          <a:prstGeom prst="rect">
            <a:avLst/>
          </a:prstGeom>
        </p:spPr>
        <p:txBody>
          <a:bodyPr wrap="squar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just">
              <a:lnSpc>
                <a:spcPct val="157000"/>
              </a:lnSpc>
              <a:spcBef>
                <a:spcPts val="600"/>
              </a:spcBef>
              <a:spcAft>
                <a:spcPts val="600"/>
              </a:spcAft>
            </a:pPr>
            <a:r>
              <a:rPr lang="zh-CN" altLang="en-US" sz="1800" b="1" kern="100">
                <a:solidFill>
                  <a:schemeClr val="tx1">
                    <a:lumMod val="65000"/>
                    <a:lumOff val="35000"/>
                  </a:schemeClr>
                </a:solidFill>
                <a:latin typeface="微软雅黑" pitchFamily="34" charset="-122"/>
                <a:ea typeface="微软雅黑" pitchFamily="34" charset="-122"/>
              </a:rPr>
              <a:t>（二）现金流量的内容</a:t>
            </a:r>
            <a:endParaRPr lang="zh-CN" altLang="zh-CN" sz="1800" b="1" kern="100">
              <a:solidFill>
                <a:schemeClr val="tx1">
                  <a:lumMod val="65000"/>
                  <a:lumOff val="35000"/>
                </a:schemeClr>
              </a:solidFill>
              <a:effectLst/>
              <a:latin typeface="微软雅黑" pitchFamily="34" charset="-122"/>
              <a:ea typeface="微软雅黑" pitchFamily="34" charset="-122"/>
            </a:endParaRPr>
          </a:p>
        </p:txBody>
      </p:sp>
      <p:sp>
        <p:nvSpPr>
          <p:cNvPr id="4" name="矩形 3"/>
          <p:cNvSpPr/>
          <p:nvPr/>
        </p:nvSpPr>
        <p:spPr>
          <a:xfrm>
            <a:off x="902460" y="1544888"/>
            <a:ext cx="1984839" cy="375809"/>
          </a:xfrm>
          <a:prstGeom prst="rect">
            <a:avLst/>
          </a:prstGeom>
        </p:spPr>
        <p:txBody>
          <a:bodyPr wrap="non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indent="269875" algn="just">
              <a:lnSpc>
                <a:spcPct val="110000"/>
              </a:lnSpc>
              <a:spcAft>
                <a:spcPct val="0"/>
              </a:spcAft>
            </a:pPr>
            <a:r>
              <a:rPr lang="en-US" altLang="zh-CN" sz="1800" b="1" kern="0">
                <a:solidFill>
                  <a:srgbClr val="FF0000"/>
                </a:solidFill>
                <a:latin typeface="微软雅黑" pitchFamily="34" charset="-122"/>
                <a:ea typeface="微软雅黑" pitchFamily="34" charset="-122"/>
              </a:rPr>
              <a:t>3</a:t>
            </a:r>
            <a:r>
              <a:rPr lang="zh-CN" altLang="en-US" sz="1800" b="1" kern="0">
                <a:solidFill>
                  <a:srgbClr val="FF0000"/>
                </a:solidFill>
                <a:latin typeface="微软雅黑" pitchFamily="34" charset="-122"/>
                <a:ea typeface="微软雅黑" pitchFamily="34" charset="-122"/>
              </a:rPr>
              <a:t>．现金净流量</a:t>
            </a:r>
            <a:endParaRPr lang="zh-CN" altLang="zh-CN" sz="1800" b="1" kern="100">
              <a:solidFill>
                <a:srgbClr val="FF0000"/>
              </a:solidFill>
              <a:effectLst/>
              <a:latin typeface="微软雅黑" pitchFamily="34" charset="-122"/>
              <a:ea typeface="微软雅黑" pitchFamily="34" charset="-122"/>
            </a:endParaRPr>
          </a:p>
        </p:txBody>
      </p:sp>
      <p:sp>
        <p:nvSpPr>
          <p:cNvPr id="20" name="矩形 19"/>
          <p:cNvSpPr/>
          <p:nvPr/>
        </p:nvSpPr>
        <p:spPr>
          <a:xfrm>
            <a:off x="1198662" y="2028934"/>
            <a:ext cx="10153128" cy="1532727"/>
          </a:xfrm>
          <a:prstGeom prst="rect">
            <a:avLst/>
          </a:prstGeom>
        </p:spPr>
        <p:txBody>
          <a:bodyPr wrap="squar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lvl="0" defTabSz="914400">
              <a:lnSpc>
                <a:spcPct val="130000"/>
              </a:lnSpc>
            </a:pPr>
            <a:r>
              <a:rPr lang="en-US" altLang="zh-CN" sz="1800" b="1" kern="0">
                <a:solidFill>
                  <a:srgbClr val="FF0000"/>
                </a:solidFill>
                <a:latin typeface="微软雅黑" pitchFamily="34" charset="-122"/>
                <a:ea typeface="微软雅黑" pitchFamily="34" charset="-122"/>
              </a:rPr>
              <a:t>2</a:t>
            </a:r>
            <a:r>
              <a:rPr lang="zh-CN" altLang="en-US" sz="1800" b="1" kern="0">
                <a:solidFill>
                  <a:srgbClr val="FF0000"/>
                </a:solidFill>
                <a:latin typeface="微软雅黑" pitchFamily="34" charset="-122"/>
                <a:ea typeface="微软雅黑" pitchFamily="34" charset="-122"/>
              </a:rPr>
              <a:t>）经营期现金净流量的计算公式</a:t>
            </a:r>
          </a:p>
          <a:p>
            <a:pPr lvl="0" defTabSz="914400">
              <a:lnSpc>
                <a:spcPct val="130000"/>
              </a:lnSpc>
            </a:pPr>
            <a:r>
              <a:rPr lang="zh-CN" altLang="en-US" sz="1800" kern="0" smtClean="0">
                <a:solidFill>
                  <a:prstClr val="black">
                    <a:lumMod val="65000"/>
                    <a:lumOff val="35000"/>
                  </a:prstClr>
                </a:solidFill>
                <a:latin typeface="微软雅黑" pitchFamily="34" charset="-122"/>
                <a:ea typeface="微软雅黑" pitchFamily="34" charset="-122"/>
              </a:rPr>
              <a:t>      项目</a:t>
            </a:r>
            <a:r>
              <a:rPr lang="zh-CN" altLang="en-US" sz="1800" kern="0">
                <a:solidFill>
                  <a:prstClr val="black">
                    <a:lumMod val="65000"/>
                    <a:lumOff val="35000"/>
                  </a:prstClr>
                </a:solidFill>
                <a:latin typeface="微软雅黑" pitchFamily="34" charset="-122"/>
                <a:ea typeface="微软雅黑" pitchFamily="34" charset="-122"/>
              </a:rPr>
              <a:t>经营期内的现金净流量主要表现为投产后的经营利润，但由于折旧不需要支付现金，也就不发生现金流出，因此，在计算项目经营期内现金净流量时应加回去。同理，如果存在无形资产与递延资产的摊销，也应如同折旧的处理。</a:t>
            </a:r>
            <a:r>
              <a:rPr lang="zh-CN" altLang="en-US" sz="1800" b="1" kern="0">
                <a:solidFill>
                  <a:srgbClr val="FF0000"/>
                </a:solidFill>
                <a:latin typeface="微软雅黑" pitchFamily="34" charset="-122"/>
                <a:ea typeface="微软雅黑" pitchFamily="34" charset="-122"/>
              </a:rPr>
              <a:t>其计算公式为：</a:t>
            </a:r>
          </a:p>
        </p:txBody>
      </p:sp>
      <p:sp>
        <p:nvSpPr>
          <p:cNvPr id="3" name="矩形 2"/>
          <p:cNvSpPr/>
          <p:nvPr/>
        </p:nvSpPr>
        <p:spPr>
          <a:xfrm>
            <a:off x="3809190" y="4365898"/>
            <a:ext cx="4384534" cy="375809"/>
          </a:xfrm>
          <a:prstGeom prst="rect">
            <a:avLst/>
          </a:prstGeom>
        </p:spPr>
        <p:txBody>
          <a:bodyPr wrap="none">
            <a:spAutoFit/>
          </a:bodyPr>
          <a:ls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indent="269875" algn="ctr">
              <a:lnSpc>
                <a:spcPct val="110000"/>
              </a:lnSpc>
              <a:spcBef>
                <a:spcPts val="600"/>
              </a:spcBef>
              <a:spcAft>
                <a:spcPts val="600"/>
              </a:spcAft>
            </a:pPr>
            <a:r>
              <a:rPr lang="zh-CN" altLang="zh-CN" sz="1800" b="1" kern="0">
                <a:solidFill>
                  <a:srgbClr val="FF0000"/>
                </a:solidFill>
                <a:latin typeface="微软雅黑" pitchFamily="34" charset="-122"/>
                <a:ea typeface="微软雅黑" pitchFamily="34" charset="-122"/>
              </a:rPr>
              <a:t>经营期</a:t>
            </a:r>
            <a:r>
              <a:rPr lang="en-US" altLang="zh-CN" sz="1800" b="1" kern="0">
                <a:solidFill>
                  <a:srgbClr val="FF0000"/>
                </a:solidFill>
                <a:latin typeface="微软雅黑" pitchFamily="34" charset="-122"/>
                <a:ea typeface="微软雅黑" pitchFamily="34" charset="-122"/>
              </a:rPr>
              <a:t>NCF</a:t>
            </a:r>
            <a:r>
              <a:rPr lang="zh-CN" altLang="zh-CN" sz="1800" b="1" kern="0">
                <a:solidFill>
                  <a:prstClr val="black">
                    <a:lumMod val="65000"/>
                    <a:lumOff val="35000"/>
                  </a:prstClr>
                </a:solidFill>
                <a:latin typeface="微软雅黑" pitchFamily="34" charset="-122"/>
                <a:ea typeface="微软雅黑" pitchFamily="34" charset="-122"/>
              </a:rPr>
              <a:t>＝年净利润＋年计提的折旧</a:t>
            </a:r>
          </a:p>
        </p:txBody>
      </p:sp>
    </p:spTree>
    <p:extLst>
      <p:ext uri="{BB962C8B-B14F-4D97-AF65-F5344CB8AC3E}">
        <p14:creationId xmlns:p14="http://schemas.microsoft.com/office/powerpoint/2010/main" val="297511246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4" dur="50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down)">
                                      <p:cBhvr>
                                        <p:cTn id="7" dur="500"/>
                                        <p:tgtEl>
                                          <p:spTgt spid="20"/>
                                        </p:tgtEl>
                                      </p:cBhvr>
                                    </p:animEffect>
                                  </p:childTnLst>
                                </p:cTn>
                              </p:par>
                              <p:par>
                                <p:cTn id="8" presetID="22" presetClass="entr" presetSubtype="4" dur="500" fill="hold" grpId="0" nodeType="withEffect">
                                  <p:stCondLst>
                                    <p:cond delay="0"/>
                                  </p:stCondLst>
                                  <p:childTnLst>
                                    <p:set>
                                      <p:cBhvr>
                                        <p:cTn id="9" dur="1" fill="hold">
                                          <p:stCondLst>
                                            <p:cond delay="0"/>
                                          </p:stCondLst>
                                        </p:cTn>
                                        <p:tgtEl>
                                          <p:spTgt spid="67"/>
                                        </p:tgtEl>
                                        <p:attrNameLst>
                                          <p:attrName>style.visibility</p:attrName>
                                        </p:attrNameLst>
                                      </p:cBhvr>
                                      <p:to>
                                        <p:strVal val="visible"/>
                                      </p:to>
                                    </p:set>
                                    <p:animEffect transition="in" filter="wipe(down)">
                                      <p:cBhvr>
                                        <p:cTn id="10" dur="500"/>
                                        <p:tgtEl>
                                          <p:spTgt spid="67"/>
                                        </p:tgtEl>
                                      </p:cBhvr>
                                    </p:animEffect>
                                  </p:childTnLst>
                                </p:cTn>
                              </p:par>
                              <p:par>
                                <p:cTn id="11" presetID="22" presetClass="entr" presetSubtype="4" dur="50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down)">
                                      <p:cBhvr>
                                        <p:cTn id="13" dur="500"/>
                                        <p:tgtEl>
                                          <p:spTgt spid="4"/>
                                        </p:tgtEl>
                                      </p:cBhvr>
                                    </p:animEffect>
                                  </p:childTnLst>
                                </p:cTn>
                              </p:par>
                              <p:par>
                                <p:cTn id="14" presetID="22" presetClass="entr" presetSubtype="4" dur="50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down)">
                                      <p:cBhvr>
                                        <p:cTn id="1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4" grpId="0"/>
      <p:bldP spid="20" grpId="0"/>
      <p:bldP spid="3" grpId="0"/>
    </p:bldLst>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0413" cy="5589588"/>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https://d.book118.com/368062143035006035</a:t>
            </a:r>
          </a:p>
        </p:txBody>
      </p:sp>
    </p:spTree>
  </p:cSld>
  <p:clrMapOvr>
    <a:masterClrMapping/>
  </p:clrMapOvr>
  <p:transition/>
  <p:timing/>
</p:sld>
</file>

<file path=ppt/tags/tag1.xml><?xml version="1.0" encoding="utf-8"?>
<p:tagLst xmlns:p="http://schemas.openxmlformats.org/presentationml/2006/main">
  <p:tag name="MH" val="20160902103308"/>
  <p:tag name="MH_LIBRARY" val="GRAPHIC"/>
  <p:tag name="MH_ORDER" val="菱形 81"/>
</p:tagLst>
</file>

<file path=ppt/tags/tag2.xml><?xml version="1.0" encoding="utf-8"?>
<p:tagLst xmlns:p="http://schemas.openxmlformats.org/presentationml/2006/main">
  <p:tag name="MH" val="20160902103308"/>
  <p:tag name="MH_LIBRARY" val="GRAPHIC"/>
  <p:tag name="MH_ORDER" val="文本框 103"/>
</p:tagLst>
</file>

<file path=ppt/tags/tag3.xml><?xml version="1.0" encoding="utf-8"?>
<p:tagLst xmlns:p="http://schemas.openxmlformats.org/presentationml/2006/main">
  <p:tag name="MH" val="20160902103308"/>
  <p:tag name="MH_LIBRARY" val="GRAPHIC"/>
  <p:tag name="MH_ORDER" val="菱形 82"/>
</p:tagLst>
</file>

<file path=ppt/tags/tag4.xml><?xml version="1.0" encoding="utf-8"?>
<p:tagLst xmlns:p="http://schemas.openxmlformats.org/presentationml/2006/main">
  <p:tag name="MH" val="20160902103308"/>
  <p:tag name="MH_LIBRARY" val="GRAPHIC"/>
  <p:tag name="MH_ORDER" val="文本框 84"/>
</p:tagLst>
</file>

<file path=ppt/tags/tag5.xml><?xml version="1.0" encoding="utf-8"?>
<p:tagLst xmlns:p="http://schemas.openxmlformats.org/presentationml/2006/main">
  <p:tag name="MH" val="20160902103308"/>
  <p:tag name="MH_LIBRARY" val="GRAPHIC"/>
  <p:tag name="MH_ORDER" val="文本框 85"/>
</p:tagLst>
</file>

<file path=ppt/tags/tag6.xml><?xml version="1.0" encoding="utf-8"?>
<p:tagLst xmlns:p="http://schemas.openxmlformats.org/presentationml/2006/main">
  <p:tag name="MH" val="20160902103308"/>
  <p:tag name="MH_LIBRARY" val="GRAPHIC"/>
  <p:tag name="MH_ORDER" val="文本框 80"/>
</p:tagLst>
</file>

<file path=ppt/tags/tag7.xml><?xml version="1.0" encoding="utf-8"?>
<p:tagLst xmlns:p="http://schemas.openxmlformats.org/presentationml/2006/main">
  <p:tag name="MH" val="20160902103308"/>
  <p:tag name="MH_LIBRARY" val="GRAPHIC"/>
  <p:tag name="MH_ORDER" val="菱形 82"/>
</p:tagLst>
</file>

<file path=ppt/tags/tag8.xml><?xml version="1.0" encoding="utf-8"?>
<p:tagLst xmlns:p="http://schemas.openxmlformats.org/presentationml/2006/main">
  <p:tag name="MH" val="20160902103308"/>
  <p:tag name="MH_LIBRARY" val="GRAPHIC"/>
  <p:tag name="MH_ORDER" val="文本框 84"/>
</p:tagLst>
</file>

<file path=ppt/tags/tag9.xml><?xml version="1.0" encoding="utf-8"?>
<p:tagLst xmlns:p="http://schemas.openxmlformats.org/presentationml/2006/main">
  <p:tag name="MH" val="20160902103308"/>
  <p:tag name="MH_LIBRARY" val="GRAPHIC"/>
  <p:tag name="MH_ORDER" val="文本框 85"/>
</p:tagLst>
</file>

<file path=ppt/tags/tag10.xml><?xml version="1.0" encoding="utf-8"?>
<p:tagLst xmlns:p="http://schemas.openxmlformats.org/presentationml/2006/main">
  <p:tag name="MH" val="20160902103308"/>
  <p:tag name="MH_LIBRARY" val="GRAPHIC"/>
  <p:tag name="MH_ORDER" val="菱形 82"/>
</p:tagLst>
</file>

<file path=ppt/tags/tag11.xml><?xml version="1.0" encoding="utf-8"?>
<p:tagLst xmlns:p="http://schemas.openxmlformats.org/presentationml/2006/main">
  <p:tag name="MH" val="20160902103308"/>
  <p:tag name="MH_LIBRARY" val="GRAPHIC"/>
  <p:tag name="MH_ORDER" val="文本框 84"/>
</p:tagLst>
</file>

<file path=ppt/tags/tag12.xml><?xml version="1.0" encoding="utf-8"?>
<p:tagLst xmlns:p="http://schemas.openxmlformats.org/presentationml/2006/main">
  <p:tag name="MH" val="20160902103308"/>
  <p:tag name="MH_LIBRARY" val="GRAPHIC"/>
  <p:tag name="MH_ORDER" val="文本框 85"/>
</p:tagLst>
</file>

<file path=ppt/tags/tag13.xml><?xml version="1.0" encoding="utf-8"?>
<p:tagLst xmlns:p="http://schemas.openxmlformats.org/presentationml/2006/main">
  <p:tag name="MH" val="20160921101136"/>
  <p:tag name="MH_LIBRARY" val="GRAPHIC"/>
  <p:tag name="MH_ORDER" val="1"/>
  <p:tag name="MH_TYPE" val="Other"/>
</p:tagLst>
</file>

<file path=ppt/tags/tag14.xml><?xml version="1.0" encoding="utf-8"?>
<p:tagLst xmlns:p="http://schemas.openxmlformats.org/presentationml/2006/main">
  <p:tag name="MH" val="20160921101136"/>
  <p:tag name="MH_LIBRARY" val="GRAPHIC"/>
  <p:tag name="MH_ORDER" val="2"/>
  <p:tag name="MH_TYPE" val="Other"/>
</p:tagLst>
</file>

<file path=ppt/tags/tag15.xml><?xml version="1.0" encoding="utf-8"?>
<p:tagLst xmlns:p="http://schemas.openxmlformats.org/presentationml/2006/main">
  <p:tag name="MH" val="20160921101136"/>
  <p:tag name="MH_LIBRARY" val="GRAPHIC"/>
  <p:tag name="MH_ORDER" val="3"/>
  <p:tag name="MH_TYPE" val="Other"/>
</p:tagLst>
</file>

<file path=ppt/tags/tag16.xml><?xml version="1.0" encoding="utf-8"?>
<p:tagLst xmlns:p="http://schemas.openxmlformats.org/presentationml/2006/main">
  <p:tag name="MH" val="20160921101136"/>
  <p:tag name="MH_LIBRARY" val="GRAPHIC"/>
  <p:tag name="MH_ORDER" val="1"/>
  <p:tag name="MH_TYPE" val="SubTitle"/>
</p:tagLst>
</file>

<file path=ppt/tags/tag17.xml><?xml version="1.0" encoding="utf-8"?>
<p:tagLst xmlns:p="http://schemas.openxmlformats.org/presentationml/2006/main">
  <p:tag name="MH" val="20160921101136"/>
  <p:tag name="MH_LIBRARY" val="GRAPHIC"/>
  <p:tag name="MH_ORDER" val="1"/>
  <p:tag name="MH_TYPE" val="Other"/>
</p:tagLst>
</file>

<file path=ppt/tags/tag18.xml><?xml version="1.0" encoding="utf-8"?>
<p:tagLst xmlns:p="http://schemas.openxmlformats.org/presentationml/2006/main">
  <p:tag name="MH" val="20160921101136"/>
  <p:tag name="MH_LIBRARY" val="GRAPHIC"/>
  <p:tag name="MH_ORDER" val="2"/>
  <p:tag name="MH_TYPE" val="Other"/>
</p:tagLst>
</file>

<file path=ppt/tags/tag19.xml><?xml version="1.0" encoding="utf-8"?>
<p:tagLst xmlns:p="http://schemas.openxmlformats.org/presentationml/2006/main">
  <p:tag name="MH" val="20160921101136"/>
  <p:tag name="MH_LIBRARY" val="GRAPHIC"/>
  <p:tag name="MH_ORDER" val="3"/>
  <p:tag name="MH_TYPE" val="Other"/>
</p:tagLst>
</file>

<file path=ppt/tags/tag20.xml><?xml version="1.0" encoding="utf-8"?>
<p:tagLst xmlns:p="http://schemas.openxmlformats.org/presentationml/2006/main">
  <p:tag name="MH" val="20160921101136"/>
  <p:tag name="MH_LIBRARY" val="GRAPHIC"/>
  <p:tag name="MH_ORDER" val="1"/>
  <p:tag name="MH_TYPE" val="SubTitle"/>
</p:tagLst>
</file>

<file path=ppt/tags/tag21.xml><?xml version="1.0" encoding="utf-8"?>
<p:tagLst xmlns:p="http://schemas.openxmlformats.org/presentationml/2006/main">
  <p:tag name="MH" val="20160921101136"/>
  <p:tag name="MH_LIBRARY" val="GRAPHIC"/>
  <p:tag name="MH_ORDER" val="1"/>
  <p:tag name="MH_TYPE" val="Other"/>
</p:tagLst>
</file>

<file path=ppt/tags/tag22.xml><?xml version="1.0" encoding="utf-8"?>
<p:tagLst xmlns:p="http://schemas.openxmlformats.org/presentationml/2006/main">
  <p:tag name="MH" val="20160921101136"/>
  <p:tag name="MH_LIBRARY" val="GRAPHIC"/>
  <p:tag name="MH_ORDER" val="2"/>
  <p:tag name="MH_TYPE" val="Other"/>
</p:tagLst>
</file>

<file path=ppt/tags/tag23.xml><?xml version="1.0" encoding="utf-8"?>
<p:tagLst xmlns:p="http://schemas.openxmlformats.org/presentationml/2006/main">
  <p:tag name="MH" val="20160921101136"/>
  <p:tag name="MH_LIBRARY" val="GRAPHIC"/>
  <p:tag name="MH_ORDER" val="3"/>
  <p:tag name="MH_TYPE" val="Other"/>
</p:tagLst>
</file>

<file path=ppt/tags/tag24.xml><?xml version="1.0" encoding="utf-8"?>
<p:tagLst xmlns:p="http://schemas.openxmlformats.org/presentationml/2006/main">
  <p:tag name="MH" val="20160921101136"/>
  <p:tag name="MH_LIBRARY" val="GRAPHIC"/>
  <p:tag name="MH_ORDER" val="1"/>
  <p:tag name="MH_TYPE" val="SubTitle"/>
</p:tagLst>
</file>

<file path=ppt/tags/tag25.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ppt/theme/theme3.xml><?xml version="1.0" encoding="utf-8"?>
<a:theme xmlns:r="http://schemas.openxmlformats.org/officeDocument/2006/relationships" xmlns:a="http://schemas.openxmlformats.org/drawingml/2006/main" name="母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宋体"/>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宋体"/>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89</Paragraphs>
  <Slides>17</Slides>
  <Notes>0</Notes>
  <TotalTime>1</TotalTime>
  <HiddenSlides>0</HiddenSlides>
  <MMClips>0</MMClips>
  <ScaleCrop>0</ScaleCrop>
  <HeadingPairs>
    <vt:vector baseType="variant" size="6">
      <vt:variant>
        <vt:lpstr>Fonts used</vt:lpstr>
      </vt:variant>
      <vt:variant>
        <vt:i4>11</vt:i4>
      </vt:variant>
      <vt:variant>
        <vt:lpstr>Theme</vt:lpstr>
      </vt:variant>
      <vt:variant>
        <vt:i4>1</vt:i4>
      </vt:variant>
      <vt:variant>
        <vt:lpstr>Slide Titles</vt:lpstr>
      </vt:variant>
      <vt:variant>
        <vt:i4>17</vt:i4>
      </vt:variant>
    </vt:vector>
  </HeadingPairs>
  <TitlesOfParts>
    <vt:vector baseType="lpstr" size="29">
      <vt:lpstr>Arial</vt:lpstr>
      <vt:lpstr>Calibri</vt:lpstr>
      <vt:lpstr>微软雅黑</vt:lpstr>
      <vt:lpstr>宋体</vt:lpstr>
      <vt:lpstr>华文细黑</vt:lpstr>
      <vt:lpstr>Times New Roman</vt:lpstr>
      <vt:lpstr>华文中宋</vt:lpstr>
      <vt:lpstr>华康俪金黑W8(P)</vt:lpstr>
      <vt:lpstr>Stencil</vt:lpstr>
      <vt:lpstr>Wingdings</vt:lpstr>
      <vt:lpstr>Arial Unicode MS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2024-09-13T23:56:53.624</cp:lastPrinted>
  <dcterms:created xsi:type="dcterms:W3CDTF">2024-09-13T15:56:53Z</dcterms:created>
  <dcterms:modified xsi:type="dcterms:W3CDTF">2024-09-13T15:56:56Z</dcterms:modified>
</cp:coreProperties>
</file>