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9144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64653-EC1A-400B-86A7-D83DDB21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21844-A252-448D-9399-B3228A12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E3859-B42D-4B92-97E2-3B6BD0F6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81E46-E75D-4781-A958-2F5269A6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BE899-528F-4C55-80A7-7C1AB75A2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B77BD-B064-428D-B820-BEDAF59B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CDFD2-5F1F-482C-B501-82D709939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F741E-E956-4F3F-9D82-B171128B1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64AD1-55E3-404E-B662-E9A4E4505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9082D-267F-4A08-BFC6-53C7CA20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91357-1DE8-4AD8-A60B-47B9957C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507907" name=""/>
          <p:cNvSpPr/>
          <p:nvPr>
            <p:ph type="ctrTitle"/>
          </p:nvPr>
        </p:nvSpPr>
        <p:spPr>
          <a:xfrm>
            <a:off x="1371600" y="1511300"/>
            <a:ext cx="6400800" cy="22733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45791" dir="2021404" algn="ctr">
              <a:schemeClr val="bg2"/>
            </a:outerShdw>
          </a:effectLst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omic Sans MS" pitchFamily="66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07908" name=""/>
          <p:cNvSpPr/>
          <p:nvPr>
            <p:ph type="subTitle" idx="1"/>
          </p:nvPr>
        </p:nvSpPr>
        <p:spPr>
          <a:xfrm>
            <a:off x="1549400" y="4051300"/>
            <a:ext cx="6032500" cy="1003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omic Sans MS" pitchFamily="66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507909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507910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558356B5-AEB8-4039-98A0-7DCA5C959F71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507911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80E25DE8-3211-4D54-9C0E-986E82243B3E}" type="slidenum">
              <a:rPr lang="zh-CN" altLang="en-US" sz="1400">
                <a:latin typeface="Comic Sans MS" pitchFamily="66" charset="0"/>
              </a:rPr>
              <a:t>*</a:t>
            </a:fld>
            <a:endParaRPr lang="en-US" altLang="zh-CN" sz="1400">
              <a:latin typeface="Comic Sans MS" pitchFamily="66" charset="0"/>
            </a:endParaRPr>
          </a:p>
        </p:txBody>
      </p:sp>
      <p:grpSp>
        <p:nvGrpSpPr>
          <p:cNvPr id="507922" name=""/>
          <p:cNvGrpSpPr/>
          <p:nvPr/>
        </p:nvGrpSpPr>
        <p:grpSpPr>
          <a:xfrm rot="15780000">
            <a:off x="7250906" y="-157956"/>
            <a:ext cx="742950" cy="1058862"/>
            <a:chOff x="4986" y="2752"/>
            <a:chExt cx="468" cy="667"/>
          </a:xfrm>
        </p:grpSpPr>
        <p:sp>
          <p:nvSpPr>
            <p:cNvPr id="507923" name=""/>
            <p:cNvSpPr/>
            <p:nvPr/>
          </p:nvSpPr>
          <p:spPr>
            <a:xfrm rot="7320000">
              <a:off x="4909" y="2936"/>
              <a:ext cx="629" cy="293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24" name=""/>
            <p:cNvSpPr/>
            <p:nvPr/>
          </p:nvSpPr>
          <p:spPr>
            <a:xfrm rot="7320000">
              <a:off x="4894" y="2923"/>
              <a:ext cx="627" cy="290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25" name=""/>
            <p:cNvSpPr/>
            <p:nvPr/>
          </p:nvSpPr>
          <p:spPr>
            <a:xfrm rot="7320000">
              <a:off x="4999" y="2912"/>
              <a:ext cx="416" cy="265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507926" name=""/>
            <p:cNvGrpSpPr/>
            <p:nvPr/>
          </p:nvGrpSpPr>
          <p:grpSpPr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507927" name=""/>
              <p:cNvSpPr/>
              <p:nvPr/>
            </p:nvSpPr>
            <p:spPr>
              <a:xfrm rot="7320000">
                <a:off x="4987" y="3190"/>
                <a:ext cx="59" cy="61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7928" name=""/>
              <p:cNvSpPr/>
              <p:nvPr/>
            </p:nvSpPr>
            <p:spPr>
              <a:xfrm rot="7320000">
                <a:off x="4887" y="2930"/>
                <a:ext cx="667" cy="311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7929" name=""/>
              <p:cNvSpPr/>
              <p:nvPr/>
            </p:nvSpPr>
            <p:spPr>
              <a:xfrm rot="7320000">
                <a:off x="5062" y="2997"/>
                <a:ext cx="472" cy="176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7930" name=""/>
              <p:cNvSpPr/>
              <p:nvPr/>
            </p:nvSpPr>
            <p:spPr>
              <a:xfrm rot="7320000">
                <a:off x="5364" y="2873"/>
                <a:ext cx="63" cy="118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7931" name=""/>
              <p:cNvSpPr/>
              <p:nvPr/>
            </p:nvSpPr>
            <p:spPr>
              <a:xfrm rot="7320000">
                <a:off x="5136" y="2999"/>
                <a:ext cx="193" cy="104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507932" name=""/>
          <p:cNvSpPr/>
          <p:nvPr/>
        </p:nvSpPr>
        <p:spPr>
          <a:xfrm rot="16380000">
            <a:off x="5510212" y="3033712"/>
            <a:ext cx="5832475" cy="584200"/>
          </a:xfrm>
          <a:custGeom>
            <a:rect l="l" t="t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507934" name=""/>
          <p:cNvGrpSpPr/>
          <p:nvPr/>
        </p:nvGrpSpPr>
        <p:grpSpPr>
          <a:xfrm>
            <a:off x="323850" y="5611812"/>
            <a:ext cx="1784350" cy="1246188"/>
            <a:chOff x="5" y="3490"/>
            <a:chExt cx="1124" cy="785"/>
          </a:xfrm>
        </p:grpSpPr>
        <p:sp>
          <p:nvSpPr>
            <p:cNvPr id="507935" name=""/>
            <p:cNvSpPr/>
            <p:nvPr/>
          </p:nvSpPr>
          <p:spPr>
            <a:xfrm>
              <a:off x="24" y="3505"/>
              <a:ext cx="1089" cy="649"/>
            </a:xfrm>
            <a:custGeom>
              <a:rect l="l" t="t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36" name=""/>
            <p:cNvSpPr/>
            <p:nvPr/>
          </p:nvSpPr>
          <p:spPr>
            <a:xfrm>
              <a:off x="1022" y="3582"/>
              <a:ext cx="71" cy="129"/>
            </a:xfrm>
            <a:custGeom>
              <a:rect l="l" t="t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37" name=""/>
            <p:cNvSpPr/>
            <p:nvPr/>
          </p:nvSpPr>
          <p:spPr>
            <a:xfrm>
              <a:off x="20" y="3774"/>
              <a:ext cx="792" cy="410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38" name=""/>
            <p:cNvSpPr/>
            <p:nvPr/>
          </p:nvSpPr>
          <p:spPr>
            <a:xfrm>
              <a:off x="129" y="3808"/>
              <a:ext cx="525" cy="374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39" name=""/>
            <p:cNvSpPr/>
            <p:nvPr/>
          </p:nvSpPr>
          <p:spPr>
            <a:xfrm>
              <a:off x="485" y="3532"/>
              <a:ext cx="135" cy="121"/>
            </a:xfrm>
            <a:custGeom>
              <a:rect l="l" t="t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40" name=""/>
            <p:cNvSpPr/>
            <p:nvPr/>
          </p:nvSpPr>
          <p:spPr>
            <a:xfrm>
              <a:off x="641" y="4163"/>
              <a:ext cx="76" cy="112"/>
            </a:xfrm>
            <a:custGeom>
              <a:rect l="l" t="t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41" name=""/>
            <p:cNvSpPr/>
            <p:nvPr/>
          </p:nvSpPr>
          <p:spPr>
            <a:xfrm>
              <a:off x="504" y="3607"/>
              <a:ext cx="193" cy="383"/>
            </a:xfrm>
            <a:custGeom>
              <a:rect l="l" t="t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42" name=""/>
            <p:cNvSpPr/>
            <p:nvPr/>
          </p:nvSpPr>
          <p:spPr>
            <a:xfrm>
              <a:off x="668" y="3590"/>
              <a:ext cx="364" cy="174"/>
            </a:xfrm>
            <a:custGeom>
              <a:rect l="l" t="t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7943" name=""/>
            <p:cNvSpPr/>
            <p:nvPr/>
          </p:nvSpPr>
          <p:spPr>
            <a:xfrm>
              <a:off x="347" y="3693"/>
              <a:ext cx="156" cy="67"/>
            </a:xfrm>
            <a:custGeom>
              <a:rect l="l" t="t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507944" name=""/>
            <p:cNvGrpSpPr/>
            <p:nvPr/>
          </p:nvGrpSpPr>
          <p:grpSpPr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507945" name=""/>
              <p:cNvGrpSpPr/>
              <p:nvPr/>
            </p:nvGrpSpPr>
            <p:grpSpPr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507946" name=""/>
                <p:cNvSpPr/>
                <p:nvPr/>
              </p:nvSpPr>
              <p:spPr>
                <a:xfrm>
                  <a:off x="499" y="3587"/>
                  <a:ext cx="157" cy="87"/>
                </a:xfrm>
                <a:custGeom>
                  <a:rect l="l" t="t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47" name=""/>
                <p:cNvSpPr/>
                <p:nvPr/>
              </p:nvSpPr>
              <p:spPr>
                <a:xfrm>
                  <a:off x="636" y="4137"/>
                  <a:ext cx="115" cy="133"/>
                </a:xfrm>
                <a:custGeom>
                  <a:rect l="l" t="t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48" name=""/>
                <p:cNvSpPr/>
                <p:nvPr/>
              </p:nvSpPr>
              <p:spPr>
                <a:xfrm>
                  <a:off x="1004" y="3562"/>
                  <a:ext cx="43" cy="117"/>
                </a:xfrm>
                <a:custGeom>
                  <a:rect l="l" t="t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</p:grpSp>
          <p:sp>
            <p:nvSpPr>
              <p:cNvPr id="507949" name=""/>
              <p:cNvSpPr/>
              <p:nvPr/>
            </p:nvSpPr>
            <p:spPr>
              <a:xfrm>
                <a:off x="76" y="3732"/>
                <a:ext cx="595" cy="250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7950" name=""/>
              <p:cNvSpPr/>
              <p:nvPr/>
            </p:nvSpPr>
            <p:spPr>
              <a:xfrm>
                <a:off x="260" y="3886"/>
                <a:ext cx="244" cy="148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7951" name=""/>
              <p:cNvSpPr/>
              <p:nvPr/>
            </p:nvSpPr>
            <p:spPr>
              <a:xfrm>
                <a:off x="565" y="3680"/>
                <a:ext cx="107" cy="238"/>
              </a:xfrm>
              <a:custGeom>
                <a:rect l="l" t="t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grpSp>
            <p:nvGrpSpPr>
              <p:cNvPr id="507952" name=""/>
              <p:cNvGrpSpPr/>
              <p:nvPr/>
            </p:nvGrpSpPr>
            <p:grpSpPr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507953" name=""/>
                <p:cNvSpPr/>
                <p:nvPr/>
              </p:nvSpPr>
              <p:spPr>
                <a:xfrm>
                  <a:off x="669" y="4048"/>
                  <a:ext cx="75" cy="87"/>
                </a:xfrm>
                <a:custGeom>
                  <a:rect l="l" t="t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54" name=""/>
                <p:cNvSpPr/>
                <p:nvPr/>
              </p:nvSpPr>
              <p:spPr>
                <a:xfrm>
                  <a:off x="5" y="3728"/>
                  <a:ext cx="842" cy="440"/>
                </a:xfrm>
                <a:custGeom>
                  <a:rect l="l" t="t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55" name=""/>
                <p:cNvSpPr/>
                <p:nvPr/>
              </p:nvSpPr>
              <p:spPr>
                <a:xfrm>
                  <a:off x="106" y="3770"/>
                  <a:ext cx="80" cy="167"/>
                </a:xfrm>
                <a:custGeom>
                  <a:rect l="l" t="t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56" name=""/>
                <p:cNvSpPr/>
                <p:nvPr/>
              </p:nvSpPr>
              <p:spPr>
                <a:xfrm>
                  <a:off x="449" y="3490"/>
                  <a:ext cx="322" cy="594"/>
                </a:xfrm>
                <a:custGeom>
                  <a:rect l="l" t="t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57" name=""/>
                <p:cNvSpPr/>
                <p:nvPr/>
              </p:nvSpPr>
              <p:spPr>
                <a:xfrm>
                  <a:off x="578" y="3650"/>
                  <a:ext cx="96" cy="252"/>
                </a:xfrm>
                <a:custGeom>
                  <a:rect l="l" t="t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58" name=""/>
                <p:cNvSpPr/>
                <p:nvPr/>
              </p:nvSpPr>
              <p:spPr>
                <a:xfrm>
                  <a:off x="328" y="3630"/>
                  <a:ext cx="195" cy="135"/>
                </a:xfrm>
                <a:custGeom>
                  <a:rect l="l" t="t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59" name=""/>
                <p:cNvSpPr/>
                <p:nvPr/>
              </p:nvSpPr>
              <p:spPr>
                <a:xfrm>
                  <a:off x="658" y="3538"/>
                  <a:ext cx="471" cy="212"/>
                </a:xfrm>
                <a:custGeom>
                  <a:rect l="l" t="t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7960" name=""/>
                <p:cNvSpPr/>
                <p:nvPr/>
              </p:nvSpPr>
              <p:spPr>
                <a:xfrm>
                  <a:off x="717" y="3606"/>
                  <a:ext cx="245" cy="86"/>
                </a:xfrm>
                <a:custGeom>
                  <a:rect l="l" t="t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</p:grpSp>
        </p:grp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FEF91C1-0713-40C4-B737-07A06E5ECF80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Comic Sans MS" pitchFamily="66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506882" name=""/>
          <p:cNvSpPr/>
          <p:nvPr/>
        </p:nvSpPr>
        <p:spPr>
          <a:xfrm rot="18420000">
            <a:off x="7777956" y="-15081"/>
            <a:ext cx="1162050" cy="2084388"/>
          </a:xfrm>
          <a:custGeom>
            <a:rect l="l" t="t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06883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06884" name=""/>
          <p:cNvSpPr/>
          <p:nvPr>
            <p:ph type="body" idx="1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06885" name=""/>
          <p:cNvSpPr/>
          <p:nvPr>
            <p:ph type="dt" sz="half" idx="2"/>
          </p:nvPr>
        </p:nvSpPr>
        <p:spPr>
          <a:xfrm>
            <a:off x="13716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506886" name=""/>
          <p:cNvSpPr/>
          <p:nvPr>
            <p:ph type="ftr" sz="quarter" idx="3"/>
          </p:nvPr>
        </p:nvSpPr>
        <p:spPr>
          <a:xfrm>
            <a:off x="35560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CA00135A-A668-41B2-BAD9-843ACED508AC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506887" name=""/>
          <p:cNvSpPr/>
          <p:nvPr>
            <p:ph type="sldNum" sz="quarter" idx="4"/>
          </p:nvPr>
        </p:nvSpPr>
        <p:spPr>
          <a:xfrm>
            <a:off x="67183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67160EF1-663C-45F7-8FE1-C3D7ED871AA4}" type="slidenum">
              <a:rPr lang="zh-CN" altLang="en-US" sz="1400">
                <a:latin typeface="Comic Sans MS" pitchFamily="66" charset="0"/>
              </a:rPr>
              <a:t>*</a:t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506888" name=""/>
          <p:cNvSpPr/>
          <p:nvPr/>
        </p:nvSpPr>
        <p:spPr>
          <a:xfrm rot="18420000">
            <a:off x="7865269" y="24606"/>
            <a:ext cx="1165225" cy="2097088"/>
          </a:xfrm>
          <a:custGeom>
            <a:rect l="l" t="t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06889" name=""/>
          <p:cNvSpPr/>
          <p:nvPr/>
        </p:nvSpPr>
        <p:spPr>
          <a:xfrm rot="18420000">
            <a:off x="7831138" y="192088"/>
            <a:ext cx="1025525" cy="1571625"/>
          </a:xfrm>
          <a:custGeom>
            <a:rect l="l" t="t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506890" name=""/>
          <p:cNvGrpSpPr/>
          <p:nvPr/>
        </p:nvGrpSpPr>
        <p:grpSpPr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506891" name=""/>
            <p:cNvSpPr/>
            <p:nvPr/>
          </p:nvSpPr>
          <p:spPr>
            <a:xfrm>
              <a:off x="24" y="3505"/>
              <a:ext cx="1089" cy="649"/>
            </a:xfrm>
            <a:custGeom>
              <a:rect l="l" t="t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2" name=""/>
            <p:cNvSpPr/>
            <p:nvPr/>
          </p:nvSpPr>
          <p:spPr>
            <a:xfrm>
              <a:off x="1022" y="3582"/>
              <a:ext cx="71" cy="129"/>
            </a:xfrm>
            <a:custGeom>
              <a:rect l="l" t="t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3" name=""/>
            <p:cNvSpPr/>
            <p:nvPr/>
          </p:nvSpPr>
          <p:spPr>
            <a:xfrm>
              <a:off x="20" y="3774"/>
              <a:ext cx="792" cy="410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4" name=""/>
            <p:cNvSpPr/>
            <p:nvPr/>
          </p:nvSpPr>
          <p:spPr>
            <a:xfrm>
              <a:off x="129" y="3808"/>
              <a:ext cx="525" cy="374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5" name=""/>
            <p:cNvSpPr/>
            <p:nvPr/>
          </p:nvSpPr>
          <p:spPr>
            <a:xfrm>
              <a:off x="485" y="3532"/>
              <a:ext cx="135" cy="121"/>
            </a:xfrm>
            <a:custGeom>
              <a:rect l="l" t="t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6" name=""/>
            <p:cNvSpPr/>
            <p:nvPr/>
          </p:nvSpPr>
          <p:spPr>
            <a:xfrm>
              <a:off x="641" y="4163"/>
              <a:ext cx="76" cy="112"/>
            </a:xfrm>
            <a:custGeom>
              <a:rect l="l" t="t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7" name=""/>
            <p:cNvSpPr/>
            <p:nvPr/>
          </p:nvSpPr>
          <p:spPr>
            <a:xfrm>
              <a:off x="504" y="3607"/>
              <a:ext cx="193" cy="383"/>
            </a:xfrm>
            <a:custGeom>
              <a:rect l="l" t="t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8" name=""/>
            <p:cNvSpPr/>
            <p:nvPr/>
          </p:nvSpPr>
          <p:spPr>
            <a:xfrm>
              <a:off x="668" y="3590"/>
              <a:ext cx="364" cy="174"/>
            </a:xfrm>
            <a:custGeom>
              <a:rect l="l" t="t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899" name=""/>
            <p:cNvSpPr/>
            <p:nvPr/>
          </p:nvSpPr>
          <p:spPr>
            <a:xfrm>
              <a:off x="347" y="3693"/>
              <a:ext cx="156" cy="67"/>
            </a:xfrm>
            <a:custGeom>
              <a:rect l="l" t="t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506900" name=""/>
            <p:cNvGrpSpPr/>
            <p:nvPr/>
          </p:nvGrpSpPr>
          <p:grpSpPr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506901" name=""/>
              <p:cNvGrpSpPr/>
              <p:nvPr/>
            </p:nvGrpSpPr>
            <p:grpSpPr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506902" name=""/>
                <p:cNvSpPr/>
                <p:nvPr/>
              </p:nvSpPr>
              <p:spPr>
                <a:xfrm>
                  <a:off x="499" y="3587"/>
                  <a:ext cx="157" cy="87"/>
                </a:xfrm>
                <a:custGeom>
                  <a:rect l="l" t="t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03" name=""/>
                <p:cNvSpPr/>
                <p:nvPr/>
              </p:nvSpPr>
              <p:spPr>
                <a:xfrm>
                  <a:off x="636" y="4137"/>
                  <a:ext cx="115" cy="133"/>
                </a:xfrm>
                <a:custGeom>
                  <a:rect l="l" t="t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04" name=""/>
                <p:cNvSpPr/>
                <p:nvPr/>
              </p:nvSpPr>
              <p:spPr>
                <a:xfrm>
                  <a:off x="1004" y="3562"/>
                  <a:ext cx="43" cy="117"/>
                </a:xfrm>
                <a:custGeom>
                  <a:rect l="l" t="t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</p:grpSp>
          <p:sp>
            <p:nvSpPr>
              <p:cNvPr id="506905" name=""/>
              <p:cNvSpPr/>
              <p:nvPr/>
            </p:nvSpPr>
            <p:spPr>
              <a:xfrm>
                <a:off x="76" y="3732"/>
                <a:ext cx="595" cy="250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6906" name=""/>
              <p:cNvSpPr/>
              <p:nvPr/>
            </p:nvSpPr>
            <p:spPr>
              <a:xfrm>
                <a:off x="260" y="3886"/>
                <a:ext cx="244" cy="148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506907" name=""/>
              <p:cNvSpPr/>
              <p:nvPr/>
            </p:nvSpPr>
            <p:spPr>
              <a:xfrm>
                <a:off x="565" y="3680"/>
                <a:ext cx="107" cy="238"/>
              </a:xfrm>
              <a:custGeom>
                <a:rect l="l" t="t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grpSp>
            <p:nvGrpSpPr>
              <p:cNvPr id="506908" name=""/>
              <p:cNvGrpSpPr/>
              <p:nvPr/>
            </p:nvGrpSpPr>
            <p:grpSpPr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506909" name=""/>
                <p:cNvSpPr/>
                <p:nvPr/>
              </p:nvSpPr>
              <p:spPr>
                <a:xfrm>
                  <a:off x="669" y="4048"/>
                  <a:ext cx="75" cy="87"/>
                </a:xfrm>
                <a:custGeom>
                  <a:rect l="l" t="t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0" name=""/>
                <p:cNvSpPr/>
                <p:nvPr/>
              </p:nvSpPr>
              <p:spPr>
                <a:xfrm>
                  <a:off x="5" y="3728"/>
                  <a:ext cx="842" cy="440"/>
                </a:xfrm>
                <a:custGeom>
                  <a:rect l="l" t="t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1" name=""/>
                <p:cNvSpPr/>
                <p:nvPr/>
              </p:nvSpPr>
              <p:spPr>
                <a:xfrm>
                  <a:off x="106" y="3770"/>
                  <a:ext cx="80" cy="167"/>
                </a:xfrm>
                <a:custGeom>
                  <a:rect l="l" t="t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2" name=""/>
                <p:cNvSpPr/>
                <p:nvPr/>
              </p:nvSpPr>
              <p:spPr>
                <a:xfrm>
                  <a:off x="449" y="3490"/>
                  <a:ext cx="322" cy="594"/>
                </a:xfrm>
                <a:custGeom>
                  <a:rect l="l" t="t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3" name=""/>
                <p:cNvSpPr/>
                <p:nvPr/>
              </p:nvSpPr>
              <p:spPr>
                <a:xfrm>
                  <a:off x="578" y="3650"/>
                  <a:ext cx="96" cy="252"/>
                </a:xfrm>
                <a:custGeom>
                  <a:rect l="l" t="t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4" name=""/>
                <p:cNvSpPr/>
                <p:nvPr/>
              </p:nvSpPr>
              <p:spPr>
                <a:xfrm>
                  <a:off x="328" y="3630"/>
                  <a:ext cx="195" cy="135"/>
                </a:xfrm>
                <a:custGeom>
                  <a:rect l="l" t="t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5" name=""/>
                <p:cNvSpPr/>
                <p:nvPr/>
              </p:nvSpPr>
              <p:spPr>
                <a:xfrm>
                  <a:off x="658" y="3538"/>
                  <a:ext cx="471" cy="212"/>
                </a:xfrm>
                <a:custGeom>
                  <a:rect l="l" t="t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16" name=""/>
                <p:cNvSpPr/>
                <p:nvPr/>
              </p:nvSpPr>
              <p:spPr>
                <a:xfrm>
                  <a:off x="717" y="3606"/>
                  <a:ext cx="245" cy="86"/>
                </a:xfrm>
                <a:custGeom>
                  <a:rect l="l" t="t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</p:grpSp>
        </p:grpSp>
      </p:grpSp>
      <p:grpSp>
        <p:nvGrpSpPr>
          <p:cNvPr id="506917" name=""/>
          <p:cNvGrpSpPr/>
          <p:nvPr/>
        </p:nvGrpSpPr>
        <p:grpSpPr>
          <a:xfrm>
            <a:off x="8680450" y="2116138"/>
            <a:ext cx="385762" cy="4308475"/>
            <a:chOff x="5468" y="1333"/>
            <a:chExt cx="243" cy="2714"/>
          </a:xfrm>
        </p:grpSpPr>
        <p:sp>
          <p:nvSpPr>
            <p:cNvPr id="506918" name=""/>
            <p:cNvSpPr/>
            <p:nvPr/>
          </p:nvSpPr>
          <p:spPr>
            <a:xfrm flipH="1">
              <a:off x="5468" y="2620"/>
              <a:ext cx="205" cy="1427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06919" name=""/>
            <p:cNvSpPr/>
            <p:nvPr/>
          </p:nvSpPr>
          <p:spPr>
            <a:xfrm flipH="1">
              <a:off x="5506" y="1333"/>
              <a:ext cx="205" cy="1633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lnSpc>
                  <a:spcPct val="80000"/>
                </a:lnSpc>
                <a:spcBef>
                  <a:spcPct val="20000"/>
                </a:spcBef>
                <a:defRPr kumimoji="0" lang="en-US" sz="2400">
                  <a:latin typeface="Comic Sans MS" pitchFamily="66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506920" name=""/>
          <p:cNvGrpSpPr/>
          <p:nvPr/>
        </p:nvGrpSpPr>
        <p:grpSpPr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506921" name=""/>
            <p:cNvGrpSpPr/>
            <p:nvPr/>
          </p:nvGrpSpPr>
          <p:grpSpPr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506922" name=""/>
              <p:cNvSpPr/>
              <p:nvPr/>
            </p:nvSpPr>
            <p:spPr>
              <a:xfrm rot="18420000">
                <a:off x="5430" y="1086"/>
                <a:ext cx="62" cy="288"/>
              </a:xfrm>
              <a:custGeom>
                <a:rect l="l" t="t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marL="342900" indent="-342900" algn="l" rtl="0" eaLnBrk="1" hangingPunct="1">
                  <a:lnSpc>
                    <a:spcPct val="80000"/>
                  </a:lnSpc>
                  <a:spcBef>
                    <a:spcPct val="20000"/>
                  </a:spcBef>
                  <a:defRPr kumimoji="0" lang="en-US" sz="2400">
                    <a:latin typeface="Comic Sans MS" pitchFamily="66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grpSp>
            <p:nvGrpSpPr>
              <p:cNvPr id="506923" name=""/>
              <p:cNvGrpSpPr/>
              <p:nvPr/>
            </p:nvGrpSpPr>
            <p:grpSpPr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506924" name=""/>
                <p:cNvSpPr/>
                <p:nvPr/>
              </p:nvSpPr>
              <p:spPr>
                <a:xfrm rot="18420000">
                  <a:off x="4966" y="71"/>
                  <a:ext cx="153" cy="125"/>
                </a:xfrm>
                <a:custGeom>
                  <a:rect l="l" t="t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25" name=""/>
                <p:cNvSpPr/>
                <p:nvPr/>
              </p:nvSpPr>
              <p:spPr>
                <a:xfrm rot="18420000">
                  <a:off x="5048" y="331"/>
                  <a:ext cx="269" cy="438"/>
                </a:xfrm>
                <a:custGeom>
                  <a:rect l="l" t="t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26" name=""/>
                <p:cNvSpPr/>
                <p:nvPr/>
              </p:nvSpPr>
              <p:spPr>
                <a:xfrm rot="18420000">
                  <a:off x="4859" y="182"/>
                  <a:ext cx="505" cy="898"/>
                </a:xfrm>
                <a:custGeom>
                  <a:rect l="l" t="t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27" name=""/>
                <p:cNvSpPr/>
                <p:nvPr/>
              </p:nvSpPr>
              <p:spPr>
                <a:xfrm rot="18420000">
                  <a:off x="4903" y="-19"/>
                  <a:ext cx="758" cy="1344"/>
                </a:xfrm>
                <a:custGeom>
                  <a:rect l="l" t="t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28" name=""/>
                <p:cNvSpPr/>
                <p:nvPr/>
              </p:nvSpPr>
              <p:spPr>
                <a:xfrm rot="18420000">
                  <a:off x="5297" y="896"/>
                  <a:ext cx="169" cy="122"/>
                </a:xfrm>
                <a:custGeom>
                  <a:rect l="l" t="t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29" name=""/>
                <p:cNvSpPr/>
                <p:nvPr/>
              </p:nvSpPr>
              <p:spPr>
                <a:xfrm rot="18420000">
                  <a:off x="5254" y="806"/>
                  <a:ext cx="181" cy="144"/>
                </a:xfrm>
                <a:custGeom>
                  <a:rect l="l" t="t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30" name=""/>
                <p:cNvSpPr/>
                <p:nvPr/>
              </p:nvSpPr>
              <p:spPr>
                <a:xfrm rot="18420000">
                  <a:off x="4985" y="210"/>
                  <a:ext cx="181" cy="147"/>
                </a:xfrm>
                <a:custGeom>
                  <a:rect l="l" t="t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506931" name=""/>
                <p:cNvSpPr/>
                <p:nvPr/>
              </p:nvSpPr>
              <p:spPr>
                <a:xfrm rot="18420000">
                  <a:off x="4948" y="142"/>
                  <a:ext cx="179" cy="138"/>
                </a:xfrm>
                <a:custGeom>
                  <a:rect l="l" t="t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marL="342900" indent="-342900" algn="l" rtl="0" eaLnBrk="1" hangingPunct="1">
                    <a:lnSpc>
                      <a:spcPct val="80000"/>
                    </a:lnSpc>
                    <a:spcBef>
                      <a:spcPct val="20000"/>
                    </a:spcBef>
                    <a:defRPr kumimoji="0" lang="en-US" sz="2400">
                      <a:latin typeface="Comic Sans MS" pitchFamily="66" charset="0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</p:grpSp>
        </p:grpSp>
        <p:cxnSp>
          <p:nvCxnSpPr>
            <p:cNvPr id="506932" name=""/>
            <p:cNvCxnSpPr/>
            <p:nvPr/>
          </p:nvCxnSpPr>
          <p:spPr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miter lim="800000"/>
            </a:ln>
          </p:spPr>
        </p:cxnSp>
      </p:grpSp>
      <p:pic>
        <p:nvPicPr>
          <p:cNvPr id="506933" name="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Comic Sans MS" pitchFamily="66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Comic Sans MS" pitchFamily="66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Comic Sans MS" pitchFamily="66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Comic Sans MS" pitchFamily="66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Comic Sans MS" pitchFamily="66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Comic Sans MS" pitchFamily="66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7135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762" name=""/>
          <p:cNvSpPr/>
          <p:nvPr>
            <p:ph type="ctrTitle"/>
          </p:nvPr>
        </p:nvSpPr>
        <p:spPr>
          <a:xfrm>
            <a:off x="1042988" y="1052512"/>
            <a:ext cx="6480175" cy="3744912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rPr lang="zh-CN" altLang="en-US" sz="7200">
                <a:ea typeface="华文行楷" pitchFamily="2" charset="-122"/>
              </a:rPr>
              <a:t>数控加工工艺及程序编制</a:t>
            </a:r>
            <a:br>
              <a:rPr lang="zh-CN" altLang="en-US" sz="3600">
                <a:ea typeface="华文行楷" pitchFamily="2" charset="-122"/>
              </a:rPr>
            </a:br>
            <a:endParaRPr lang="zh-CN" altLang="en-US" sz="7200">
              <a:ea typeface="华文行楷" pitchFamily="2" charset="-122"/>
            </a:endParaRPr>
          </a:p>
        </p:txBody>
      </p:sp>
      <p:sp>
        <p:nvSpPr>
          <p:cNvPr id="117763" name=""/>
          <p:cNvSpPr/>
          <p:nvPr>
            <p:ph type="subTitle" idx="1"/>
          </p:nvPr>
        </p:nvSpPr>
        <p:spPr>
          <a:xfrm>
            <a:off x="2411412" y="4797425"/>
            <a:ext cx="4572000" cy="1676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/>
            <a:r>
              <a:rPr lang="zh-CN" altLang="en-US">
                <a:ea typeface="华文行楷" pitchFamily="2" charset="-122"/>
              </a:rPr>
              <a:t>重庆理工大学汽车学院</a:t>
            </a:r>
            <a:endParaRPr lang="zh-CN" altLang="en-US">
              <a:ea typeface="华文行楷" pitchFamily="2" charset="-122"/>
            </a:endParaRPr>
          </a:p>
          <a:p>
            <a:pPr lvl="0"/>
            <a:endParaRPr lang="zh-CN" altLang="en-US" sz="2000">
              <a:ea typeface="华文行楷" pitchFamily="2" charset="-122"/>
            </a:endParaRPr>
          </a:p>
        </p:txBody>
      </p:sp>
      <p:sp>
        <p:nvSpPr>
          <p:cNvPr id="117764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117765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ADBCC8F-DD1C-4E04-8BC8-B7B326CD6506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117766" name="TextBox 1177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6738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56739" name=""/>
          <p:cNvSpPr/>
          <p:nvPr>
            <p:ph type="body" idx="4294967295"/>
          </p:nvPr>
        </p:nvSpPr>
        <p:spPr>
          <a:xfrm>
            <a:off x="685800" y="549275"/>
            <a:ext cx="7696200" cy="6308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回顾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 工艺（过程）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     在生产过程中，直接改变生产对象的尺寸、形状、物理化学性能以及相对位置的过程。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机械加工工艺规程的内容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   </a:t>
            </a:r>
            <a:r>
              <a:rPr lang="en-US" altLang="zh-CN" sz="2800"/>
              <a:t>1</a:t>
            </a:r>
            <a:r>
              <a:rPr lang="zh-CN" altLang="en-US" sz="2800"/>
              <a:t>、分析零件图和产品装配图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   </a:t>
            </a:r>
            <a:r>
              <a:rPr lang="en-US" altLang="zh-CN" sz="2800"/>
              <a:t>2</a:t>
            </a:r>
            <a:r>
              <a:rPr lang="zh-CN" altLang="en-US" sz="2800"/>
              <a:t>、工艺审查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  </a:t>
            </a:r>
            <a:endParaRPr lang="zh-CN" altLang="en-US" sz="2800"/>
          </a:p>
        </p:txBody>
      </p:sp>
      <p:sp>
        <p:nvSpPr>
          <p:cNvPr id="7567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567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C7B9B4D-0080-4820-B418-D8B26A616532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56742" name="TextBox 7567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5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5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567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567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567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567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67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67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7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567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567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673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62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57763" name=""/>
          <p:cNvSpPr/>
          <p:nvPr>
            <p:ph type="body" idx="4294967295"/>
          </p:nvPr>
        </p:nvSpPr>
        <p:spPr>
          <a:xfrm>
            <a:off x="685800" y="692150"/>
            <a:ext cx="7696200" cy="61658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 </a:t>
            </a:r>
            <a:r>
              <a:rPr lang="en-US" altLang="zh-CN"/>
              <a:t>3</a:t>
            </a:r>
            <a:r>
              <a:rPr lang="zh-CN" altLang="en-US"/>
              <a:t>、确定零件生产类型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</a:t>
            </a:r>
            <a:r>
              <a:rPr lang="en-US" altLang="zh-CN"/>
              <a:t>4</a:t>
            </a:r>
            <a:r>
              <a:rPr lang="zh-CN" altLang="en-US"/>
              <a:t>、确定毛坯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/>
              <a:t> </a:t>
            </a:r>
            <a:r>
              <a:rPr lang="en-US" altLang="zh-CN"/>
              <a:t>5</a:t>
            </a:r>
            <a:r>
              <a:rPr lang="zh-CN" altLang="en-US"/>
              <a:t>、拟定工艺路线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/>
              <a:t> </a:t>
            </a:r>
            <a:r>
              <a:rPr lang="en-US" altLang="zh-CN"/>
              <a:t>6</a:t>
            </a:r>
            <a:r>
              <a:rPr lang="zh-CN" altLang="en-US"/>
              <a:t>、确定设备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/>
              <a:t> </a:t>
            </a:r>
            <a:r>
              <a:rPr lang="en-US" altLang="zh-CN"/>
              <a:t>7</a:t>
            </a:r>
            <a:r>
              <a:rPr lang="zh-CN" altLang="en-US"/>
              <a:t>、确定各工序切削参数</a:t>
            </a:r>
            <a:endParaRPr lang="zh-CN" altLang="en-US"/>
          </a:p>
        </p:txBody>
      </p:sp>
      <p:sp>
        <p:nvSpPr>
          <p:cNvPr id="7577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577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0AEC980-D617-4C22-B071-9166A881B83C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57766" name="TextBox 7577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5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5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5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5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5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5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77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77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6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8786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58787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en-US" altLang="zh-CN"/>
              <a:t>8</a:t>
            </a:r>
            <a:r>
              <a:rPr lang="zh-CN" altLang="en-US"/>
              <a:t>、确定各工序的技术要求及检验方法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en-US" altLang="zh-CN"/>
              <a:t>9</a:t>
            </a:r>
            <a:r>
              <a:rPr lang="zh-CN" altLang="en-US"/>
              <a:t>、编制工艺文件</a:t>
            </a:r>
            <a:endParaRPr lang="zh-CN" altLang="en-US"/>
          </a:p>
        </p:txBody>
      </p:sp>
      <p:sp>
        <p:nvSpPr>
          <p:cNvPr id="7587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587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18DE9D3-6683-4684-968B-9DFC4875C64B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58790" name="TextBox 7587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878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0834" name=""/>
          <p:cNvSpPr/>
          <p:nvPr>
            <p:ph type="title"/>
          </p:nvPr>
        </p:nvSpPr>
        <p:spPr>
          <a:xfrm>
            <a:off x="0" y="152400"/>
            <a:ext cx="8316912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>
            <a:pPr lvl="0"/>
            <a:r>
              <a:t>章</a:t>
            </a:r>
            <a:br/>
            <a:r>
              <a:t>数控机加工程序编制基础</a:t>
            </a:r>
          </a:p>
        </p:txBody>
      </p:sp>
      <p:sp>
        <p:nvSpPr>
          <p:cNvPr id="760835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/>
            <a:endParaRPr lang="zh-CN" altLang="en-US" sz="2800"/>
          </a:p>
          <a:p>
            <a:pPr lvl="0">
              <a:buNone/>
            </a:pPr>
            <a:r>
              <a:rPr lang="zh-CN" altLang="en-US" sz="2800"/>
              <a:t> 节  数控加工程序编制的概念</a:t>
            </a:r>
            <a:endParaRPr lang="zh-CN" altLang="en-US" sz="2800"/>
          </a:p>
          <a:p>
            <a:pPr lvl="0">
              <a:buNone/>
            </a:pPr>
            <a:r>
              <a:rPr lang="zh-CN" altLang="en-US" sz="2800"/>
              <a:t>     </a:t>
            </a:r>
            <a:r>
              <a:rPr lang="en-US" altLang="zh-CN" sz="2800"/>
              <a:t>1</a:t>
            </a:r>
            <a:r>
              <a:rPr lang="zh-CN" altLang="en-US" sz="2800"/>
              <a:t>、机床运动的表示 </a:t>
            </a:r>
            <a:endParaRPr lang="zh-CN" altLang="en-US" sz="2800"/>
          </a:p>
          <a:p>
            <a:pPr lvl="0">
              <a:buNone/>
            </a:pPr>
            <a:r>
              <a:rPr lang="zh-CN" altLang="en-US" sz="2800"/>
              <a:t>        坐标字母</a:t>
            </a:r>
            <a:r>
              <a:rPr lang="en-US" altLang="zh-CN" sz="2800"/>
              <a:t>X\Y\Z(U\V\W)</a:t>
            </a:r>
            <a:endParaRPr lang="en-US" altLang="zh-CN" sz="2800"/>
          </a:p>
          <a:p>
            <a:pPr lvl="0">
              <a:buNone/>
            </a:pPr>
            <a:r>
              <a:rPr lang="en-US" altLang="zh-CN" sz="2800"/>
              <a:t>                      A\B\C</a:t>
            </a:r>
            <a:endParaRPr lang="zh-CN" altLang="en-US" sz="2800"/>
          </a:p>
          <a:p>
            <a:pPr lvl="0">
              <a:buNone/>
            </a:pPr>
            <a:r>
              <a:rPr lang="en-US" altLang="zh-CN" sz="2800"/>
              <a:t>              </a:t>
            </a:r>
            <a:r>
              <a:rPr lang="zh-CN" altLang="en-US" sz="2800"/>
              <a:t>和功能字母 </a:t>
            </a:r>
            <a:r>
              <a:rPr lang="en-US" altLang="zh-CN" sz="2800"/>
              <a:t>G</a:t>
            </a:r>
            <a:endParaRPr lang="en-US" altLang="zh-CN" sz="2800"/>
          </a:p>
          <a:p>
            <a:pPr lvl="0">
              <a:buNone/>
            </a:pPr>
            <a:r>
              <a:rPr lang="en-US" altLang="zh-CN" sz="2800"/>
              <a:t>        </a:t>
            </a:r>
            <a:endParaRPr lang="en-US" altLang="zh-CN" sz="2800"/>
          </a:p>
        </p:txBody>
      </p:sp>
      <p:sp>
        <p:nvSpPr>
          <p:cNvPr id="7608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08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19FA11F-6D9D-45F4-9EC3-2F2F2F5A6DD8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0838" name="TextBox 7608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6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6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6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6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6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6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6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6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8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608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608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083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802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6803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16804" name=""/>
          <p:cNvSpPr/>
          <p:nvPr/>
        </p:nvSpPr>
        <p:spPr>
          <a:xfrm>
            <a:off x="381000" y="476250"/>
            <a:ext cx="8229600" cy="512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3200">
                <a:latin typeface="宋体" pitchFamily="2" charset="-122"/>
                <a:ea typeface="Times New Roman" pitchFamily="18" charset="0"/>
              </a:rPr>
              <a:t>（2）机床坐标系的规定</a:t>
            </a:r>
            <a:endParaRPr lang="zh-CN" altLang="en-US" sz="32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3200">
                <a:latin typeface="Times New Roman" pitchFamily="18" charset="0"/>
                <a:ea typeface="Times New Roman" pitchFamily="18" charset="0"/>
              </a:rPr>
              <a:t>       </a:t>
            </a:r>
            <a:r>
              <a:rPr lang="zh-CN" altLang="en-US" sz="3200">
                <a:latin typeface="宋体" pitchFamily="2" charset="-122"/>
              </a:rPr>
              <a:t>标准机床坐标系中</a:t>
            </a:r>
            <a:r>
              <a:rPr lang="en-US" altLang="zh-CN" sz="3200">
                <a:latin typeface="Times New Roman" pitchFamily="18" charset="0"/>
                <a:ea typeface="Times New Roman" pitchFamily="18" charset="0"/>
              </a:rPr>
              <a:t>X</a:t>
            </a:r>
            <a:r>
              <a:rPr lang="en-US" altLang="zh-CN" sz="3200">
                <a:latin typeface="宋体" pitchFamily="2" charset="-122"/>
              </a:rPr>
              <a:t>、</a:t>
            </a:r>
            <a:r>
              <a:rPr lang="en-US" altLang="zh-CN" sz="3200">
                <a:latin typeface="Times New Roman" pitchFamily="18" charset="0"/>
                <a:ea typeface="Times New Roman" pitchFamily="18" charset="0"/>
              </a:rPr>
              <a:t>Y</a:t>
            </a:r>
            <a:r>
              <a:rPr lang="en-US" altLang="zh-CN" sz="3200">
                <a:latin typeface="宋体" pitchFamily="2" charset="-122"/>
              </a:rPr>
              <a:t>、</a:t>
            </a:r>
            <a:r>
              <a:rPr lang="en-US" altLang="zh-CN" sz="3200">
                <a:latin typeface="Times New Roman" pitchFamily="18" charset="0"/>
                <a:ea typeface="Times New Roman" pitchFamily="18" charset="0"/>
              </a:rPr>
              <a:t>Z</a:t>
            </a:r>
            <a:r>
              <a:rPr lang="zh-CN" altLang="en-US" sz="3200">
                <a:latin typeface="宋体" pitchFamily="2" charset="-122"/>
              </a:rPr>
              <a:t>坐标轴的相互关系用右手笛卡尔直角坐标系决定。</a:t>
            </a:r>
            <a:endParaRPr lang="zh-CN" altLang="en-US" sz="3200">
              <a:latin typeface="宋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3200">
                <a:latin typeface="宋体" pitchFamily="2" charset="-122"/>
                <a:ea typeface="Times New Roman" pitchFamily="18" charset="0"/>
              </a:rPr>
              <a:t>   在数控机床上，机床的动作是由数控装置来控制的，为了确定数控机床上的成形运动和辅助运动，必须先确定机床上运动的位移和运动的方向，这就需要通过坐标系来实现，这个坐标系被称之为机床坐标系。 </a:t>
            </a:r>
            <a:endParaRPr lang="zh-CN" altLang="en-US" sz="32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800">
                <a:latin typeface="宋体" pitchFamily="2" charset="-122"/>
              </a:rPr>
              <a:t>。 </a:t>
            </a:r>
            <a:endParaRPr lang="zh-CN" altLang="en-US" sz="2800">
              <a:latin typeface="宋体" pitchFamily="2" charset="-122"/>
            </a:endParaRPr>
          </a:p>
        </p:txBody>
      </p:sp>
      <p:sp>
        <p:nvSpPr>
          <p:cNvPr id="716806" name=""/>
          <p:cNvSpPr/>
          <p:nvPr/>
        </p:nvSpPr>
        <p:spPr>
          <a:xfrm>
            <a:off x="250825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16807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6808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10B0186-C35D-4437-AE8A-F7299D3FF3FE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6809" name="TextBox 7168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826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827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17828" name=""/>
          <p:cNvSpPr/>
          <p:nvPr/>
        </p:nvSpPr>
        <p:spPr>
          <a:xfrm>
            <a:off x="381000" y="914400"/>
            <a:ext cx="8458200" cy="4473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</a:rPr>
              <a:t>　标准机床坐标系中</a:t>
            </a:r>
            <a:r>
              <a:rPr lang="en-US" altLang="zh-CN" sz="2400">
                <a:latin typeface="Times New Roman" pitchFamily="18" charset="0"/>
                <a:ea typeface="Times New Roman" pitchFamily="18" charset="0"/>
              </a:rPr>
              <a:t>X</a:t>
            </a:r>
            <a:r>
              <a:rPr lang="en-US" altLang="zh-CN" sz="2400">
                <a:latin typeface="宋体" pitchFamily="2" charset="-122"/>
              </a:rPr>
              <a:t>、</a:t>
            </a:r>
            <a:r>
              <a:rPr lang="en-US" altLang="zh-CN" sz="2400">
                <a:latin typeface="Times New Roman" pitchFamily="18" charset="0"/>
                <a:ea typeface="Times New Roman" pitchFamily="18" charset="0"/>
              </a:rPr>
              <a:t>Y</a:t>
            </a:r>
            <a:r>
              <a:rPr lang="en-US" altLang="zh-CN" sz="2400">
                <a:latin typeface="宋体" pitchFamily="2" charset="-122"/>
              </a:rPr>
              <a:t>、</a:t>
            </a:r>
            <a:r>
              <a:rPr lang="en-US" altLang="zh-CN" sz="2400">
                <a:latin typeface="Times New Roman" pitchFamily="18" charset="0"/>
                <a:ea typeface="Times New Roman" pitchFamily="18" charset="0"/>
              </a:rPr>
              <a:t>Z</a:t>
            </a:r>
            <a:r>
              <a:rPr lang="zh-CN" altLang="en-US" sz="2400">
                <a:latin typeface="宋体" pitchFamily="2" charset="-122"/>
              </a:rPr>
              <a:t>坐标轴的相互关系用右手笛卡尔直角坐标系决定：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1）伸出右手的大拇指、食指和中指，并互为90°。则大拇指代表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X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坐标，食指代表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Y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坐标，中指代表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坐标。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2)大拇指的指向为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X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坐标的正方向，食指的指向为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Y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坐标的正方向，中指的指向为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坐标的正方向。　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3)围绕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X、Y、Z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坐标旋转的旋转坐标分别用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A、B、C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表示，根据右手螺旋定则，大拇指的指向为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X、Y、Z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坐标中任意轴的正向，则其余四指的旋转方向即为旋转坐标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A、B、C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的正向。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17829" name=""/>
          <p:cNvSpPr/>
          <p:nvPr/>
        </p:nvSpPr>
        <p:spPr>
          <a:xfrm>
            <a:off x="3824288" y="253365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17830" name=""/>
          <p:cNvPicPr/>
          <p:nvPr/>
        </p:nvPicPr>
        <p:blipFill>
          <a:blip r:embed="rId3"/>
          <a:srcRect l="11678" t="13298" r="11783" b="10462"/>
          <a:stretch>
            <a:fillRect/>
          </a:stretch>
        </p:blipFill>
        <p:spPr>
          <a:xfrm>
            <a:off x="2590800" y="4800600"/>
            <a:ext cx="1347788" cy="15176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831" name=""/>
          <p:cNvSpPr/>
          <p:nvPr/>
        </p:nvSpPr>
        <p:spPr>
          <a:xfrm>
            <a:off x="3857625" y="25193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17832" name=""/>
          <p:cNvPicPr/>
          <p:nvPr/>
        </p:nvPicPr>
        <p:blipFill>
          <a:blip r:embed="rId4"/>
          <a:srcRect t="4799" b="19284"/>
          <a:stretch>
            <a:fillRect/>
          </a:stretch>
        </p:blipFill>
        <p:spPr>
          <a:xfrm>
            <a:off x="4572000" y="4800600"/>
            <a:ext cx="1428750" cy="1524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833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17834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7835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97FCEB5-3B9D-4D70-B874-606FE33477A7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7836" name="TextBox 7178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9874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9875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19876" name=""/>
          <p:cNvSpPr/>
          <p:nvPr/>
        </p:nvSpPr>
        <p:spPr>
          <a:xfrm>
            <a:off x="381000" y="1066800"/>
            <a:ext cx="8229600" cy="2282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２、坐标轴方向的确定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（1）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坐标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    Z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坐标的运动方向是由传递切削动力的主轴所决定的，即平行于主轴轴线的坐标轴即为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坐标，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坐标的正向为刀具离开工件的方向。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19877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19878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9879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12BD86A-2003-4622-81E5-802E8D0E1417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9880" name="TextBox 71987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018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26019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/>
        </p:txBody>
      </p:sp>
      <p:pic>
        <p:nvPicPr>
          <p:cNvPr id="72602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619250" y="1052512"/>
            <a:ext cx="5832475" cy="42894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2602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260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42FE09D-455E-449C-88AC-A468D63DDD3D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26023" name="TextBox 7260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2946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22947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22948" name=""/>
          <p:cNvSpPr/>
          <p:nvPr/>
        </p:nvSpPr>
        <p:spPr>
          <a:xfrm>
            <a:off x="395288" y="476250"/>
            <a:ext cx="8229600" cy="3560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3、机床原点的设置</a:t>
            </a:r>
            <a:r>
              <a:rPr lang="zh-CN" altLang="en-US" sz="2400" b="1"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　　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机床原点是指在机床上设置的一个固定点，即机床坐标系的原点。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它在机床装配、调试时就已确定下来，是数控机床进行加工运动的基准参考点。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（1）数控车床的原点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</a:rPr>
              <a:t>在数控车床上，机床原点一般取在卡盘端面与主轴中心线的交点处。同时，通过设置参数的方法，也可将机床原点设定在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X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</a:rPr>
              <a:t>、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Z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</a:rPr>
              <a:t>坐标的正方向极限位置上。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</p:txBody>
      </p:sp>
      <p:pic>
        <p:nvPicPr>
          <p:cNvPr id="72294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116012" y="4652962"/>
            <a:ext cx="2819400" cy="16287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2295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292725" y="4508500"/>
            <a:ext cx="2438400" cy="1701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22951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22952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22953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AF36A8E-C711-4F24-ADAC-3DC84B29B4F4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22954" name="TextBox 7229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2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2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2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2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2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2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2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2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1858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61860" name=""/>
          <p:cNvSpPr/>
          <p:nvPr>
            <p:ph type="body" idx="4294967295"/>
          </p:nvPr>
        </p:nvSpPr>
        <p:spPr>
          <a:xfrm>
            <a:off x="685800" y="476250"/>
            <a:ext cx="7696200" cy="50101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en-US" altLang="zh-CN"/>
              <a:t>2,</a:t>
            </a:r>
            <a:r>
              <a:rPr lang="zh-CN" altLang="en-US"/>
              <a:t>切削参数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切削速度  </a:t>
            </a:r>
            <a:r>
              <a:rPr lang="en-US" altLang="zh-CN"/>
              <a:t>F</a:t>
            </a:r>
            <a:endParaRPr lang="en-US" altLang="zh-CN"/>
          </a:p>
          <a:p>
            <a:pPr lvl="0">
              <a:buNone/>
            </a:pPr>
            <a:r>
              <a:rPr lang="en-US" altLang="zh-CN"/>
              <a:t>     </a:t>
            </a:r>
            <a:r>
              <a:rPr lang="zh-CN" altLang="en-US"/>
              <a:t>切削厚度（背吃刀量） </a:t>
            </a:r>
            <a:r>
              <a:rPr lang="en-US" altLang="zh-CN"/>
              <a:t>X,Y,Z</a:t>
            </a:r>
            <a:r>
              <a:rPr lang="zh-CN" altLang="en-US"/>
              <a:t>的坐标量决定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主轴转速 </a:t>
            </a:r>
            <a:r>
              <a:rPr lang="en-US" altLang="zh-CN"/>
              <a:t>S</a:t>
            </a:r>
            <a:endParaRPr lang="en-US" altLang="zh-CN"/>
          </a:p>
          <a:p>
            <a:pPr lvl="0">
              <a:buNone/>
            </a:pPr>
            <a:r>
              <a:rPr lang="en-US" altLang="zh-CN"/>
              <a:t> 3</a:t>
            </a:r>
            <a:r>
              <a:rPr lang="zh-CN" altLang="en-US"/>
              <a:t>，切削用刀  </a:t>
            </a:r>
            <a:r>
              <a:rPr lang="en-US" altLang="zh-CN"/>
              <a:t>T</a:t>
            </a:r>
            <a:endParaRPr lang="en-US" altLang="zh-CN"/>
          </a:p>
          <a:p>
            <a:pPr lvl="0">
              <a:buNone/>
            </a:pPr>
            <a:r>
              <a:rPr lang="en-US" altLang="zh-CN"/>
              <a:t> </a:t>
            </a:r>
            <a:endParaRPr lang="en-US" altLang="zh-CN"/>
          </a:p>
          <a:p>
            <a:pPr lvl="0">
              <a:buNone/>
            </a:pPr>
            <a:r>
              <a:rPr lang="en-US" altLang="zh-CN"/>
              <a:t> 4</a:t>
            </a:r>
            <a:r>
              <a:rPr lang="zh-CN" altLang="en-US"/>
              <a:t>，其它功能  </a:t>
            </a:r>
            <a:r>
              <a:rPr lang="en-US" altLang="zh-CN"/>
              <a:t>M</a:t>
            </a:r>
            <a:endParaRPr lang="en-US" altLang="zh-CN"/>
          </a:p>
        </p:txBody>
      </p:sp>
      <p:sp>
        <p:nvSpPr>
          <p:cNvPr id="76186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186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DD7321B-92DF-488D-B616-78C9F4A82782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1863" name="TextBox 76186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5298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95299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695300" name=""/>
          <p:cNvSpPr/>
          <p:nvPr/>
        </p:nvSpPr>
        <p:spPr>
          <a:xfrm>
            <a:off x="381000" y="620712"/>
            <a:ext cx="8229600" cy="27098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en-US" altLang="zh-CN" sz="2800" b="1">
                <a:latin typeface="宋体" pitchFamily="2" charset="-122"/>
                <a:ea typeface="Times New Roman" pitchFamily="18" charset="0"/>
              </a:rPr>
              <a:t>2</a:t>
            </a:r>
            <a:r>
              <a:rPr lang="zh-CN" altLang="en-US" sz="2800" b="1">
                <a:latin typeface="宋体" pitchFamily="2" charset="-122"/>
                <a:ea typeface="Times New Roman" pitchFamily="18" charset="0"/>
              </a:rPr>
              <a:t>）编程坐标系</a:t>
            </a:r>
            <a:endParaRPr lang="zh-CN" altLang="en-US" sz="2800" b="1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 编程坐标系是编程人员根据零件图样及加工工艺等建立的坐标系。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   编程坐标系一般供编程使用，确定编程坐标系时不必考虑工件毛坯在机床上的实际装夹位置。如</a:t>
            </a:r>
            <a:r>
              <a:rPr lang="zh-CN" altLang="en-US" sz="2400">
                <a:latin typeface="宋体" pitchFamily="2" charset="-122"/>
              </a:rPr>
              <a:t>下图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所示，其中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O</a:t>
            </a:r>
            <a:r>
              <a:rPr lang="en-US" altLang="zh-CN" sz="2400" baseline="-30000">
                <a:latin typeface="宋体" pitchFamily="2" charset="-122"/>
                <a:ea typeface="Times New Roman" pitchFamily="18" charset="0"/>
              </a:rPr>
              <a:t>2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即为编程坐标系原点。</a:t>
            </a:r>
            <a:endParaRPr lang="zh-CN" altLang="en-US" sz="2400"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695301" name=""/>
          <p:cNvSpPr/>
          <p:nvPr/>
        </p:nvSpPr>
        <p:spPr>
          <a:xfrm>
            <a:off x="2905125" y="212883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69530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411412" y="3644900"/>
            <a:ext cx="3333750" cy="26003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95303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695304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695305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0BD193C-EF5D-45B5-9C92-7EB1364CB65C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695306" name="TextBox 6953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95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95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3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953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953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3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953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953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95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95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7346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97347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697348" name=""/>
          <p:cNvSpPr/>
          <p:nvPr/>
        </p:nvSpPr>
        <p:spPr>
          <a:xfrm>
            <a:off x="381000" y="1066800"/>
            <a:ext cx="8229600" cy="3998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en-US" altLang="zh-CN" sz="3200" b="1">
                <a:latin typeface="宋体" pitchFamily="2" charset="-122"/>
                <a:ea typeface="Times New Roman" pitchFamily="18" charset="0"/>
              </a:rPr>
              <a:t>3</a:t>
            </a:r>
            <a:r>
              <a:rPr lang="zh-CN" altLang="en-US" sz="3200" b="1">
                <a:latin typeface="宋体" pitchFamily="2" charset="-122"/>
                <a:ea typeface="Times New Roman" pitchFamily="18" charset="0"/>
              </a:rPr>
              <a:t>）加工坐标系 </a:t>
            </a:r>
            <a:endParaRPr lang="zh-CN" altLang="en-US" sz="3200" b="1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800">
                <a:latin typeface="宋体" pitchFamily="2" charset="-122"/>
                <a:ea typeface="Times New Roman" pitchFamily="18" charset="0"/>
              </a:rPr>
              <a:t>1、加工坐标系的确定</a:t>
            </a:r>
            <a:r>
              <a:rPr lang="zh-CN" altLang="en-US" sz="2800" b="1"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800" b="1">
              <a:solidFill>
                <a:srgbClr val="3333CC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800">
                <a:latin typeface="宋体" pitchFamily="2" charset="-122"/>
                <a:ea typeface="Times New Roman" pitchFamily="18" charset="0"/>
              </a:rPr>
              <a:t>  加工坐标系是指以确定的加工原点为基准所建立的坐标系。</a:t>
            </a:r>
            <a:endParaRPr lang="zh-CN" altLang="en-US" sz="28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800">
                <a:latin typeface="宋体" pitchFamily="2" charset="-122"/>
                <a:ea typeface="Times New Roman" pitchFamily="18" charset="0"/>
              </a:rPr>
              <a:t>  加工原点也称为程序原点，是指零件被装夹好后，相应的编程原点在机床坐标系中的位置。</a:t>
            </a:r>
            <a:endParaRPr lang="zh-CN" altLang="en-US" sz="28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endParaRPr lang="zh-CN" altLang="en-US" sz="28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697349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697350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697351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4EB1F8A-02BA-4742-8721-D90FF331B4B4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697352" name="TextBox 6973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9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9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97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97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97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973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97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97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210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34211" name=""/>
          <p:cNvSpPr/>
          <p:nvPr>
            <p:ph type="body" idx="4294967295"/>
          </p:nvPr>
        </p:nvSpPr>
        <p:spPr>
          <a:xfrm>
            <a:off x="685800" y="404812"/>
            <a:ext cx="7696200" cy="50815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/>
        </p:txBody>
      </p:sp>
      <p:pic>
        <p:nvPicPr>
          <p:cNvPr id="73421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051050" y="1700212"/>
            <a:ext cx="4968875" cy="38750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3421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42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B91B6E8-1AEF-4D6F-8B02-483DB79F1002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4215" name="TextBox 7342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234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35235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/>
        </p:txBody>
      </p:sp>
      <p:pic>
        <p:nvPicPr>
          <p:cNvPr id="73523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392862" y="1476375"/>
            <a:ext cx="914400" cy="30003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35237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716462" y="1628775"/>
            <a:ext cx="952500" cy="27813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3523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363662" y="1552575"/>
            <a:ext cx="666750" cy="2828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35239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2963862" y="1552575"/>
            <a:ext cx="828675" cy="2743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352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52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D5AF75D-99D4-4F6D-9C68-977F68A83FFD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5242" name="TextBox 7352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306" name=""/>
          <p:cNvSpPr/>
          <p:nvPr>
            <p:ph type="body" idx="4294967295"/>
          </p:nvPr>
        </p:nvSpPr>
        <p:spPr>
          <a:xfrm>
            <a:off x="304800" y="692150"/>
            <a:ext cx="8540750" cy="54006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/>
        </p:txBody>
      </p:sp>
      <p:sp>
        <p:nvSpPr>
          <p:cNvPr id="738307" name=""/>
          <p:cNvSpPr/>
          <p:nvPr/>
        </p:nvSpPr>
        <p:spPr>
          <a:xfrm>
            <a:off x="1619250" y="3213100"/>
            <a:ext cx="649288" cy="503238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38308" name=""/>
          <p:cNvSpPr/>
          <p:nvPr/>
        </p:nvSpPr>
        <p:spPr>
          <a:xfrm>
            <a:off x="2268538" y="2997200"/>
            <a:ext cx="914400" cy="9144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cxnSp>
        <p:nvCxnSpPr>
          <p:cNvPr id="738309" name=""/>
          <p:cNvCxnSpPr/>
          <p:nvPr/>
        </p:nvCxnSpPr>
        <p:spPr>
          <a:xfrm>
            <a:off x="2268538" y="3429000"/>
            <a:ext cx="525621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8310" name=""/>
          <p:cNvCxnSpPr/>
          <p:nvPr/>
        </p:nvCxnSpPr>
        <p:spPr>
          <a:xfrm flipH="1" flipV="1">
            <a:off x="2268538" y="1557338"/>
            <a:ext cx="0" cy="18716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38311" name=""/>
          <p:cNvSpPr/>
          <p:nvPr/>
        </p:nvSpPr>
        <p:spPr>
          <a:xfrm>
            <a:off x="6588125" y="1773238"/>
            <a:ext cx="409575" cy="71438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cxnSp>
        <p:nvCxnSpPr>
          <p:cNvPr id="738312" name=""/>
          <p:cNvCxnSpPr/>
          <p:nvPr/>
        </p:nvCxnSpPr>
        <p:spPr>
          <a:xfrm>
            <a:off x="6372225" y="1844675"/>
            <a:ext cx="8636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38313" name=""/>
          <p:cNvCxnSpPr/>
          <p:nvPr/>
        </p:nvCxnSpPr>
        <p:spPr>
          <a:xfrm flipH="1">
            <a:off x="6804025" y="1484312"/>
            <a:ext cx="0" cy="288131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38314" name=""/>
          <p:cNvCxnSpPr/>
          <p:nvPr/>
        </p:nvCxnSpPr>
        <p:spPr>
          <a:xfrm flipH="1">
            <a:off x="2268538" y="3860800"/>
            <a:ext cx="0" cy="5762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38315" name=""/>
          <p:cNvCxnSpPr/>
          <p:nvPr/>
        </p:nvCxnSpPr>
        <p:spPr>
          <a:xfrm>
            <a:off x="2268538" y="4221162"/>
            <a:ext cx="45354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headEnd type="triangle"/>
            <a:tailEnd type="triangle"/>
          </a:ln>
        </p:spPr>
      </p:cxnSp>
      <p:cxnSp>
        <p:nvCxnSpPr>
          <p:cNvPr id="738316" name=""/>
          <p:cNvCxnSpPr/>
          <p:nvPr/>
        </p:nvCxnSpPr>
        <p:spPr>
          <a:xfrm flipH="1">
            <a:off x="6516688" y="1844675"/>
            <a:ext cx="0" cy="15843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headEnd type="triangle"/>
            <a:tailEnd type="triangle"/>
          </a:ln>
        </p:spPr>
      </p:cxnSp>
      <p:sp>
        <p:nvSpPr>
          <p:cNvPr id="738317" name=""/>
          <p:cNvSpPr/>
          <p:nvPr/>
        </p:nvSpPr>
        <p:spPr>
          <a:xfrm>
            <a:off x="7216775" y="3416300"/>
            <a:ext cx="2413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900"/>
              <a:t>z</a:t>
            </a:r>
            <a:endParaRPr lang="en-US" altLang="zh-CN" sz="900"/>
          </a:p>
        </p:txBody>
      </p:sp>
      <p:sp>
        <p:nvSpPr>
          <p:cNvPr id="738318" name=""/>
          <p:cNvSpPr/>
          <p:nvPr/>
        </p:nvSpPr>
        <p:spPr>
          <a:xfrm>
            <a:off x="1887538" y="1543050"/>
            <a:ext cx="2413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900"/>
              <a:t>x</a:t>
            </a:r>
            <a:endParaRPr lang="en-US" altLang="zh-CN" sz="900"/>
          </a:p>
        </p:txBody>
      </p:sp>
      <p:sp>
        <p:nvSpPr>
          <p:cNvPr id="738319" name=""/>
          <p:cNvSpPr/>
          <p:nvPr/>
        </p:nvSpPr>
        <p:spPr>
          <a:xfrm>
            <a:off x="2211388" y="3490912"/>
            <a:ext cx="18415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900"/>
              <a:t>o</a:t>
            </a:r>
            <a:endParaRPr lang="en-US" altLang="zh-CN" sz="900"/>
          </a:p>
        </p:txBody>
      </p:sp>
      <p:cxnSp>
        <p:nvCxnSpPr>
          <p:cNvPr id="738320" name=""/>
          <p:cNvCxnSpPr/>
          <p:nvPr/>
        </p:nvCxnSpPr>
        <p:spPr>
          <a:xfrm>
            <a:off x="1763712" y="2781300"/>
            <a:ext cx="504825" cy="6477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8321" name=""/>
          <p:cNvCxnSpPr/>
          <p:nvPr/>
        </p:nvCxnSpPr>
        <p:spPr>
          <a:xfrm flipV="1">
            <a:off x="1908175" y="3933825"/>
            <a:ext cx="360362" cy="35877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38322" name=""/>
          <p:cNvSpPr/>
          <p:nvPr/>
        </p:nvSpPr>
        <p:spPr>
          <a:xfrm>
            <a:off x="1023938" y="2435225"/>
            <a:ext cx="79375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1200"/>
              <a:t>机床原点</a:t>
            </a:r>
            <a:endParaRPr lang="zh-CN" altLang="en-US" sz="1200"/>
          </a:p>
        </p:txBody>
      </p:sp>
      <p:sp>
        <p:nvSpPr>
          <p:cNvPr id="738323" name=""/>
          <p:cNvSpPr/>
          <p:nvPr/>
        </p:nvSpPr>
        <p:spPr>
          <a:xfrm>
            <a:off x="950912" y="4164012"/>
            <a:ext cx="79375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1200"/>
              <a:t>主轴端面</a:t>
            </a:r>
            <a:endParaRPr lang="zh-CN" altLang="en-US" sz="1200"/>
          </a:p>
        </p:txBody>
      </p:sp>
      <p:sp>
        <p:nvSpPr>
          <p:cNvPr id="738324" name=""/>
          <p:cNvSpPr/>
          <p:nvPr/>
        </p:nvSpPr>
        <p:spPr>
          <a:xfrm>
            <a:off x="6784975" y="1498600"/>
            <a:ext cx="64135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1200"/>
              <a:t>参考点</a:t>
            </a:r>
            <a:endParaRPr lang="zh-CN" altLang="en-US" sz="1200"/>
          </a:p>
        </p:txBody>
      </p:sp>
      <p:sp>
        <p:nvSpPr>
          <p:cNvPr id="738325" name=""/>
          <p:cNvSpPr/>
          <p:nvPr/>
        </p:nvSpPr>
        <p:spPr>
          <a:xfrm>
            <a:off x="3687762" y="3992562"/>
            <a:ext cx="37465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900"/>
              <a:t>825</a:t>
            </a:r>
            <a:endParaRPr lang="en-US" altLang="zh-CN" sz="900"/>
          </a:p>
        </p:txBody>
      </p:sp>
      <p:sp>
        <p:nvSpPr>
          <p:cNvPr id="738326" name=""/>
          <p:cNvSpPr/>
          <p:nvPr/>
        </p:nvSpPr>
        <p:spPr>
          <a:xfrm rot="10620000">
            <a:off x="6183312" y="2374900"/>
            <a:ext cx="320675" cy="282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900"/>
              <a:t>392</a:t>
            </a:r>
            <a:endParaRPr lang="en-US" altLang="zh-CN" sz="900"/>
          </a:p>
        </p:txBody>
      </p:sp>
      <p:sp>
        <p:nvSpPr>
          <p:cNvPr id="738327" name=""/>
          <p:cNvSpPr/>
          <p:nvPr/>
        </p:nvSpPr>
        <p:spPr>
          <a:xfrm>
            <a:off x="2843212" y="4868862"/>
            <a:ext cx="31892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2400"/>
              <a:t>MJ-50</a:t>
            </a:r>
            <a:r>
              <a:rPr lang="zh-CN" altLang="en-US" sz="2400"/>
              <a:t>数控机床坐标系</a:t>
            </a:r>
            <a:endParaRPr lang="zh-CN" altLang="en-US" sz="2400"/>
          </a:p>
        </p:txBody>
      </p:sp>
      <p:cxnSp>
        <p:nvCxnSpPr>
          <p:cNvPr id="738328" name=""/>
          <p:cNvCxnSpPr/>
          <p:nvPr/>
        </p:nvCxnSpPr>
        <p:spPr>
          <a:xfrm flipH="1">
            <a:off x="2843212" y="2492375"/>
            <a:ext cx="0" cy="5048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38329" name=""/>
          <p:cNvSpPr/>
          <p:nvPr/>
        </p:nvSpPr>
        <p:spPr>
          <a:xfrm>
            <a:off x="2679700" y="2147888"/>
            <a:ext cx="48895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1200"/>
              <a:t>夹头</a:t>
            </a:r>
            <a:endParaRPr lang="zh-CN" altLang="en-US" sz="1200"/>
          </a:p>
        </p:txBody>
      </p:sp>
      <p:cxnSp>
        <p:nvCxnSpPr>
          <p:cNvPr id="738330" name=""/>
          <p:cNvCxnSpPr/>
          <p:nvPr/>
        </p:nvCxnSpPr>
        <p:spPr>
          <a:xfrm>
            <a:off x="971550" y="3357562"/>
            <a:ext cx="647700" cy="14287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38331" name=""/>
          <p:cNvSpPr/>
          <p:nvPr/>
        </p:nvSpPr>
        <p:spPr>
          <a:xfrm>
            <a:off x="592138" y="3155950"/>
            <a:ext cx="48895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1200"/>
              <a:t>主轴</a:t>
            </a:r>
            <a:endParaRPr lang="zh-CN" altLang="en-US" sz="1200"/>
          </a:p>
        </p:txBody>
      </p:sp>
      <p:sp>
        <p:nvSpPr>
          <p:cNvPr id="7383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83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569B293-A9E2-4635-9346-4DAA3BE8C4FC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8334" name="TextBox 7383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2882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62883" name=""/>
          <p:cNvSpPr/>
          <p:nvPr>
            <p:ph type="body" idx="4294967295"/>
          </p:nvPr>
        </p:nvSpPr>
        <p:spPr>
          <a:xfrm>
            <a:off x="685800" y="188912"/>
            <a:ext cx="7696200" cy="52974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 第二节 数控加工的工艺设计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一、数控加工工艺内容的选择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选择适合数控加工的内容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二、数控加工工艺性分析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尺寸标注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尺寸完备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一次定位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三、数控加工工艺路线的设计</a:t>
            </a:r>
            <a:endParaRPr lang="zh-CN" altLang="en-US"/>
          </a:p>
        </p:txBody>
      </p:sp>
      <p:sp>
        <p:nvSpPr>
          <p:cNvPr id="7628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288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55B602F-2742-4C30-9D1B-20A6A1385D11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2886" name="TextBox 7628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6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6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6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6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6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6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62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62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628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628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6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6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8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628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628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288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930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64931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五、数控加工专用技术文件的编写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</a:t>
            </a:r>
            <a:r>
              <a:rPr lang="en-US" altLang="zh-CN"/>
              <a:t>1</a:t>
            </a:r>
            <a:r>
              <a:rPr lang="zh-CN" altLang="en-US"/>
              <a:t>、数控加工工艺卡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</a:t>
            </a:r>
            <a:r>
              <a:rPr lang="en-US" altLang="zh-CN"/>
              <a:t>2</a:t>
            </a:r>
            <a:r>
              <a:rPr lang="zh-CN" altLang="en-US"/>
              <a:t>、数控加工进给路线图</a:t>
            </a:r>
            <a:endParaRPr lang="zh-CN" altLang="en-US"/>
          </a:p>
        </p:txBody>
      </p:sp>
      <p:sp>
        <p:nvSpPr>
          <p:cNvPr id="7649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49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0AF497E-8E19-4A2A-80C9-B694B7DAC1C1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64934" name="TextBox 7649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138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/>
        </p:txBody>
      </p:sp>
      <p:sp>
        <p:nvSpPr>
          <p:cNvPr id="731139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/>
        </p:txBody>
      </p:sp>
      <p:pic>
        <p:nvPicPr>
          <p:cNvPr id="731140" name=""/>
          <p:cNvPicPr/>
          <p:nvPr/>
        </p:nvPicPr>
        <p:blipFill>
          <a:blip r:embed="rId2"/>
          <a:srcRect l="10372" t="5101" r="2399"/>
          <a:stretch>
            <a:fillRect/>
          </a:stretch>
        </p:blipFill>
        <p:spPr>
          <a:xfrm>
            <a:off x="1116012" y="1700212"/>
            <a:ext cx="3101975" cy="28162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31141" name=""/>
          <p:cNvPicPr/>
          <p:nvPr/>
        </p:nvPicPr>
        <p:blipFill>
          <a:blip r:embed="rId3"/>
          <a:srcRect l="13864" r="7402"/>
          <a:stretch>
            <a:fillRect/>
          </a:stretch>
        </p:blipFill>
        <p:spPr>
          <a:xfrm>
            <a:off x="4716462" y="1557338"/>
            <a:ext cx="2803525" cy="28813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3114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114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99F33E1-A9E9-4FDF-94C3-1B97B20BB193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31144" name="TextBox 7311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1442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1443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01444" name=""/>
          <p:cNvSpPr/>
          <p:nvPr/>
        </p:nvSpPr>
        <p:spPr>
          <a:xfrm>
            <a:off x="395288" y="476250"/>
            <a:ext cx="8229600" cy="415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2800" b="1">
                <a:latin typeface="宋体" pitchFamily="2" charset="-122"/>
                <a:ea typeface="Times New Roman" pitchFamily="18" charset="0"/>
              </a:rPr>
              <a:t>三、坐标平面选择指令</a:t>
            </a:r>
            <a:r>
              <a:rPr lang="en-US" altLang="zh-CN" sz="2800" b="1">
                <a:latin typeface="宋体" pitchFamily="2" charset="-122"/>
                <a:ea typeface="Times New Roman" pitchFamily="18" charset="0"/>
              </a:rPr>
              <a:t>-G17/G18/G19</a:t>
            </a:r>
            <a:endParaRPr lang="en-US" altLang="zh-CN" sz="2800" b="1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   坐标平面选择指令是用来选择圆弧插补的平面和刀具补偿平面的。</a:t>
            </a:r>
            <a:endParaRPr lang="zh-CN" altLang="en-US" sz="2800">
              <a:solidFill>
                <a:srgbClr val="000000"/>
              </a:solidFill>
              <a:latin typeface="宋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lang="en-US" altLang="zh-CN" sz="2800">
                <a:solidFill>
                  <a:srgbClr val="000000"/>
                </a:solidFill>
                <a:latin typeface="宋体" pitchFamily="2" charset="-122"/>
              </a:rPr>
              <a:t>  G17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表示选择</a:t>
            </a: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宋体" pitchFamily="2" charset="-122"/>
              </a:rPr>
              <a:t>XY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平面，</a:t>
            </a:r>
            <a:r>
              <a:rPr lang="en-US" altLang="zh-CN" sz="2800">
                <a:solidFill>
                  <a:srgbClr val="000000"/>
                </a:solidFill>
                <a:latin typeface="宋体" pitchFamily="2" charset="-122"/>
              </a:rPr>
              <a:t>G18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表示选择</a:t>
            </a: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宋体" pitchFamily="2" charset="-122"/>
              </a:rPr>
              <a:t>ZX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平面，</a:t>
            </a:r>
            <a:r>
              <a:rPr lang="en-US" altLang="zh-CN" sz="2800">
                <a:solidFill>
                  <a:srgbClr val="000000"/>
                </a:solidFill>
                <a:latin typeface="宋体" pitchFamily="2" charset="-122"/>
              </a:rPr>
              <a:t>G19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表示选择</a:t>
            </a: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宋体" pitchFamily="2" charset="-122"/>
              </a:rPr>
              <a:t>YZ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</a:rPr>
              <a:t>平面。</a:t>
            </a:r>
            <a:endParaRPr lang="zh-CN" altLang="en-US" sz="2800">
              <a:solidFill>
                <a:srgbClr val="000000"/>
              </a:solidFill>
              <a:latin typeface="宋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　　各坐标平面如图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1.22</a:t>
            </a: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所示。一般，数控车床默认在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ZX</a:t>
            </a: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平面内加工，数控铣床默认在</a:t>
            </a: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XY</a:t>
            </a:r>
            <a:r>
              <a:rPr lang="zh-CN" altLang="en-US" sz="2800">
                <a:solidFill>
                  <a:srgbClr val="000000"/>
                </a:solidFill>
                <a:latin typeface="宋体" pitchFamily="2" charset="-122"/>
              </a:rPr>
              <a:t>平面内加工。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</p:txBody>
      </p:sp>
      <p:pic>
        <p:nvPicPr>
          <p:cNvPr id="70144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03575" y="4581525"/>
            <a:ext cx="2609850" cy="2047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01446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01447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1448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E96C8EA-B219-431D-A845-1CA546CCCF6C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1449" name="TextBox 7014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3490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3491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03492" name=""/>
          <p:cNvSpPr/>
          <p:nvPr/>
        </p:nvSpPr>
        <p:spPr>
          <a:xfrm>
            <a:off x="381000" y="838200"/>
            <a:ext cx="8458200" cy="4656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五、直线插补指令</a:t>
            </a:r>
            <a:r>
              <a:rPr lang="en-US" altLang="zh-CN" sz="2400" b="1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-G01</a:t>
            </a:r>
            <a:endParaRPr lang="en-US" altLang="zh-CN" sz="2400" b="1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ctr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直线插补指令用于产生按指定进给速度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F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实现的空间直线运动。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程序格式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：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G01 X～ Y～ Z～ F～</a:t>
            </a:r>
            <a:endParaRPr lang="en-US" altLang="zh-CN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  其中：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X、Y、Z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的值是直线插补的终点坐标值。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  例：实现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</a:rPr>
              <a:t>下图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中从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A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点到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B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点的直线插补运动,其程序段为：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绝对方式编程：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G90 G01 X10 Y10 F100</a:t>
            </a:r>
            <a:endParaRPr lang="en-US" altLang="zh-CN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增量方式编程：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G91 G01 X-10 Y-20 F100</a:t>
            </a:r>
            <a:endParaRPr lang="en-US" altLang="zh-CN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endParaRPr lang="zh-CN" altLang="en-US" sz="2400"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03493" name=""/>
          <p:cNvSpPr/>
          <p:nvPr/>
        </p:nvSpPr>
        <p:spPr>
          <a:xfrm>
            <a:off x="3509962" y="228600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0349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553200" y="3733800"/>
            <a:ext cx="2124075" cy="2286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3495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03496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3497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9735EF8-5B89-4B29-865C-B6B51CF7D9CC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3498" name="TextBox 7034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5538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5539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05540" name=""/>
          <p:cNvSpPr/>
          <p:nvPr/>
        </p:nvSpPr>
        <p:spPr>
          <a:xfrm>
            <a:off x="228600" y="381000"/>
            <a:ext cx="8458200" cy="5029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defTabSz="269875">
              <a:spcBef>
                <a:spcPct val="50000"/>
              </a:spcBef>
            </a:pP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zh-CN" altLang="en-US" sz="2000" b="1">
                <a:latin typeface="宋体" pitchFamily="2" charset="-122"/>
                <a:ea typeface="Times New Roman" pitchFamily="18" charset="0"/>
              </a:rPr>
              <a:t>程序格式</a:t>
            </a:r>
            <a:r>
              <a:rPr lang="zh-CN" altLang="en-US" sz="2000">
                <a:latin typeface="宋体" pitchFamily="2" charset="-122"/>
                <a:ea typeface="Times New Roman" pitchFamily="18" charset="0"/>
              </a:rPr>
              <a:t>：</a:t>
            </a:r>
            <a:endParaRPr lang="zh-CN" altLang="en-US" sz="20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 b="1">
                <a:latin typeface="宋体" pitchFamily="2" charset="-122"/>
                <a:ea typeface="Times New Roman" pitchFamily="18" charset="0"/>
              </a:rPr>
              <a:t>XY</a:t>
            </a:r>
            <a:r>
              <a:rPr lang="zh-CN" altLang="en-US" sz="2000" b="1">
                <a:latin typeface="宋体" pitchFamily="2" charset="-122"/>
                <a:ea typeface="Times New Roman" pitchFamily="18" charset="0"/>
              </a:rPr>
              <a:t>平面：</a:t>
            </a:r>
            <a:endParaRPr lang="zh-CN" altLang="en-US" sz="2000" b="1"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>
                <a:latin typeface="宋体" pitchFamily="2" charset="-122"/>
                <a:ea typeface="Times New Roman" pitchFamily="18" charset="0"/>
              </a:rPr>
              <a:t>G17 G02 X～ Y～ I～ J～ (R～) F～</a:t>
            </a:r>
            <a:endParaRPr lang="en-US" altLang="zh-CN" sz="2000"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>
                <a:latin typeface="宋体" pitchFamily="2" charset="-122"/>
                <a:ea typeface="Times New Roman" pitchFamily="18" charset="0"/>
              </a:rPr>
              <a:t>G17 G03 X～ Y～ I～ J～ (R～) F～</a:t>
            </a:r>
            <a:endParaRPr lang="en-US" altLang="zh-CN" sz="20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 b="1">
                <a:latin typeface="宋体" pitchFamily="2" charset="-122"/>
                <a:ea typeface="Times New Roman" pitchFamily="18" charset="0"/>
              </a:rPr>
              <a:t>ZX</a:t>
            </a:r>
            <a:r>
              <a:rPr lang="zh-CN" altLang="en-US" sz="2000" b="1">
                <a:latin typeface="宋体" pitchFamily="2" charset="-122"/>
                <a:ea typeface="Times New Roman" pitchFamily="18" charset="0"/>
              </a:rPr>
              <a:t>平面：</a:t>
            </a:r>
            <a:endParaRPr lang="zh-CN" altLang="en-US" sz="2000" b="1"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>
                <a:latin typeface="宋体" pitchFamily="2" charset="-122"/>
                <a:ea typeface="Times New Roman" pitchFamily="18" charset="0"/>
              </a:rPr>
              <a:t>G18 G02 X～ Z～ I～ K～ (R～) F～</a:t>
            </a:r>
            <a:endParaRPr lang="en-US" altLang="zh-CN" sz="2000"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>
                <a:latin typeface="宋体" pitchFamily="2" charset="-122"/>
                <a:ea typeface="Times New Roman" pitchFamily="18" charset="0"/>
              </a:rPr>
              <a:t>G18 G03 X～ Z～ I～ K～ (R～) F～</a:t>
            </a:r>
            <a:endParaRPr lang="en-US" altLang="zh-CN" sz="20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 b="1">
                <a:latin typeface="Times New Roman" pitchFamily="18" charset="0"/>
                <a:ea typeface="Times New Roman" pitchFamily="18" charset="0"/>
              </a:rPr>
              <a:t>YZ</a:t>
            </a:r>
            <a:r>
              <a:rPr lang="zh-CN" altLang="en-US" sz="2000" b="1">
                <a:latin typeface="宋体" pitchFamily="2" charset="-122"/>
              </a:rPr>
              <a:t>平面：</a:t>
            </a:r>
            <a:endParaRPr lang="zh-CN" altLang="en-US" sz="2000" b="1">
              <a:latin typeface="宋体" pitchFamily="2" charset="-122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G19 G02 Z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Y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J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K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(R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) F</a:t>
            </a:r>
            <a:r>
              <a:rPr lang="en-US" altLang="zh-CN" sz="2000">
                <a:latin typeface="宋体" pitchFamily="2" charset="-122"/>
              </a:rPr>
              <a:t>～</a:t>
            </a:r>
            <a:endParaRPr lang="en-US" altLang="zh-CN" sz="2000">
              <a:latin typeface="宋体" pitchFamily="2" charset="-122"/>
            </a:endParaRPr>
          </a:p>
          <a:p>
            <a:pPr marL="0" lvl="0" indent="0" algn="just" defTabSz="269875">
              <a:spcBef>
                <a:spcPct val="50000"/>
              </a:spcBef>
            </a:pP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G19 G03 Z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Y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J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K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 (R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Times New Roman" pitchFamily="18" charset="0"/>
                <a:ea typeface="Times New Roman" pitchFamily="18" charset="0"/>
              </a:rPr>
              <a:t>) F</a:t>
            </a:r>
            <a:r>
              <a:rPr lang="en-US" altLang="zh-CN" sz="2000">
                <a:latin typeface="宋体" pitchFamily="2" charset="-122"/>
              </a:rPr>
              <a:t>～</a:t>
            </a:r>
            <a:r>
              <a:rPr lang="en-US" altLang="zh-CN" sz="2000"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000"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05541" name=""/>
          <p:cNvSpPr/>
          <p:nvPr/>
        </p:nvSpPr>
        <p:spPr>
          <a:xfrm>
            <a:off x="3643312" y="254793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05542" name=""/>
          <p:cNvSpPr/>
          <p:nvPr/>
        </p:nvSpPr>
        <p:spPr>
          <a:xfrm>
            <a:off x="3690938" y="256698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05543" name=""/>
          <p:cNvSpPr/>
          <p:nvPr/>
        </p:nvSpPr>
        <p:spPr>
          <a:xfrm>
            <a:off x="3743325" y="2562225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705544" name=""/>
          <p:cNvGrpSpPr/>
          <p:nvPr/>
        </p:nvGrpSpPr>
        <p:grpSpPr>
          <a:xfrm>
            <a:off x="4572000" y="914400"/>
            <a:ext cx="1762125" cy="5314950"/>
            <a:chOff x="2880" y="576"/>
            <a:chExt cx="1110" cy="3348"/>
          </a:xfrm>
        </p:grpSpPr>
        <p:pic>
          <p:nvPicPr>
            <p:cNvPr id="705545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80" y="576"/>
              <a:ext cx="1104" cy="1047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705546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880" y="1680"/>
              <a:ext cx="1110" cy="1086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705547" name="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880" y="2784"/>
              <a:ext cx="1090" cy="1140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705548" name=""/>
          <p:cNvSpPr/>
          <p:nvPr/>
        </p:nvSpPr>
        <p:spPr>
          <a:xfrm>
            <a:off x="6477000" y="1676400"/>
            <a:ext cx="2362200" cy="3756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>
                <a:latin typeface="宋体" pitchFamily="2" charset="-122"/>
                <a:ea typeface="Times New Roman" pitchFamily="18" charset="0"/>
              </a:rPr>
              <a:t>其中：</a:t>
            </a:r>
            <a:endParaRPr lang="zh-CN" altLang="en-US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en-US" altLang="zh-CN">
                <a:latin typeface="宋体" pitchFamily="2" charset="-122"/>
                <a:ea typeface="Times New Roman" pitchFamily="18" charset="0"/>
              </a:rPr>
              <a:t>X、Y、Z</a:t>
            </a:r>
            <a:r>
              <a:rPr lang="zh-CN" altLang="en-US">
                <a:latin typeface="宋体" pitchFamily="2" charset="-122"/>
                <a:ea typeface="Times New Roman" pitchFamily="18" charset="0"/>
              </a:rPr>
              <a:t>的值是指圆弧插补的终点坐标值；</a:t>
            </a:r>
            <a:endParaRPr lang="zh-CN" altLang="en-US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en-US" altLang="zh-CN">
                <a:latin typeface="宋体" pitchFamily="2" charset="-122"/>
                <a:ea typeface="Times New Roman" pitchFamily="18" charset="0"/>
              </a:rPr>
              <a:t>I、J、K</a:t>
            </a:r>
            <a:r>
              <a:rPr lang="zh-CN" altLang="en-US">
                <a:latin typeface="宋体" pitchFamily="2" charset="-122"/>
                <a:ea typeface="Times New Roman" pitchFamily="18" charset="0"/>
              </a:rPr>
              <a:t>是指圆弧起点到圆心的增量坐标，与</a:t>
            </a:r>
            <a:r>
              <a:rPr lang="en-US" altLang="zh-CN">
                <a:latin typeface="宋体" pitchFamily="2" charset="-122"/>
                <a:ea typeface="Times New Roman" pitchFamily="18" charset="0"/>
              </a:rPr>
              <a:t>G90,G91</a:t>
            </a:r>
            <a:r>
              <a:rPr lang="zh-CN" altLang="en-US">
                <a:latin typeface="宋体" pitchFamily="2" charset="-122"/>
                <a:ea typeface="Times New Roman" pitchFamily="18" charset="0"/>
              </a:rPr>
              <a:t>无关；</a:t>
            </a:r>
            <a:endParaRPr lang="zh-CN" altLang="en-US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en-US" altLang="zh-CN">
                <a:latin typeface="宋体" pitchFamily="2" charset="-122"/>
                <a:ea typeface="Times New Roman" pitchFamily="18" charset="0"/>
              </a:rPr>
              <a:t>R</a:t>
            </a:r>
            <a:r>
              <a:rPr lang="zh-CN" altLang="en-US">
                <a:latin typeface="宋体" pitchFamily="2" charset="-122"/>
                <a:ea typeface="Times New Roman" pitchFamily="18" charset="0"/>
              </a:rPr>
              <a:t>为指定圆弧半径，当圆弧的圆心角≤180</a:t>
            </a:r>
            <a:r>
              <a:rPr lang="en-US" altLang="zh-CN" baseline="30000">
                <a:latin typeface="宋体" pitchFamily="2" charset="-122"/>
                <a:ea typeface="Times New Roman" pitchFamily="18" charset="0"/>
              </a:rPr>
              <a:t>o</a:t>
            </a:r>
            <a:r>
              <a:rPr lang="zh-CN" altLang="en-US">
                <a:latin typeface="宋体" pitchFamily="2" charset="-122"/>
                <a:ea typeface="Times New Roman" pitchFamily="18" charset="0"/>
              </a:rPr>
              <a:t>时，</a:t>
            </a:r>
            <a:r>
              <a:rPr lang="en-US" altLang="zh-CN">
                <a:latin typeface="宋体" pitchFamily="2" charset="-122"/>
                <a:ea typeface="Times New Roman" pitchFamily="18" charset="0"/>
              </a:rPr>
              <a:t>R</a:t>
            </a:r>
            <a:r>
              <a:rPr lang="zh-CN" altLang="en-US">
                <a:latin typeface="宋体" pitchFamily="2" charset="-122"/>
                <a:ea typeface="Times New Roman" pitchFamily="18" charset="0"/>
              </a:rPr>
              <a:t>值为正，</a:t>
            </a:r>
            <a:endParaRPr lang="zh-CN" altLang="en-US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zh-CN" altLang="en-US">
                <a:latin typeface="宋体" pitchFamily="2" charset="-122"/>
              </a:rPr>
              <a:t>当圆弧的圆心角＞</a:t>
            </a:r>
            <a:r>
              <a:rPr lang="zh-CN" altLang="en-US">
                <a:latin typeface="Times New Roman" pitchFamily="18" charset="0"/>
              </a:rPr>
              <a:t>180</a:t>
            </a:r>
            <a:r>
              <a:rPr lang="zh-CN" altLang="en-US" baseline="30000">
                <a:latin typeface="Times New Roman" pitchFamily="18" charset="0"/>
              </a:rPr>
              <a:t>0</a:t>
            </a:r>
            <a:r>
              <a:rPr lang="zh-CN" altLang="en-US">
                <a:latin typeface="宋体" pitchFamily="2" charset="-122"/>
              </a:rPr>
              <a:t>时，</a:t>
            </a:r>
            <a:r>
              <a:rPr lang="en-US" altLang="zh-CN">
                <a:latin typeface="Times New Roman" pitchFamily="18" charset="0"/>
              </a:rPr>
              <a:t>R</a:t>
            </a:r>
            <a:r>
              <a:rPr lang="zh-CN" altLang="en-US">
                <a:latin typeface="宋体" pitchFamily="2" charset="-122"/>
              </a:rPr>
              <a:t>值为负。</a:t>
            </a:r>
            <a:r>
              <a:rPr lang="zh-CN" altLang="en-US" sz="2400">
                <a:latin typeface="Times New Roman" pitchFamily="18" charset="0"/>
              </a:rPr>
              <a:t> </a:t>
            </a: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705549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05550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5551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963F271-E136-4458-80ED-6B2D4D4D95E7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5552" name="TextBox 7055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数控加工工艺及程序编制共55页，您现在浏览的是第22页!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7586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7587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07588" name=""/>
          <p:cNvSpPr/>
          <p:nvPr/>
        </p:nvSpPr>
        <p:spPr>
          <a:xfrm>
            <a:off x="381000" y="838200"/>
            <a:ext cx="8458200" cy="42910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1、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编程格式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G41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为左偏刀具半径补偿，定义为假设工件不动，沿刀具运动方向向前看，刀具在零件左侧的刀具半径补偿，见</a:t>
            </a:r>
            <a:r>
              <a:rPr lang="zh-CN" altLang="en-US" sz="2400">
                <a:latin typeface="宋体" pitchFamily="2" charset="-122"/>
              </a:rPr>
              <a:t>下图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。</a:t>
            </a:r>
            <a:endParaRPr lang="zh-CN" altLang="en-US" sz="2400"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endParaRPr lang="zh-CN" altLang="en-US" sz="2400"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endParaRPr lang="zh-CN" altLang="en-US" sz="2400"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endParaRPr lang="zh-CN" altLang="en-US" sz="2400">
              <a:latin typeface="宋体" pitchFamily="2" charset="-122"/>
              <a:ea typeface="Times New Roman" pitchFamily="18" charset="0"/>
            </a:endParaRPr>
          </a:p>
          <a:p>
            <a:pPr lvl="0" algn="just">
              <a:spcBef>
                <a:spcPct val="50000"/>
              </a:spcBef>
            </a:pP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G42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为右偏刀具半径补偿，定义为假设工件不动，沿刀具运动方向向前看，刀具在零件右侧的刀具</a:t>
            </a:r>
            <a:r>
              <a:rPr lang="zh-CN" altLang="en-US" sz="2400">
                <a:latin typeface="宋体" pitchFamily="2" charset="-122"/>
              </a:rPr>
              <a:t>半径补偿。</a:t>
            </a:r>
            <a:r>
              <a:rPr lang="en-US" altLang="zh-CN" sz="2400">
                <a:latin typeface="Times New Roman" pitchFamily="18" charset="0"/>
                <a:ea typeface="Times New Roman" pitchFamily="18" charset="0"/>
              </a:rPr>
              <a:t>G40 </a:t>
            </a:r>
            <a:r>
              <a:rPr lang="zh-CN" altLang="en-US" sz="2400">
                <a:latin typeface="宋体" pitchFamily="2" charset="-122"/>
              </a:rPr>
              <a:t>为补偿撤消指令。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07589" name=""/>
          <p:cNvSpPr/>
          <p:nvPr/>
        </p:nvSpPr>
        <p:spPr>
          <a:xfrm>
            <a:off x="3086100" y="257651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0759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14400" y="2286000"/>
            <a:ext cx="2971800" cy="1704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7591" name=""/>
          <p:cNvSpPr/>
          <p:nvPr/>
        </p:nvSpPr>
        <p:spPr>
          <a:xfrm>
            <a:off x="3524250" y="2505075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0759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181600" y="2209800"/>
            <a:ext cx="2095500" cy="18478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7593" name=""/>
          <p:cNvSpPr/>
          <p:nvPr/>
        </p:nvSpPr>
        <p:spPr>
          <a:xfrm>
            <a:off x="2362200" y="4648200"/>
            <a:ext cx="6324600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latin typeface="宋体" pitchFamily="2" charset="-122"/>
              </a:rPr>
              <a:t>程序格式:</a:t>
            </a:r>
            <a:endParaRPr lang="zh-CN" altLang="en-US" b="1">
              <a:latin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en-US" altLang="zh-CN" b="1">
                <a:latin typeface="宋体" pitchFamily="2" charset="-122"/>
                <a:ea typeface="Times New Roman" pitchFamily="18" charset="0"/>
              </a:rPr>
              <a:t>G00/G01 G41/G42 X～ Y～ H～ 　//</a:t>
            </a:r>
            <a:r>
              <a:rPr lang="zh-CN" altLang="en-US" b="1">
                <a:latin typeface="宋体" pitchFamily="2" charset="-122"/>
                <a:ea typeface="Times New Roman" pitchFamily="18" charset="0"/>
              </a:rPr>
              <a:t>建立补偿程序段</a:t>
            </a:r>
            <a:endParaRPr lang="zh-CN" altLang="en-US" b="1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zh-CN" altLang="en-US" b="1">
                <a:latin typeface="宋体" pitchFamily="2" charset="-122"/>
                <a:ea typeface="Times New Roman" pitchFamily="18" charset="0"/>
              </a:rPr>
              <a:t>…… 　　　　　　　　　　　　 //轮廓切削程序段</a:t>
            </a:r>
            <a:endParaRPr lang="zh-CN" altLang="en-US" b="1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en-US" altLang="zh-CN" b="1">
                <a:latin typeface="Times New Roman" pitchFamily="18" charset="0"/>
              </a:rPr>
              <a:t>    G00/G01 G40 X</a:t>
            </a:r>
            <a:r>
              <a:rPr lang="en-US" altLang="zh-CN" b="1">
                <a:latin typeface="宋体" pitchFamily="2" charset="-122"/>
              </a:rPr>
              <a:t>～</a:t>
            </a:r>
            <a:r>
              <a:rPr lang="en-US" altLang="zh-CN" b="1">
                <a:latin typeface="Times New Roman" pitchFamily="18" charset="0"/>
              </a:rPr>
              <a:t> Y</a:t>
            </a:r>
            <a:r>
              <a:rPr lang="en-US" altLang="zh-CN" b="1">
                <a:latin typeface="宋体" pitchFamily="2" charset="-122"/>
              </a:rPr>
              <a:t>～</a:t>
            </a:r>
            <a:r>
              <a:rPr lang="en-US" altLang="zh-CN" b="1">
                <a:latin typeface="Times New Roman" pitchFamily="18" charset="0"/>
              </a:rPr>
              <a:t> </a:t>
            </a:r>
            <a:r>
              <a:rPr lang="en-US" altLang="zh-CN" b="1">
                <a:latin typeface="宋体" pitchFamily="2" charset="-122"/>
              </a:rPr>
              <a:t>　　　　　</a:t>
            </a:r>
            <a:r>
              <a:rPr lang="en-US" altLang="zh-CN" b="1">
                <a:latin typeface="Times New Roman" pitchFamily="18" charset="0"/>
              </a:rPr>
              <a:t>//</a:t>
            </a:r>
            <a:r>
              <a:rPr lang="zh-CN" altLang="en-US" b="1">
                <a:latin typeface="宋体" pitchFamily="2" charset="-122"/>
              </a:rPr>
              <a:t>补偿撤消程序段</a:t>
            </a:r>
            <a:r>
              <a:rPr lang="zh-CN" altLang="en-US" sz="2400">
                <a:latin typeface="Times New Roman" pitchFamily="18" charset="0"/>
              </a:rPr>
              <a:t> </a:t>
            </a: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707594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07595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7596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2F09822-24FE-475B-A9EF-9C6BE9EC5ADB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7597" name="TextBox 7075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数控加工工艺及程序编制共55页，您现在浏览的是第23页!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9634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9635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09636" name=""/>
          <p:cNvSpPr/>
          <p:nvPr/>
        </p:nvSpPr>
        <p:spPr>
          <a:xfrm>
            <a:off x="381000" y="838200"/>
            <a:ext cx="8458200" cy="2527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第二节 程序编制中的数学处理</a:t>
            </a:r>
            <a:endParaRPr lang="zh-CN" altLang="en-US"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　　根据被加工零件图样，按照已经确定的加工工艺路线和允许的编程误差，计算数控系统所需要输入的数据，称为数学处理。数学处理一般包括两个内容：根据零件图样给出的形状，尺寸和公差等直接通过数学方法（如三角、几何与解析几何法等），计算出编程时所需要的有关各点的坐标值</a:t>
            </a:r>
            <a:r>
              <a:rPr lang="zh-CN" altLang="en-US" sz="2400">
                <a:latin typeface="宋体" pitchFamily="2" charset="-122"/>
              </a:rPr>
              <a:t>。</a:t>
            </a:r>
            <a:endParaRPr lang="zh-CN" altLang="en-US" sz="2400">
              <a:latin typeface="宋体" pitchFamily="2" charset="-122"/>
            </a:endParaRPr>
          </a:p>
        </p:txBody>
      </p:sp>
      <p:sp>
        <p:nvSpPr>
          <p:cNvPr id="709637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09638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9639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F57A71A-FEC2-4D87-81E3-3B5B05C4B84D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09640" name="TextBox 7096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数控加工工艺及程序编制共55页，您现在浏览的是第24页!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1682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661025"/>
            <a:ext cx="9144000" cy="1196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1683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11684" name=""/>
          <p:cNvSpPr/>
          <p:nvPr/>
        </p:nvSpPr>
        <p:spPr>
          <a:xfrm>
            <a:off x="0" y="404812"/>
            <a:ext cx="8458200" cy="3195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   铣削零件的编程原点，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X、Y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向零点一般可选在设计基准或工艺基准的端面或孔的中心线上，对于有对称部分的工件，可以选在对称面上，以便用镜像等指令来简化编程。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向的编程原点，习惯选在工件上表面，这样当刀具切入工件后</a:t>
            </a:r>
            <a:r>
              <a:rPr lang="en-US" altLang="zh-CN" sz="2400">
                <a:latin typeface="宋体" pitchFamily="2" charset="-122"/>
                <a:ea typeface="Times New Roman" pitchFamily="18" charset="0"/>
              </a:rPr>
              <a:t>Z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向尺寸字均为负值，以便于检查程序。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</a:rPr>
              <a:t>    编程原点选定后，就应把各点的尺寸换算成以编程原点为基准的坐标值。为了在加工过程中有效的控制尺寸公差，按尺寸公差的中值来计算坐标值。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11685" name=""/>
          <p:cNvSpPr/>
          <p:nvPr/>
        </p:nvSpPr>
        <p:spPr>
          <a:xfrm>
            <a:off x="3471862" y="26717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1168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555875" y="3860800"/>
            <a:ext cx="3836988" cy="26400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1687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11688" name=""/>
          <p:cNvSpPr/>
          <p:nvPr>
            <p:ph type="ctrTitle"/>
          </p:nvPr>
        </p:nvSpPr>
        <p:spPr>
          <a:xfrm>
            <a:off x="1371600" y="1511300"/>
            <a:ext cx="6400800" cy="22733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/>
          <a:p/>
        </p:txBody>
      </p:sp>
      <p:sp>
        <p:nvSpPr>
          <p:cNvPr id="711689" name=""/>
          <p:cNvSpPr/>
          <p:nvPr>
            <p:ph type="subTitle" idx="1"/>
          </p:nvPr>
        </p:nvSpPr>
        <p:spPr>
          <a:xfrm>
            <a:off x="1549400" y="4051300"/>
            <a:ext cx="6032500" cy="10033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/>
        </p:txBody>
      </p:sp>
      <p:sp>
        <p:nvSpPr>
          <p:cNvPr id="711690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1691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90B4F28-C07E-497E-9451-26E9922C7B9B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1692" name="TextBox 71169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数控加工工艺及程序编制共55页，您现在浏览的是第25页!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730" name=""/>
          <p:cNvSpPr/>
          <p:nvPr/>
        </p:nvSpPr>
        <p:spPr>
          <a:xfrm>
            <a:off x="539750" y="1208088"/>
            <a:ext cx="7731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       </a:t>
            </a:r>
            <a:endParaRPr lang="zh-CN" altLang="en-US" sz="2400" b="1"/>
          </a:p>
        </p:txBody>
      </p:sp>
      <p:sp>
        <p:nvSpPr>
          <p:cNvPr id="713731" name=""/>
          <p:cNvSpPr/>
          <p:nvPr/>
        </p:nvSpPr>
        <p:spPr>
          <a:xfrm>
            <a:off x="381000" y="838200"/>
            <a:ext cx="8458200" cy="3013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en-US" altLang="zh-CN" sz="2400" b="1">
                <a:latin typeface="宋体" pitchFamily="2" charset="-122"/>
                <a:ea typeface="Times New Roman" pitchFamily="18" charset="0"/>
              </a:rPr>
              <a:t>2</a:t>
            </a:r>
            <a:r>
              <a:rPr lang="zh-CN" altLang="en-US" sz="2400" b="1">
                <a:latin typeface="宋体" pitchFamily="2" charset="-122"/>
                <a:ea typeface="Times New Roman" pitchFamily="18" charset="0"/>
              </a:rPr>
              <a:t>、节点</a:t>
            </a:r>
            <a:endParaRPr lang="zh-CN" altLang="en-US" sz="2400" b="1">
              <a:solidFill>
                <a:srgbClr val="FF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  数控系统一般只能作直线插补和圆弧插补的切削运动。如果工件轮廓是非圆曲线，数控系统就无法直接实现插补，而需要通过一定的数学处理。数学处理的方法是，用直线段或圆弧段去逼近非圆曲线，逼近线段与被加工曲线交点称为</a:t>
            </a:r>
            <a:r>
              <a:rPr lang="zh-CN" altLang="en-US" sz="2400" b="1">
                <a:solidFill>
                  <a:schemeClr val="tx2"/>
                </a:solidFill>
                <a:latin typeface="宋体" pitchFamily="2" charset="-122"/>
                <a:ea typeface="Times New Roman" pitchFamily="18" charset="0"/>
              </a:rPr>
              <a:t>节点</a:t>
            </a:r>
            <a:r>
              <a:rPr lang="zh-CN" altLang="en-US" sz="2400">
                <a:latin typeface="宋体" pitchFamily="2" charset="-122"/>
                <a:ea typeface="Times New Roman" pitchFamily="18" charset="0"/>
              </a:rPr>
              <a:t>。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>
                <a:solidFill>
                  <a:srgbClr val="000000"/>
                </a:solidFill>
                <a:latin typeface="宋体" pitchFamily="2" charset="-122"/>
              </a:rPr>
              <a:t>　　对下图所示的曲线用直线逼近时，其交点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A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</a:rPr>
              <a:t>、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B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</a:rPr>
              <a:t>、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C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</a:rPr>
              <a:t>、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D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</a:rPr>
              <a:t>、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E</a:t>
            </a:r>
            <a:r>
              <a:rPr lang="en-US" altLang="zh-CN" sz="2400">
                <a:solidFill>
                  <a:srgbClr val="000000"/>
                </a:solidFill>
                <a:latin typeface="宋体" pitchFamily="2" charset="-122"/>
              </a:rPr>
              <a:t>、</a:t>
            </a:r>
            <a:r>
              <a:rPr lang="en-US" altLang="zh-CN" sz="240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F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</a:rPr>
              <a:t>等即为节点。</a:t>
            </a:r>
            <a:r>
              <a:rPr lang="zh-CN" altLang="en-US" sz="2400">
                <a:solidFill>
                  <a:srgbClr val="000000"/>
                </a:solidFill>
                <a:latin typeface="宋体" pitchFamily="2" charset="-122"/>
                <a:ea typeface="Times New Roman" pitchFamily="18" charset="0"/>
              </a:rPr>
              <a:t> </a:t>
            </a:r>
            <a:endParaRPr lang="zh-CN" altLang="en-US" sz="2400">
              <a:solidFill>
                <a:srgbClr val="000000"/>
              </a:solidFill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713732" name=""/>
          <p:cNvSpPr/>
          <p:nvPr/>
        </p:nvSpPr>
        <p:spPr>
          <a:xfrm>
            <a:off x="3471862" y="26717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713733" name=""/>
          <p:cNvSpPr/>
          <p:nvPr/>
        </p:nvSpPr>
        <p:spPr>
          <a:xfrm>
            <a:off x="3352800" y="257651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1373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68538" y="3840162"/>
            <a:ext cx="3827462" cy="26765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3735" name=""/>
          <p:cNvSpPr/>
          <p:nvPr/>
        </p:nvSpPr>
        <p:spPr>
          <a:xfrm>
            <a:off x="0" y="0"/>
            <a:ext cx="69342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chemeClr val="bg1"/>
                </a:solidFill>
                <a:latin typeface="宋体" pitchFamily="2" charset="-122"/>
              </a:rPr>
              <a:t>第1章　数控机床加工程序编制基础</a:t>
            </a:r>
            <a:endParaRPr lang="zh-CN" altLang="en-US" sz="32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713736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3737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50E5BC1-FD91-4FBE-A98F-D1C5CC3863DF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713738" name="TextBox 7137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数控加工工艺及程序编制共55页，您现在浏览的是第26页!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778" name=""/>
          <p:cNvSpPr/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</a:lstStyle>
          <a:p>
            <a:pPr lvl="0"/>
            <a:r>
              <a:t>        </a:t>
            </a:r>
          </a:p>
        </p:txBody>
      </p:sp>
      <p:pic>
        <p:nvPicPr>
          <p:cNvPr id="33178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1247775"/>
            <a:ext cx="8064500" cy="46212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31782" name=""/>
          <p:cNvSpPr/>
          <p:nvPr>
            <p:ph type="body" idx="4294967295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Comic Sans MS" pitchFamily="66" charset="0"/>
                <a:ea typeface="宋体" pitchFamily="2" charset="-122"/>
              </a:defRPr>
            </a:lvl5pPr>
          </a:lstStyle>
          <a:p/>
        </p:txBody>
      </p:sp>
      <p:sp>
        <p:nvSpPr>
          <p:cNvPr id="33178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33178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08D08A0-DA60-4659-93F8-64436C5DE369}" type="footer">
              <a:rPr lang="zh-CN" altLang="en-US" sz="1400">
                <a:latin typeface="Comic Sans MS" pitchFamily="66" charset="0"/>
              </a:rPr>
              <a:t/>
            </a:fld>
            <a:endParaRPr lang="en-US" altLang="zh-CN" sz="1400">
              <a:latin typeface="Comic Sans MS" pitchFamily="66" charset="0"/>
            </a:endParaRPr>
          </a:p>
        </p:txBody>
      </p:sp>
      <p:sp>
        <p:nvSpPr>
          <p:cNvPr id="331785" name="TextBox 3317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lnSpc>
                <a:spcPct val="80000"/>
              </a:lnSpc>
              <a:spcBef>
                <a:spcPct val="20000"/>
              </a:spcBef>
              <a:defRPr kumimoji="0" lang="en-US" sz="2400">
                <a:latin typeface="Comic Sans MS" pitchFamily="66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数控加工工艺及程序编制共55页，您现在浏览的是第27页!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https://d.book118.com/368067135116006030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rayons">
  <a:themeElements>
    <a:clrScheme name="">
      <a:dk1>
        <a:srgbClr val="FFFFFF"/>
      </a:dk1>
      <a:lt1>
        <a:srgbClr val="000000"/>
      </a:lt1>
      <a:dk2>
        <a:srgbClr val="FFB800"/>
      </a:dk2>
      <a:lt2>
        <a:srgbClr val="FF00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B800"/>
        </a:dk2>
        <a:lt2>
          <a:srgbClr val="FF00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9CCFF"/>
        </a:dk2>
        <a:lt2>
          <a:srgbClr val="000000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99FF"/>
        </a:dk2>
        <a:lt2>
          <a:srgbClr val="000000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</a:extraClrScheme>
    <a:extraClrScheme>
      <a:clrScheme name="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</a:extraClrScheme>
    <a:extraClrScheme>
      <a:clrScheme name="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</a:extraClrScheme>
    <a:extraClrScheme>
      <a:clrScheme name="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</a:extraClrScheme>
    <a:extraClrScheme>
      <a:clrScheme name="">
        <a:dk1>
          <a:srgbClr val="800080"/>
        </a:dk1>
        <a:lt1>
          <a:srgbClr val="FFFFFF"/>
        </a:lt1>
        <a:dk2>
          <a:srgbClr val="00000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197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Comic Sans MS</vt:lpstr>
      <vt:lpstr>宋体</vt:lpstr>
      <vt:lpstr>华文行楷</vt:lpstr>
      <vt:lpstr>Times New Roman</vt:lpstr>
      <vt:lpstr>黑体</vt:lpstr>
      <vt:lpstr>Office Theme</vt:lpstr>
      <vt:lpstr>数控加工工艺及程序编制</vt:lpstr>
      <vt:lpstr>PowerPoint Presentation</vt:lpstr>
      <vt:lpstr>PowerPoint Presentation</vt:lpstr>
      <vt:lpstr>PowerPoint Presentation</vt:lpstr>
      <vt:lpstr>章数控机加工程序编制基础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2024-09-07T08:16:44.159</cp:lastPrinted>
  <dcterms:created xsi:type="dcterms:W3CDTF">2024-09-07T00:16:44Z</dcterms:created>
  <dcterms:modified xsi:type="dcterms:W3CDTF">2024-09-07T00:16:45Z</dcterms:modified>
</cp:coreProperties>
</file>