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14E36BB-AF04-4673-A7C1-86228DDD0DF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2305C0-C7F3-4EA6-8843-88E769E73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887DF1-88DC-46E7-9B41-708D75AD8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1FF37-DF1F-45C7-AEE2-9A1BF84F1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73F9A-3900-43C1-937E-B7C8659C1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584638-5CED-4504-8724-C8871F5C2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8133FA-0FBB-4415-9211-181BCA97D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E89A40-67E5-4D15-840A-D349B7B42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BD286-FC13-4491-9867-D2FA894F3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A036D-1F6D-408B-8980-4A2225D5C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C0E20B-7FAC-4E63-B50C-67778BBAF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4B8FB-506F-40A5-B1C1-04A5D6DDB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E5BE591-E5AF-43EE-AE80-71351691BD5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351C41A-C9FF-47A9-AEB4-0EB731243F4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1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1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1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7010300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rcRect l="2608" t="58316" r="38588"/>
          <a:stretch>
            <a:fillRect/>
          </a:stretch>
        </p:blipFill>
        <p:spPr>
          <a:xfrm flipH="1">
            <a:off x="5243040" y="4457880"/>
            <a:ext cx="7169040" cy="2540880"/>
          </a:xfrm>
          <a:prstGeom prst="rect">
            <a:avLst/>
          </a:prstGeom>
          <a:ln w="0">
            <a:noFill/>
          </a:ln>
        </p:spPr>
      </p:pic>
      <p:pic>
        <p:nvPicPr>
          <p:cNvPr id="73" name="图片 5"/>
          <p:cNvPicPr/>
          <p:nvPr/>
        </p:nvPicPr>
        <p:blipFill>
          <a:blip r:embed="rId3"/>
          <a:srcRect l="2610" t="58316" r="38586"/>
          <a:stretch>
            <a:fillRect/>
          </a:stretch>
        </p:blipFill>
        <p:spPr>
          <a:xfrm rot="10800000" flipH="1">
            <a:off x="0" y="-16200"/>
            <a:ext cx="6559560" cy="2540880"/>
          </a:xfrm>
          <a:prstGeom prst="rect">
            <a:avLst/>
          </a:prstGeom>
          <a:ln w="0">
            <a:noFill/>
          </a:ln>
        </p:spPr>
      </p:pic>
      <p:sp>
        <p:nvSpPr>
          <p:cNvPr id="74" name="任意多边形 14"/>
          <p:cNvSpPr/>
          <p:nvPr/>
        </p:nvSpPr>
        <p:spPr>
          <a:xfrm>
            <a:off x="-986040" y="-757800"/>
            <a:ext cx="5332320" cy="2710440"/>
          </a:xfrm>
          <a:custGeom>
            <a:gdLst>
              <a:gd name="textAreaLeft" fmla="*/ 0 w 5332320"/>
              <a:gd name="textAreaRight" fmla="*/ 5332680 w 5332320"/>
              <a:gd name="textAreaTop" fmla="*/ 0 h 2710440"/>
              <a:gd name="textAreaBottom" fmla="*/ 2710800 h 271044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75" name="图片 7"/>
          <p:cNvPicPr/>
          <p:nvPr/>
        </p:nvPicPr>
        <p:blipFill>
          <a:blip r:embed="rId4"/>
          <a:srcRect t="63740"/>
          <a:stretch>
            <a:fillRect/>
          </a:stretch>
        </p:blipFill>
        <p:spPr>
          <a:xfrm rot="1380000">
            <a:off x="-1622880" y="3868200"/>
            <a:ext cx="6554520" cy="3711960"/>
          </a:xfrm>
          <a:prstGeom prst="rect">
            <a:avLst/>
          </a:prstGeom>
          <a:ln w="0">
            <a:noFill/>
          </a:ln>
        </p:spPr>
      </p:pic>
      <p:pic>
        <p:nvPicPr>
          <p:cNvPr id="76" name="图片 9"/>
          <p:cNvPicPr/>
          <p:nvPr/>
        </p:nvPicPr>
        <p:blipFill>
          <a:blip r:embed="rId5"/>
          <a:srcRect t="31608" b="4877"/>
          <a:stretch>
            <a:fillRect/>
          </a:stretch>
        </p:blipFill>
        <p:spPr>
          <a:xfrm rot="10078800">
            <a:off x="9275040" y="-1843200"/>
            <a:ext cx="5069520" cy="4831200"/>
          </a:xfrm>
          <a:prstGeom prst="rect">
            <a:avLst/>
          </a:prstGeom>
          <a:ln w="0">
            <a:noFill/>
          </a:ln>
        </p:spPr>
      </p:pic>
      <p:grpSp>
        <p:nvGrpSpPr>
          <p:cNvPr id="77" name="组合 16"/>
          <p:cNvGrpSpPr/>
          <p:nvPr/>
        </p:nvGrpSpPr>
        <p:grpSpPr>
          <a:xfrm>
            <a:off x="8424000" y="363960"/>
            <a:ext cx="806400" cy="636120"/>
            <a:chOff x="8424000" y="363960"/>
            <a:chExt cx="806400" cy="636120"/>
          </a:xfrm>
        </p:grpSpPr>
        <p:sp>
          <p:nvSpPr>
            <p:cNvPr id="78" name="椭圆 10"/>
            <p:cNvSpPr/>
            <p:nvPr/>
          </p:nvSpPr>
          <p:spPr>
            <a:xfrm>
              <a:off x="8424000" y="363960"/>
              <a:ext cx="224640" cy="190800"/>
            </a:xfrm>
            <a:prstGeom prst="ellipse">
              <a:avLst/>
            </a:prstGeom>
            <a:solidFill>
              <a:srgbClr val="4874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79" name="椭圆 12"/>
            <p:cNvSpPr/>
            <p:nvPr/>
          </p:nvSpPr>
          <p:spPr>
            <a:xfrm>
              <a:off x="8517240" y="804600"/>
              <a:ext cx="171720" cy="145800"/>
            </a:xfrm>
            <a:prstGeom prst="ellipse">
              <a:avLst/>
            </a:prstGeom>
            <a:solidFill>
              <a:srgbClr val="4874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0" name="椭圆 13"/>
            <p:cNvSpPr/>
            <p:nvPr/>
          </p:nvSpPr>
          <p:spPr>
            <a:xfrm>
              <a:off x="8925120" y="554760"/>
              <a:ext cx="133200" cy="85320"/>
            </a:xfrm>
            <a:prstGeom prst="ellipse">
              <a:avLst/>
            </a:prstGeom>
            <a:solidFill>
              <a:srgbClr val="4874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15840" rIns="90000" bIns="1584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81" name="椭圆 15"/>
            <p:cNvSpPr/>
            <p:nvPr/>
          </p:nvSpPr>
          <p:spPr>
            <a:xfrm>
              <a:off x="9097200" y="877680"/>
              <a:ext cx="133200" cy="122400"/>
            </a:xfrm>
            <a:prstGeom prst="ellipse">
              <a:avLst/>
            </a:prstGeom>
            <a:solidFill>
              <a:srgbClr val="4874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2120" rIns="90000" bIns="4212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0" y="85860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人事行政年终总结：精益求精，共同进步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文本框 3"/>
          <p:cNvSpPr/>
          <p:nvPr/>
        </p:nvSpPr>
        <p:spPr>
          <a:xfrm>
            <a:off x="4453200" y="44856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5" name="图片 27"/>
          <p:cNvPicPr/>
          <p:nvPr/>
        </p:nvPicPr>
        <p:blipFill>
          <a:blip r:embed="rId3"/>
          <a:srcRect t="63740"/>
          <a:stretch>
            <a:fillRect/>
          </a:stretch>
        </p:blipFill>
        <p:spPr>
          <a:xfrm rot="12482400">
            <a:off x="7345440" y="-636480"/>
            <a:ext cx="6554520" cy="3711960"/>
          </a:xfrm>
          <a:prstGeom prst="rect">
            <a:avLst/>
          </a:prstGeom>
          <a:ln w="0">
            <a:noFill/>
          </a:ln>
        </p:spPr>
      </p:pic>
      <p:grpSp>
        <p:nvGrpSpPr>
          <p:cNvPr id="86" name="组合 30"/>
          <p:cNvGrpSpPr/>
          <p:nvPr/>
        </p:nvGrpSpPr>
        <p:grpSpPr>
          <a:xfrm>
            <a:off x="-659160" y="-557640"/>
            <a:ext cx="4857840" cy="2113200"/>
            <a:chOff x="-659160" y="-557640"/>
            <a:chExt cx="4857840" cy="2113200"/>
          </a:xfrm>
        </p:grpSpPr>
        <p:pic>
          <p:nvPicPr>
            <p:cNvPr id="87" name="图片 28"/>
            <p:cNvPicPr/>
            <p:nvPr/>
          </p:nvPicPr>
          <p:blipFill>
            <a:blip r:embed="rId4"/>
            <a:srcRect l="2610" t="58317" r="38586"/>
            <a:stretch>
              <a:fillRect/>
            </a:stretch>
          </p:blipFill>
          <p:spPr>
            <a:xfrm rot="10800000" flipH="1">
              <a:off x="-24120" y="-79920"/>
              <a:ext cx="4222800" cy="1635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任意多边形 14"/>
            <p:cNvSpPr/>
            <p:nvPr/>
          </p:nvSpPr>
          <p:spPr>
            <a:xfrm>
              <a:off x="-659160" y="-557640"/>
              <a:ext cx="3432600" cy="1744920"/>
            </a:xfrm>
            <a:custGeom>
              <a:gdLst>
                <a:gd name="textAreaLeft" fmla="*/ 0 w 3432600"/>
                <a:gd name="textAreaRight" fmla="*/ 3432960 w 3432600"/>
                <a:gd name="textAreaTop" fmla="*/ 0 h 1744920"/>
                <a:gd name="textAreaBottom" fmla="*/ 1745280 h 1744920"/>
              </a:gdLst>
              <a:rect l="textAreaLeft" t="textAreaTop" r="textAreaRight" b="textAreaBottom"/>
              <a:pathLst>
                <a:path w="5332730" h="2710623">
                  <a:moveTo>
                    <a:pt x="0" y="2691130"/>
                  </a:moveTo>
                  <a:cubicBezTo>
                    <a:pt x="234315" y="2687955"/>
                    <a:pt x="849630" y="2780030"/>
                    <a:pt x="1243330" y="2589530"/>
                  </a:cubicBezTo>
                  <a:cubicBezTo>
                    <a:pt x="1637030" y="2399030"/>
                    <a:pt x="1606550" y="1898650"/>
                    <a:pt x="1967230" y="1738630"/>
                  </a:cubicBezTo>
                  <a:cubicBezTo>
                    <a:pt x="2327910" y="1578610"/>
                    <a:pt x="2726690" y="1868170"/>
                    <a:pt x="3046730" y="1789430"/>
                  </a:cubicBezTo>
                  <a:cubicBezTo>
                    <a:pt x="3366770" y="1710690"/>
                    <a:pt x="3300730" y="1456690"/>
                    <a:pt x="3567430" y="1344930"/>
                  </a:cubicBezTo>
                  <a:cubicBezTo>
                    <a:pt x="3834130" y="1233170"/>
                    <a:pt x="4027170" y="1499870"/>
                    <a:pt x="4380230" y="1230630"/>
                  </a:cubicBezTo>
                  <a:cubicBezTo>
                    <a:pt x="4733290" y="961390"/>
                    <a:pt x="5158740" y="243840"/>
                    <a:pt x="5332730" y="0"/>
                  </a:cubicBezTo>
                </a:path>
              </a:pathLst>
            </a:custGeom>
            <a:noFill/>
            <a:ln>
              <a:solidFill>
                <a:srgbClr val="EE82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 fontScale="96666"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人事行政年终总结简介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人事行政工作精益求精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培育共同进步的企业文化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人事行政年终总结：成果与反思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感谢致辞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未来发展规划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1" name="图片 27"/>
          <p:cNvPicPr/>
          <p:nvPr/>
        </p:nvPicPr>
        <p:blipFill>
          <a:blip r:embed="rId3"/>
          <a:srcRect t="63740"/>
          <a:stretch>
            <a:fillRect/>
          </a:stretch>
        </p:blipFill>
        <p:spPr>
          <a:xfrm rot="12482400">
            <a:off x="7345440" y="-636480"/>
            <a:ext cx="6554520" cy="3711960"/>
          </a:xfrm>
          <a:prstGeom prst="rect">
            <a:avLst/>
          </a:prstGeom>
          <a:ln w="0">
            <a:noFill/>
          </a:ln>
        </p:spPr>
      </p:pic>
      <p:grpSp>
        <p:nvGrpSpPr>
          <p:cNvPr id="92" name="组合 30"/>
          <p:cNvGrpSpPr/>
          <p:nvPr/>
        </p:nvGrpSpPr>
        <p:grpSpPr>
          <a:xfrm>
            <a:off x="-659160" y="-557640"/>
            <a:ext cx="4857840" cy="2113200"/>
            <a:chOff x="-659160" y="-557640"/>
            <a:chExt cx="4857840" cy="2113200"/>
          </a:xfrm>
        </p:grpSpPr>
        <p:pic>
          <p:nvPicPr>
            <p:cNvPr id="93" name="图片 28"/>
            <p:cNvPicPr/>
            <p:nvPr/>
          </p:nvPicPr>
          <p:blipFill>
            <a:blip r:embed="rId4"/>
            <a:srcRect l="2610" t="58317" r="38586"/>
            <a:stretch>
              <a:fillRect/>
            </a:stretch>
          </p:blipFill>
          <p:spPr>
            <a:xfrm rot="10800000" flipH="1">
              <a:off x="-24120" y="-79920"/>
              <a:ext cx="4222800" cy="1635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4" name="任意多边形 14"/>
            <p:cNvSpPr/>
            <p:nvPr/>
          </p:nvSpPr>
          <p:spPr>
            <a:xfrm>
              <a:off x="-659160" y="-557640"/>
              <a:ext cx="3432600" cy="1744920"/>
            </a:xfrm>
            <a:custGeom>
              <a:gdLst>
                <a:gd name="textAreaLeft" fmla="*/ 0 w 3432600"/>
                <a:gd name="textAreaRight" fmla="*/ 3432960 w 3432600"/>
                <a:gd name="textAreaTop" fmla="*/ 0 h 1744920"/>
                <a:gd name="textAreaBottom" fmla="*/ 1745280 h 1744920"/>
              </a:gdLst>
              <a:rect l="textAreaLeft" t="textAreaTop" r="textAreaRight" b="textAreaBottom"/>
              <a:pathLst>
                <a:path w="5332730" h="2710623">
                  <a:moveTo>
                    <a:pt x="0" y="2691130"/>
                  </a:moveTo>
                  <a:cubicBezTo>
                    <a:pt x="234315" y="2687955"/>
                    <a:pt x="849630" y="2780030"/>
                    <a:pt x="1243330" y="2589530"/>
                  </a:cubicBezTo>
                  <a:cubicBezTo>
                    <a:pt x="1637030" y="2399030"/>
                    <a:pt x="1606550" y="1898650"/>
                    <a:pt x="1967230" y="1738630"/>
                  </a:cubicBezTo>
                  <a:cubicBezTo>
                    <a:pt x="2327910" y="1578610"/>
                    <a:pt x="2726690" y="1868170"/>
                    <a:pt x="3046730" y="1789430"/>
                  </a:cubicBezTo>
                  <a:cubicBezTo>
                    <a:pt x="3366770" y="1710690"/>
                    <a:pt x="3300730" y="1456690"/>
                    <a:pt x="3567430" y="1344930"/>
                  </a:cubicBezTo>
                  <a:cubicBezTo>
                    <a:pt x="3834130" y="1233170"/>
                    <a:pt x="4027170" y="1499870"/>
                    <a:pt x="4380230" y="1230630"/>
                  </a:cubicBezTo>
                  <a:cubicBezTo>
                    <a:pt x="4733290" y="961390"/>
                    <a:pt x="5158740" y="243840"/>
                    <a:pt x="5332730" y="0"/>
                  </a:cubicBezTo>
                </a:path>
              </a:pathLst>
            </a:custGeom>
            <a:noFill/>
            <a:ln>
              <a:solidFill>
                <a:srgbClr val="EE82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人事行政年终总结简介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8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99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00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0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人事行政年终总结的重要性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人事行政年终总结对于企业至关重要，它不仅是对过去一年工作成果的总结，更是对未来工作方向的指引。本次年终总结的主题为“精益求精，共同进步”，旨在激励团队持续优化工作，共同实现进步。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6" name="图片 1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07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08" name="图片 4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年度工作回顾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分析本年度关键项目的成果和影响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重点项目总结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指出本年度工作中存在的不足之处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工作不足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归纳本年度工作中出色表现的亮点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工作亮点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0" name="图片 4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21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22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2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评估指标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工作效率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员工满意度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培训成效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910224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标准设定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content"/>
          <p:cNvSpPr/>
          <p:nvPr/>
        </p:nvSpPr>
        <p:spPr>
          <a:xfrm>
            <a:off x="932940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明确年终总结的评判标准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制定实现目标的具体指标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4.title"/>
          <p:cNvSpPr/>
          <p:nvPr/>
        </p:nvSpPr>
        <p:spPr>
          <a:xfrm>
            <a:off x="640764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报告范围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content"/>
          <p:cNvSpPr/>
          <p:nvPr/>
        </p:nvSpPr>
        <p:spPr>
          <a:xfrm>
            <a:off x="652032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汇总人事行政数据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提出改进建议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人事行政年终总结范围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内容范围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总结人事行政方面的工作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评估团队绩效表现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6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37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38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年终总结的目的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明确下一阶段的工作重点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梳理工作方向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subtitle"/>
          <p:cNvSpPr/>
          <p:nvPr/>
        </p:nvSpPr>
        <p:spPr>
          <a:xfrm>
            <a:off x="6602040" y="214200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肯定团队努力，激励未来进步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6304320" y="143460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团队激励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通过总结优化工作流程，提升绩效水平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提升绩效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subtitle"/>
          <p:cNvSpPr/>
          <p:nvPr/>
        </p:nvSpPr>
        <p:spPr>
          <a:xfrm>
            <a:off x="9027720" y="214200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发现问题，改进管理方式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title"/>
          <p:cNvSpPr/>
          <p:nvPr/>
        </p:nvSpPr>
        <p:spPr>
          <a:xfrm>
            <a:off x="8944560" y="143460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改进管理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8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49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50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年终总结的目标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确保所有团队成员参与到年终总结中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全员参与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6602040" y="214200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及时公布年终总结结果，提高透明度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6304320" y="143460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结果公布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制定明确的行动计划，落实改进措施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行动计划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subtitle"/>
          <p:cNvSpPr/>
          <p:nvPr/>
        </p:nvSpPr>
        <p:spPr>
          <a:xfrm>
            <a:off x="9027720" y="214200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开展反馈交流，促进团队建设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title"/>
          <p:cNvSpPr/>
          <p:nvPr/>
        </p:nvSpPr>
        <p:spPr>
          <a:xfrm>
            <a:off x="8944560" y="143460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反馈交流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0" name="图片 27"/>
          <p:cNvPicPr/>
          <p:nvPr/>
        </p:nvPicPr>
        <p:blipFill>
          <a:blip r:embed="rId3"/>
          <a:srcRect t="63740"/>
          <a:stretch>
            <a:fillRect/>
          </a:stretch>
        </p:blipFill>
        <p:spPr>
          <a:xfrm rot="12482400">
            <a:off x="7345440" y="-636480"/>
            <a:ext cx="6554520" cy="3711960"/>
          </a:xfrm>
          <a:prstGeom prst="rect">
            <a:avLst/>
          </a:prstGeom>
          <a:ln w="0">
            <a:noFill/>
          </a:ln>
        </p:spPr>
      </p:pic>
      <p:grpSp>
        <p:nvGrpSpPr>
          <p:cNvPr id="161" name="组合 30"/>
          <p:cNvGrpSpPr/>
          <p:nvPr/>
        </p:nvGrpSpPr>
        <p:grpSpPr>
          <a:xfrm>
            <a:off x="-659160" y="-557640"/>
            <a:ext cx="4857840" cy="2113200"/>
            <a:chOff x="-659160" y="-557640"/>
            <a:chExt cx="4857840" cy="2113200"/>
          </a:xfrm>
        </p:grpSpPr>
        <p:pic>
          <p:nvPicPr>
            <p:cNvPr id="162" name="图片 28"/>
            <p:cNvPicPr/>
            <p:nvPr/>
          </p:nvPicPr>
          <p:blipFill>
            <a:blip r:embed="rId4"/>
            <a:srcRect l="2610" t="58317" r="38586"/>
            <a:stretch>
              <a:fillRect/>
            </a:stretch>
          </p:blipFill>
          <p:spPr>
            <a:xfrm rot="10800000" flipH="1">
              <a:off x="-24120" y="-79920"/>
              <a:ext cx="4222800" cy="1635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3" name="任意多边形 14"/>
            <p:cNvSpPr/>
            <p:nvPr/>
          </p:nvSpPr>
          <p:spPr>
            <a:xfrm>
              <a:off x="-659160" y="-557640"/>
              <a:ext cx="3432600" cy="1744920"/>
            </a:xfrm>
            <a:custGeom>
              <a:gdLst>
                <a:gd name="textAreaLeft" fmla="*/ 0 w 3432600"/>
                <a:gd name="textAreaRight" fmla="*/ 3432960 w 3432600"/>
                <a:gd name="textAreaTop" fmla="*/ 0 h 1744920"/>
                <a:gd name="textAreaBottom" fmla="*/ 1745280 h 1744920"/>
              </a:gdLst>
              <a:rect l="textAreaLeft" t="textAreaTop" r="textAreaRight" b="textAreaBottom"/>
              <a:pathLst>
                <a:path w="5332730" h="2710623">
                  <a:moveTo>
                    <a:pt x="0" y="2691130"/>
                  </a:moveTo>
                  <a:cubicBezTo>
                    <a:pt x="234315" y="2687955"/>
                    <a:pt x="849630" y="2780030"/>
                    <a:pt x="1243330" y="2589530"/>
                  </a:cubicBezTo>
                  <a:cubicBezTo>
                    <a:pt x="1637030" y="2399030"/>
                    <a:pt x="1606550" y="1898650"/>
                    <a:pt x="1967230" y="1738630"/>
                  </a:cubicBezTo>
                  <a:cubicBezTo>
                    <a:pt x="2327910" y="1578610"/>
                    <a:pt x="2726690" y="1868170"/>
                    <a:pt x="3046730" y="1789430"/>
                  </a:cubicBezTo>
                  <a:cubicBezTo>
                    <a:pt x="3366770" y="1710690"/>
                    <a:pt x="3300730" y="1456690"/>
                    <a:pt x="3567430" y="1344930"/>
                  </a:cubicBezTo>
                  <a:cubicBezTo>
                    <a:pt x="3834130" y="1233170"/>
                    <a:pt x="4027170" y="1499870"/>
                    <a:pt x="4380230" y="1230630"/>
                  </a:cubicBezTo>
                  <a:cubicBezTo>
                    <a:pt x="4733290" y="961390"/>
                    <a:pt x="5158740" y="243840"/>
                    <a:pt x="5332730" y="0"/>
                  </a:cubicBezTo>
                </a:path>
              </a:pathLst>
            </a:custGeom>
            <a:noFill/>
            <a:ln>
              <a:solidFill>
                <a:srgbClr val="EE82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人事行政工作精益求精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7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68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69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7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优化招聘流程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在人事行政工作中，优化招聘流程是至关重要的一环。通过提升招聘效率，我们可以确保招聘质量的同时节省时间和资源。数据分析和反馈更能帮助我们不断优化招聘流程，提高招聘的成功率。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5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76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77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健全员工培训体系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满足不同员工需求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设计多元化培训课程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subtitle"/>
          <p:cNvSpPr/>
          <p:nvPr/>
        </p:nvSpPr>
        <p:spPr>
          <a:xfrm>
            <a:off x="6602040" y="214200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确保培训效果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6304320" y="143460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建立有效的培训评估机制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4.subtitle"/>
          <p:cNvSpPr/>
          <p:nvPr/>
        </p:nvSpPr>
        <p:spPr>
          <a:xfrm>
            <a:off x="9027720" y="214200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8944560" y="143460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7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88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89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9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1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提升绩效考核制度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为了精益求精，我们需要不断提升绩效考核制度。优化绩效考核指标，与企业发展目标对接，能够更好地激励员工，提高工作效率。鼓励员工自我评估，并建立双向沟通机制，有助于建立更加公平、透明的考核制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5" name="图片 4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196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97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19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完善福利待遇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根据调研结果制定更贴近员工需求的福利政策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910224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推行员工激励计划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content"/>
          <p:cNvSpPr/>
          <p:nvPr/>
        </p:nvSpPr>
        <p:spPr>
          <a:xfrm>
            <a:off x="932940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制定激励计划，提高员工的工作积极性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4.title"/>
          <p:cNvSpPr/>
          <p:nvPr/>
        </p:nvSpPr>
        <p:spPr>
          <a:xfrm>
            <a:off x="640764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提高员工满意度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4.content"/>
          <p:cNvSpPr/>
          <p:nvPr/>
        </p:nvSpPr>
        <p:spPr>
          <a:xfrm>
            <a:off x="652032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通过健全的福利管理体系，提高员工的满意度和忠诚度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加强福利管理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调研员工需求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深入了解员工的实际需求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1" name="图片 19"/>
          <p:cNvPicPr/>
          <p:nvPr/>
        </p:nvPicPr>
        <p:blipFill>
          <a:blip r:embed="rId3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212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13" name="图片 17"/>
          <p:cNvPicPr/>
          <p:nvPr/>
        </p:nvPicPr>
        <p:blipFill>
          <a:blip r:embed="rId4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214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5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在人事行政工作中，精益求精是我们不断追求的目标。通过优化招聘流程、健全员工培训体系、提升绩效考核制度和加强福利管理，我们可以不断提升企业的绩效和员工的满意度。共同进步，共创辉煌！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6" name="图片 27"/>
          <p:cNvPicPr/>
          <p:nvPr/>
        </p:nvPicPr>
        <p:blipFill>
          <a:blip r:embed="rId3"/>
          <a:srcRect t="63740"/>
          <a:stretch>
            <a:fillRect/>
          </a:stretch>
        </p:blipFill>
        <p:spPr>
          <a:xfrm rot="12482400">
            <a:off x="7345440" y="-636480"/>
            <a:ext cx="6554520" cy="3711960"/>
          </a:xfrm>
          <a:prstGeom prst="rect">
            <a:avLst/>
          </a:prstGeom>
          <a:ln w="0">
            <a:noFill/>
          </a:ln>
        </p:spPr>
      </p:pic>
      <p:grpSp>
        <p:nvGrpSpPr>
          <p:cNvPr id="217" name="组合 30"/>
          <p:cNvGrpSpPr/>
          <p:nvPr/>
        </p:nvGrpSpPr>
        <p:grpSpPr>
          <a:xfrm>
            <a:off x="-659160" y="-557640"/>
            <a:ext cx="4857840" cy="2113200"/>
            <a:chOff x="-659160" y="-557640"/>
            <a:chExt cx="4857840" cy="2113200"/>
          </a:xfrm>
        </p:grpSpPr>
        <p:pic>
          <p:nvPicPr>
            <p:cNvPr id="218" name="图片 28"/>
            <p:cNvPicPr/>
            <p:nvPr/>
          </p:nvPicPr>
          <p:blipFill>
            <a:blip r:embed="rId4"/>
            <a:srcRect l="2610" t="58317" r="38586"/>
            <a:stretch>
              <a:fillRect/>
            </a:stretch>
          </p:blipFill>
          <p:spPr>
            <a:xfrm rot="10800000" flipH="1">
              <a:off x="-24120" y="-79920"/>
              <a:ext cx="4222800" cy="1635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9" name="任意多边形 14"/>
            <p:cNvSpPr/>
            <p:nvPr/>
          </p:nvSpPr>
          <p:spPr>
            <a:xfrm>
              <a:off x="-659160" y="-557640"/>
              <a:ext cx="3432600" cy="1744920"/>
            </a:xfrm>
            <a:custGeom>
              <a:gdLst>
                <a:gd name="textAreaLeft" fmla="*/ 0 w 3432600"/>
                <a:gd name="textAreaRight" fmla="*/ 3432960 w 3432600"/>
                <a:gd name="textAreaTop" fmla="*/ 0 h 1744920"/>
                <a:gd name="textAreaBottom" fmla="*/ 1745280 h 1744920"/>
              </a:gdLst>
              <a:rect l="textAreaLeft" t="textAreaTop" r="textAreaRight" b="textAreaBottom"/>
              <a:pathLst>
                <a:path w="5332730" h="2710623">
                  <a:moveTo>
                    <a:pt x="0" y="2691130"/>
                  </a:moveTo>
                  <a:cubicBezTo>
                    <a:pt x="234315" y="2687955"/>
                    <a:pt x="849630" y="2780030"/>
                    <a:pt x="1243330" y="2589530"/>
                  </a:cubicBezTo>
                  <a:cubicBezTo>
                    <a:pt x="1637030" y="2399030"/>
                    <a:pt x="1606550" y="1898650"/>
                    <a:pt x="1967230" y="1738630"/>
                  </a:cubicBezTo>
                  <a:cubicBezTo>
                    <a:pt x="2327910" y="1578610"/>
                    <a:pt x="2726690" y="1868170"/>
                    <a:pt x="3046730" y="1789430"/>
                  </a:cubicBezTo>
                  <a:cubicBezTo>
                    <a:pt x="3366770" y="1710690"/>
                    <a:pt x="3300730" y="1456690"/>
                    <a:pt x="3567430" y="1344930"/>
                  </a:cubicBezTo>
                  <a:cubicBezTo>
                    <a:pt x="3834130" y="1233170"/>
                    <a:pt x="4027170" y="1499870"/>
                    <a:pt x="4380230" y="1230630"/>
                  </a:cubicBezTo>
                  <a:cubicBezTo>
                    <a:pt x="4733290" y="961390"/>
                    <a:pt x="5158740" y="243840"/>
                    <a:pt x="5332730" y="0"/>
                  </a:cubicBezTo>
                </a:path>
              </a:pathLst>
            </a:custGeom>
            <a:noFill/>
            <a:ln>
              <a:solidFill>
                <a:srgbClr val="EE82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20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培育共同进步的企业文化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3" name="图片 4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224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25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22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7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设立团队激励机制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设定团队目标，奖励团队协作成果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鼓励互相帮助，共同成长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0" name="content.3.title"/>
          <p:cNvSpPr/>
          <p:nvPr/>
        </p:nvSpPr>
        <p:spPr>
          <a:xfrm>
            <a:off x="910224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3.content"/>
          <p:cNvSpPr/>
          <p:nvPr/>
        </p:nvSpPr>
        <p:spPr>
          <a:xfrm>
            <a:off x="932940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3" name="content.4.title"/>
          <p:cNvSpPr/>
          <p:nvPr/>
        </p:nvSpPr>
        <p:spPr>
          <a:xfrm>
            <a:off x="640764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4.content"/>
          <p:cNvSpPr/>
          <p:nvPr/>
        </p:nvSpPr>
        <p:spPr>
          <a:xfrm>
            <a:off x="652032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倡导团队合作精神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7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培养员工团队意识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通过团队建设培训提升员工的团队意识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激励员工分享工作经验和资源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9" name="图片 1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240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41" name="图片 4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建设和谐员工关系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建立定期沟通渠道，倾听员工心声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加强员工沟通与信任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组织团建、座谈会等活动，增强员工凝聚力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定期开展员工活动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3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254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55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256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强化企业核心价值观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7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通过例会、培训等形式传达企业核心价值观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弘扬企业价值观念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content.2.subtitle"/>
          <p:cNvSpPr/>
          <p:nvPr/>
        </p:nvSpPr>
        <p:spPr>
          <a:xfrm>
            <a:off x="6602040" y="214200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利用内部刊物、企业网站等宣传媒介传播企业文化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content.2.title"/>
          <p:cNvSpPr/>
          <p:nvPr/>
        </p:nvSpPr>
        <p:spPr>
          <a:xfrm>
            <a:off x="6304320" y="143460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建立健全的企业文化宣传机制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content.4.subtitle"/>
          <p:cNvSpPr/>
          <p:nvPr/>
        </p:nvSpPr>
        <p:spPr>
          <a:xfrm>
            <a:off x="9027720" y="214200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content.4.title"/>
          <p:cNvSpPr/>
          <p:nvPr/>
        </p:nvSpPr>
        <p:spPr>
          <a:xfrm>
            <a:off x="8944560" y="143460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5" name="图片 19"/>
          <p:cNvPicPr/>
          <p:nvPr/>
        </p:nvPicPr>
        <p:blipFill>
          <a:blip r:embed="rId2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266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67" name="图片 17"/>
          <p:cNvPicPr/>
          <p:nvPr/>
        </p:nvPicPr>
        <p:blipFill>
          <a:blip r:embed="rId3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2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9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推动跨部门协作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跨部门协作可以有效促进资源共享和信息流通，打破部门间的信息壁垒，实现更高效的工作协同。通过建立跨部门协作机制，加强不同部门间的合作，推动企业整体业务发展。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3" name="图片 27"/>
          <p:cNvPicPr/>
          <p:nvPr/>
        </p:nvPicPr>
        <p:blipFill>
          <a:blip r:embed="rId3"/>
          <a:srcRect t="63740"/>
          <a:stretch>
            <a:fillRect/>
          </a:stretch>
        </p:blipFill>
        <p:spPr>
          <a:xfrm rot="12482400">
            <a:off x="7345440" y="-636480"/>
            <a:ext cx="6554520" cy="3711960"/>
          </a:xfrm>
          <a:prstGeom prst="rect">
            <a:avLst/>
          </a:prstGeom>
          <a:ln w="0">
            <a:noFill/>
          </a:ln>
        </p:spPr>
      </p:pic>
      <p:grpSp>
        <p:nvGrpSpPr>
          <p:cNvPr id="274" name="组合 30"/>
          <p:cNvGrpSpPr/>
          <p:nvPr/>
        </p:nvGrpSpPr>
        <p:grpSpPr>
          <a:xfrm>
            <a:off x="-659160" y="-557640"/>
            <a:ext cx="4857840" cy="2113200"/>
            <a:chOff x="-659160" y="-557640"/>
            <a:chExt cx="4857840" cy="2113200"/>
          </a:xfrm>
        </p:grpSpPr>
        <p:pic>
          <p:nvPicPr>
            <p:cNvPr id="275" name="图片 28"/>
            <p:cNvPicPr/>
            <p:nvPr/>
          </p:nvPicPr>
          <p:blipFill>
            <a:blip r:embed="rId4"/>
            <a:srcRect l="2610" t="58317" r="38586"/>
            <a:stretch>
              <a:fillRect/>
            </a:stretch>
          </p:blipFill>
          <p:spPr>
            <a:xfrm rot="10800000" flipH="1">
              <a:off x="-24120" y="-79920"/>
              <a:ext cx="4222800" cy="1635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76" name="任意多边形 14"/>
            <p:cNvSpPr/>
            <p:nvPr/>
          </p:nvSpPr>
          <p:spPr>
            <a:xfrm>
              <a:off x="-659160" y="-557640"/>
              <a:ext cx="3432600" cy="1744920"/>
            </a:xfrm>
            <a:custGeom>
              <a:gdLst>
                <a:gd name="textAreaLeft" fmla="*/ 0 w 3432600"/>
                <a:gd name="textAreaRight" fmla="*/ 3432960 w 3432600"/>
                <a:gd name="textAreaTop" fmla="*/ 0 h 1744920"/>
                <a:gd name="textAreaBottom" fmla="*/ 1745280 h 1744920"/>
              </a:gdLst>
              <a:rect l="textAreaLeft" t="textAreaTop" r="textAreaRight" b="textAreaBottom"/>
              <a:pathLst>
                <a:path w="5332730" h="2710623">
                  <a:moveTo>
                    <a:pt x="0" y="2691130"/>
                  </a:moveTo>
                  <a:cubicBezTo>
                    <a:pt x="234315" y="2687955"/>
                    <a:pt x="849630" y="2780030"/>
                    <a:pt x="1243330" y="2589530"/>
                  </a:cubicBezTo>
                  <a:cubicBezTo>
                    <a:pt x="1637030" y="2399030"/>
                    <a:pt x="1606550" y="1898650"/>
                    <a:pt x="1967230" y="1738630"/>
                  </a:cubicBezTo>
                  <a:cubicBezTo>
                    <a:pt x="2327910" y="1578610"/>
                    <a:pt x="2726690" y="1868170"/>
                    <a:pt x="3046730" y="1789430"/>
                  </a:cubicBezTo>
                  <a:cubicBezTo>
                    <a:pt x="3366770" y="1710690"/>
                    <a:pt x="3300730" y="1456690"/>
                    <a:pt x="3567430" y="1344930"/>
                  </a:cubicBezTo>
                  <a:cubicBezTo>
                    <a:pt x="3834130" y="1233170"/>
                    <a:pt x="4027170" y="1499870"/>
                    <a:pt x="4380230" y="1230630"/>
                  </a:cubicBezTo>
                  <a:cubicBezTo>
                    <a:pt x="4733290" y="961390"/>
                    <a:pt x="5158740" y="243840"/>
                    <a:pt x="5332730" y="0"/>
                  </a:cubicBezTo>
                </a:path>
              </a:pathLst>
            </a:custGeom>
            <a:noFill/>
            <a:ln>
              <a:solidFill>
                <a:srgbClr val="EE82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77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04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人事行政年终总结：成果与反思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0" name="图片 19"/>
          <p:cNvPicPr/>
          <p:nvPr/>
        </p:nvPicPr>
        <p:blipFill>
          <a:blip r:embed="rId3"/>
          <a:srcRect l="2605" t="58315" r="38587"/>
          <a:stretch>
            <a:fillRect/>
          </a:stretch>
        </p:blipFill>
        <p:spPr>
          <a:xfrm rot="10800000" flipH="1">
            <a:off x="-27360" y="6120"/>
            <a:ext cx="1299240" cy="1388520"/>
          </a:xfrm>
          <a:prstGeom prst="rect">
            <a:avLst/>
          </a:prstGeom>
          <a:ln w="0">
            <a:noFill/>
          </a:ln>
        </p:spPr>
      </p:pic>
      <p:sp>
        <p:nvSpPr>
          <p:cNvPr id="281" name="任意多边形 14"/>
          <p:cNvSpPr/>
          <p:nvPr/>
        </p:nvSpPr>
        <p:spPr>
          <a:xfrm>
            <a:off x="-223200" y="-399240"/>
            <a:ext cx="1056240" cy="1481400"/>
          </a:xfrm>
          <a:custGeom>
            <a:gdLst>
              <a:gd name="textAreaLeft" fmla="*/ 0 w 1056240"/>
              <a:gd name="textAreaRight" fmla="*/ 1056600 w 1056240"/>
              <a:gd name="textAreaTop" fmla="*/ 0 h 1481400"/>
              <a:gd name="textAreaBottom" fmla="*/ 1481760 h 1481400"/>
            </a:gdLst>
            <a:rect l="textAreaLeft" t="textAreaTop" r="textAreaRight" b="textAreaBottom"/>
            <a:pathLst>
              <a:path w="5332730" h="2710623">
                <a:moveTo>
                  <a:pt x="0" y="2691130"/>
                </a:moveTo>
                <a:cubicBezTo>
                  <a:pt x="234315" y="2687955"/>
                  <a:pt x="849630" y="2780030"/>
                  <a:pt x="1243330" y="2589530"/>
                </a:cubicBezTo>
                <a:cubicBezTo>
                  <a:pt x="1637030" y="2399030"/>
                  <a:pt x="1606550" y="1898650"/>
                  <a:pt x="1967230" y="1738630"/>
                </a:cubicBezTo>
                <a:cubicBezTo>
                  <a:pt x="2327910" y="1578610"/>
                  <a:pt x="2726690" y="1868170"/>
                  <a:pt x="3046730" y="1789430"/>
                </a:cubicBezTo>
                <a:cubicBezTo>
                  <a:pt x="3366770" y="1710690"/>
                  <a:pt x="3300730" y="1456690"/>
                  <a:pt x="3567430" y="1344930"/>
                </a:cubicBezTo>
                <a:cubicBezTo>
                  <a:pt x="3834130" y="1233170"/>
                  <a:pt x="4027170" y="1499870"/>
                  <a:pt x="4380230" y="1230630"/>
                </a:cubicBezTo>
                <a:cubicBezTo>
                  <a:pt x="4733290" y="961390"/>
                  <a:pt x="5158740" y="243840"/>
                  <a:pt x="5332730" y="0"/>
                </a:cubicBezTo>
              </a:path>
            </a:pathLst>
          </a:custGeom>
          <a:noFill/>
          <a:ln>
            <a:solidFill>
              <a:srgbClr val="EE82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82" name="图片 17"/>
          <p:cNvPicPr/>
          <p:nvPr/>
        </p:nvPicPr>
        <p:blipFill>
          <a:blip r:embed="rId4"/>
          <a:srcRect t="31605" b="4882"/>
          <a:stretch>
            <a:fillRect/>
          </a:stretch>
        </p:blipFill>
        <p:spPr>
          <a:xfrm rot="2140800" flipH="1">
            <a:off x="10870920" y="5637960"/>
            <a:ext cx="1981440" cy="1888560"/>
          </a:xfrm>
          <a:prstGeom prst="rect">
            <a:avLst/>
          </a:prstGeom>
          <a:ln w="0">
            <a:noFill/>
          </a:ln>
        </p:spPr>
      </p:pic>
      <p:sp>
        <p:nvSpPr>
          <p:cNvPr id="283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年终总结成果分析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4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本年度人事行政工作取得了显著成绩，通过团队的共同努力，完成了各项工作目标。在人才招聘、员工培训和薪资管理等方面取得了亮点，为企业发展提供了有力支持。下面将对本年度工作成果进行详细分析，评估目标完成情况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https://d.book118.com/368070103001006046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人事行政年终总结：精益求精，共同进步</vt:lpstr>
      <vt:lpstr>目录</vt:lpstr>
      <vt:lpstr>第一章 人事行政年终总结简介</vt:lpstr>
      <vt:lpstr> </vt:lpstr>
      <vt:lpstr>年度工作回顾</vt:lpstr>
      <vt:lpstr>人事行政年终总结范围</vt:lpstr>
      <vt:lpstr>年终总结的目的</vt:lpstr>
      <vt:lpstr>年终总结的目标</vt:lpstr>
      <vt:lpstr>第2章 人事行政工作精益求精</vt:lpstr>
      <vt:lpstr> </vt:lpstr>
      <vt:lpstr>健全员工培训体系</vt:lpstr>
      <vt:lpstr> </vt:lpstr>
      <vt:lpstr>加强福利管理</vt:lpstr>
      <vt:lpstr>总结</vt:lpstr>
      <vt:lpstr>第3章 培育共同进步的企业文化</vt:lpstr>
      <vt:lpstr>倡导团队合作精神</vt:lpstr>
      <vt:lpstr>建设和谐员工关系</vt:lpstr>
      <vt:lpstr>强化企业核心价值观</vt:lpstr>
      <vt:lpstr> </vt:lpstr>
      <vt:lpstr>第四章 人事行政年终总结：成果与反思</vt:lpstr>
      <vt:lpstr>年终总结成果分析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2024-09-26T16:51:47.587</cp:lastPrinted>
  <dcterms:created xsi:type="dcterms:W3CDTF">2024-09-26T08:51:47Z</dcterms:created>
  <dcterms:modified xsi:type="dcterms:W3CDTF">2024-09-26T08:51:49Z</dcterms:modified>
</cp:coreProperties>
</file>