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517270-08E8-45ED-8689-2B1EF008B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569D92-7E5F-46B2-81AE-B79D70A94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A61812-EF59-48E2-B9B7-4E347E964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68E0D0-853D-4B6E-AE34-93FC349E0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021948-9C80-472A-9284-AD8127403F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B56779-483B-4681-8020-740EE409B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1CD5A4-825A-43C7-9919-7238D347B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10BECD-6845-43A8-BA24-A5805521B0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40C5AB-8DD8-4145-A528-2199B4C92E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8EFE8F-E7B1-4019-AB12-8474B3ED5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77EBD1-3924-4DE4-9B4A-14CC6BBD66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07204305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医院感染管理中的质量控制措施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医院感染管理概述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质量控制措施总体框架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环境卫生与消毒灭菌管理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医疗器械与用品管理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医务人员手卫生管理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患者教育与家属沟通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监测与持续改进计划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医院感染管理概述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医院感染危害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医院感染定义及危害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医院感染又称医院内感染或医院获得性感染，是指住院病人在医院内获得的感染，包括在住院期间发生的感染和在医院内获得出院后发生的感染，但不包括入院前已开始或者入院时已处于潜伏期的感染。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医院感染不仅增加了患者的发病率和死亡率，还给患者及其家庭带来巨大的经济负担和心理压力。同时，医院感染也影响医院的医疗质量和声誉，甚至可能引发社会公共卫生问题。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422" b="1742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维护医院声誉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通过有效的医院感染管理，可以降低医院感染发生率，保障患者安全。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医院感染管理是医疗质量管理的重要组成部分，通过规范诊疗操作、加强消毒隔离等措施，可以提高医疗质量。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有效的医院感染管理可以减少医疗纠纷和投诉，维护医院声誉和形象。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医院感染管理重要性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近年来，我国医院感染管理工作取得了长足进步，但仍存在一些问题和挑战，如医院感染监测体系不完善、医务人员感染防控意识不强等。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国外医院感染管理起步较早，已经形成了较为完善的医院感染管理体系和制度。同时，国外在医疗技术、设备、人员培训等方面也具有较大优势，值得我们学习和借鉴。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国外现状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国内外医院感染管理现状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质量控制措施总体框架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946" b="3946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依据国家相关法律法规、行业标准，结合医院实际情况，制定医院感染管理的各项规章制度。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规章制度应涵盖医院感染管理的各个方面，如消毒隔离、手卫生、医疗废物管理、抗菌药物使用等。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定期对规章制度进行修订和完善，确保其适应医院感染管理工作的需要。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制定完善规章制度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rot="2700000">
            <a:off x="1474591" y="3601169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2700000">
            <a:off x="2372036" y="2275003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74244" y="3123014"/>
            <a:ext cx="330613" cy="588550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9" name="Freeform 9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9" name="AutoShape 59"/>
          <p:cNvSpPr/>
          <p:nvPr/>
        </p:nvSpPr>
        <p:spPr>
          <a:xfrm rot="2700000">
            <a:off x="3195854" y="2092028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0" name="Group 60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1" name="Freeform 61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3" name="AutoShape 63"/>
          <p:cNvSpPr/>
          <p:nvPr/>
        </p:nvSpPr>
        <p:spPr>
          <a:xfrm rot="2700000">
            <a:off x="4948930" y="3611741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5" name="AutoShape 65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6" name="AutoShape 66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67" name="Group 67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68" name="AutoShape 68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0" name="AutoShape 70"/>
          <p:cNvSpPr/>
          <p:nvPr/>
        </p:nvSpPr>
        <p:spPr>
          <a:xfrm>
            <a:off x="6649402" y="3402766"/>
            <a:ext cx="587026" cy="5855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1" name="Group 71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2" name="Freeform 72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Freeform 76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Freeform 77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Freeform 78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3" name="Group 123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24" name="AutoShape 124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6" name="TextBox 126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明确医院感染管理委员会、医院感染管理部门、临床科室及医务人员在医院感染管理中的职责与权限。</a:t>
            </a:r>
          </a:p>
        </p:txBody>
      </p:sp>
      <p:sp>
        <p:nvSpPr>
          <p:cNvPr id="127" name="TextBox 127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建立医院感染管理责任制，确保各级人员各司其职、各负其责。</a:t>
            </a:r>
          </a:p>
        </p:txBody>
      </p:sp>
      <p:sp>
        <p:nvSpPr>
          <p:cNvPr id="128" name="TextBox 128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加强医院感染管理培训，提高各级人员的医院感染防控意识和能力。</a:t>
            </a:r>
          </a:p>
        </p:txBody>
      </p:sp>
      <p:grpSp>
        <p:nvGrpSpPr>
          <p:cNvPr id="129" name="Group 1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0" name="AutoShape 1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TextBox 1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明确各级人员职责与权限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制定医院感染管理监督检查计划，定期对医院各科室进行监督检查。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建立医院感染管理考核机制，将医院感染管理工作纳入医院绩效考核体系。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对监督检查和考核中发现的问题进行整改和追踪，确保问题得到及时解决。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建立监督检查与考核机制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环境卫生与消毒灭菌管理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48133" y="4110503"/>
            <a:ext cx="2590565" cy="15624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3128212" y="4950826"/>
            <a:ext cx="710486" cy="718012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134233" y="3388358"/>
            <a:ext cx="2590566" cy="15624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014313" y="4232813"/>
            <a:ext cx="710486" cy="718013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6786" y="2677872"/>
            <a:ext cx="2592071" cy="156246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886866" y="3510284"/>
            <a:ext cx="711991" cy="716507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01919" y="1624184"/>
            <a:ext cx="3200199" cy="2539899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48133" y="4153549"/>
            <a:ext cx="1880079" cy="14763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明确环境卫生管理责任部门和人员，制定环境卫生管理制度。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128212" y="3415808"/>
            <a:ext cx="1886101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保持室内外环境整洁、干燥，无卫生死角和污物积聚。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014313" y="2876331"/>
            <a:ext cx="1872553" cy="1165551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定期进行环境卫生监测和评估，针对问题及时采取改进措施。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57710" y="2291084"/>
            <a:ext cx="1931664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加强患者和医务人员手卫生管理，提供便捷的手卫生设施。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环境卫生标准要求及实施方法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517739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根据消毒灭菌对象、环境和条件等因素，合理选择消毒灭菌技术。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517739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严格遵循消毒灭菌技术操作规范，确保消毒灭菌效果。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404488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定期对消毒灭菌设备进行检测和维护，保证其正常运转。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404488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加强对医务人员消毒灭菌知识的培训，提高其操作技能。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消毒灭菌技术选择与操作规范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50833" y="1607909"/>
            <a:ext cx="2035112" cy="2035112"/>
            <a:chOff x="1150833" y="160790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150833" y="160790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37858" y="230780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784686" y="1607814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03157" y="226180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675749" y="2077968"/>
            <a:ext cx="261747" cy="541878"/>
            <a:chOff x="4675749" y="2077968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13195" y="2421154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886919" y="2277231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13195" y="2353336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896444" y="2353336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3678" y="2148739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876822" y="221474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679845" y="2421154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12611" y="221474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686989" y="2353336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9094" y="2077968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13195" y="2077968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753664" y="212492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29280" y="2148739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698324" y="2277231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13195" y="248192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35185" y="2277231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756617" y="2148739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28042" y="2353336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3195" y="2277231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13195" y="2148739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13195" y="221474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46520" y="221474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19755" y="254974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23946" y="2421154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20898" y="248192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675749" y="248192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07778" y="248192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03587" y="2421154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752426" y="213330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847104" y="213330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00051" y="213330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39376" y="219807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859582" y="219807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00051" y="219807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29280" y="226180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870821" y="226180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00051" y="226180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19755" y="233790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881013" y="233790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00051" y="233790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12611" y="240572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888062" y="240572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00051" y="240572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09658" y="246639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893491" y="246639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00051" y="246639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06706" y="253421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896444" y="253421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00051" y="253421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00051" y="260441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26064" y="1607814"/>
            <a:ext cx="2035112" cy="2035112"/>
            <a:chOff x="6426064" y="1607814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26064" y="1607814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27579" y="2209032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050487" y="1607909"/>
            <a:ext cx="2035112" cy="2035112"/>
            <a:chOff x="9050487" y="160790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050487" y="160790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497590" y="245077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07862" y="2998750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42096" y="2998750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283760" y="2998750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08945" y="2998750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04945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39179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180842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05265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6257058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制定科学的监测计划，明确监测项目和频次。</a:t>
            </a:r>
          </a:p>
        </p:txBody>
      </p:sp>
      <p:grpSp>
        <p:nvGrpSpPr>
          <p:cNvPr id="73" name="Group 7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4" name="AutoShape 7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TextBox 9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监测与效果评价策略</a:t>
              </a:r>
            </a:p>
          </p:txBody>
        </p:sp>
      </p:grpSp>
      <p:sp>
        <p:nvSpPr>
          <p:cNvPr id="95" name="TextBox 95"/>
          <p:cNvSpPr txBox="1"/>
          <p:nvPr/>
        </p:nvSpPr>
        <p:spPr>
          <a:xfrm>
            <a:off x="3600742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制定科学的监测计划，明确监测项目和频次。</a:t>
            </a:r>
          </a:p>
        </p:txBody>
      </p:sp>
      <p:sp>
        <p:nvSpPr>
          <p:cNvPr id="96" name="TextBox 96"/>
          <p:cNvSpPr txBox="1"/>
          <p:nvPr/>
        </p:nvSpPr>
        <p:spPr>
          <a:xfrm>
            <a:off x="944426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制定科学的监测计划，明确监测项目和频次。</a:t>
            </a:r>
          </a:p>
        </p:txBody>
      </p:sp>
      <p:sp>
        <p:nvSpPr>
          <p:cNvPr id="97" name="TextBox 97"/>
          <p:cNvSpPr txBox="1"/>
          <p:nvPr/>
        </p:nvSpPr>
        <p:spPr>
          <a:xfrm>
            <a:off x="8913375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制定科学的监测计划，明确监测项目和频次。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医疗器械与用品管理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https://d.book118.com/368072043056006040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2024-09-18T21:10:57.742</cp:lastPrinted>
  <dcterms:created xsi:type="dcterms:W3CDTF">2024-09-18T13:10:57Z</dcterms:created>
  <dcterms:modified xsi:type="dcterms:W3CDTF">2024-09-18T13:10:59Z</dcterms:modified>
</cp:coreProperties>
</file>