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OFROAA+MS-UIGothic"/>
      <p:regular r:id="rId15"/>
    </p:embeddedFont>
    <p:embeddedFont>
      <p:font typeface="TALBDC+ILHMWI+ArialMT"/>
      <p:regular r:id="rId16"/>
    </p:embeddedFont>
    <p:embeddedFont>
      <p:font typeface="RWEGOG+HVQONH+MicrosoftYaHei"/>
      <p:regular r:id="rId17"/>
    </p:embeddedFont>
    <p:embeddedFont>
      <p:font typeface="LFDVDG+ODFOCT+MicrosoftYaHei-Bold"/>
      <p:regular r:id="rId18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font" Target="fonts/font4.fntdata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3A815E-EFE4-41FF-918D-A62D63F5C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89DDD21-3E4E-4E60-9121-F1B2EF221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8F418A-EB6E-4D06-B84A-DFD5D404E2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F97189-E209-470E-AAA7-7906045D17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BBB7D3C-6368-40ED-96E5-34C9903E5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AE58CA-5F16-40FB-BC73-7BC9776B0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8BECF88-620A-47F3-A2E5-AFC81B37A4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F0B08C-A6E3-4B8D-8748-424BF2B8A3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4FB8CD-DCA2-4E82-AEFA-B3E81F230A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1353F7-8F81-442E-BD47-603E082327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ECA604-6FC7-419C-80A9-7F5606275B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102064016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15303500" y="914400"/>
            <a:ext cx="838200" cy="75692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2" name="object 2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4" name="object 4"/>
          <p:cNvSpPr txBox="1"/>
          <p:nvPr/>
        </p:nvSpPr>
        <p:spPr>
          <a:xfrm>
            <a:off x="1140460" y="2809057"/>
            <a:ext cx="83248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A5B2"/>
                </a:solidFill>
                <a:latin typeface="OFROAA+MS-UIGothic"/>
                <a:cs typeface="OFROAA+MS-UIGothic"/>
              </a:rPr>
              <a:t>病原性球菌与</a:t>
            </a:r>
            <a:r>
              <a:rPr sz="5700">
                <a:solidFill>
                  <a:srgbClr val="00A5B2"/>
                </a:solidFill>
                <a:latin typeface="SimSun"/>
                <a:cs typeface="SimSun"/>
              </a:rPr>
              <a:t>检验课</a:t>
            </a:r>
            <a:r>
              <a:rPr sz="5700">
                <a:solidFill>
                  <a:srgbClr val="00A5B2"/>
                </a:solidFill>
                <a:latin typeface="OFROAA+MS-UIGothic"/>
                <a:cs typeface="OFROAA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007609" y="2354794"/>
            <a:ext cx="4177234" cy="88117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TALBDC+ILHMWI+ArialMT"/>
                <a:cs typeface="TALBDC+ILHMWI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OFROAA+MS-UIGothic"/>
                <a:cs typeface="OFROAA+MS-UIGothic"/>
              </a:rPr>
              <a:t>病原性球菌的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检验</a:t>
            </a:r>
            <a:r>
              <a:rPr sz="2700">
                <a:solidFill>
                  <a:srgbClr val="00A5B2"/>
                </a:solidFill>
                <a:latin typeface="OFROAA+MS-UIGothic"/>
                <a:cs typeface="OFROAA+MS-UIGothic"/>
              </a:rPr>
              <a:t>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00860" y="2516504"/>
            <a:ext cx="2133600" cy="1524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800"/>
              </a:lnSpc>
              <a:spcBef>
                <a:spcPct val="0"/>
              </a:spcBef>
              <a:spcAft>
                <a:spcPct val="0"/>
              </a:spcAft>
            </a:pPr>
            <a:r>
              <a:rPr sz="4800">
                <a:solidFill>
                  <a:srgbClr val="00A5B2"/>
                </a:solidFill>
                <a:latin typeface="OFROAA+MS-UIGothic"/>
                <a:cs typeface="OFROAA+MS-UIGothic"/>
              </a:rPr>
              <a:t>目</a:t>
            </a:r>
            <a:r>
              <a:rPr sz="4800">
                <a:solidFill>
                  <a:srgbClr val="00A5B2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007609" y="2972014"/>
            <a:ext cx="5360239" cy="14982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TALBDC+ILHMWI+ArialMT"/>
                <a:cs typeface="TALBDC+ILHMWI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OFROAA+MS-UIGothic"/>
                <a:cs typeface="OFROAA+MS-UIGothic"/>
              </a:rPr>
              <a:t>常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见</a:t>
            </a:r>
            <a:r>
              <a:rPr sz="2700">
                <a:solidFill>
                  <a:srgbClr val="00A5B2"/>
                </a:solidFill>
                <a:latin typeface="OFROAA+MS-UIGothic"/>
                <a:cs typeface="OFROAA+MS-UIGothic"/>
              </a:rPr>
              <a:t>病原性球菌的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检验</a:t>
            </a:r>
            <a:r>
              <a:rPr sz="2700">
                <a:solidFill>
                  <a:srgbClr val="00A5B2"/>
                </a:solidFill>
                <a:latin typeface="OFROAA+MS-UIGothic"/>
                <a:cs typeface="OFROAA+MS-UIGothic"/>
              </a:rPr>
              <a:t>与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鉴别</a:t>
            </a:r>
          </a:p>
          <a:p>
            <a:pPr marL="0" marR="0">
              <a:lnSpc>
                <a:spcPts val="2865"/>
              </a:lnSpc>
              <a:spcBef>
                <a:spcPts val="1944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TALBDC+ILHMWI+ArialMT"/>
                <a:cs typeface="TALBDC+ILHMWI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OFROAA+MS-UIGothic"/>
                <a:cs typeface="OFROAA+MS-UIGothic"/>
              </a:rPr>
              <a:t>病原性球菌的防治与控制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664335" y="3320376"/>
            <a:ext cx="2002155" cy="8716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13"/>
              </a:lnSpc>
              <a:spcBef>
                <a:spcPct val="0"/>
              </a:spcBef>
              <a:spcAft>
                <a:spcPct val="0"/>
              </a:spcAft>
            </a:pPr>
            <a:r>
              <a:rPr sz="2700" spc="10">
                <a:solidFill>
                  <a:srgbClr val="00A5B2"/>
                </a:solidFill>
                <a:latin typeface="RWEGOG+HVQONH+MicrosoftYaHei"/>
                <a:cs typeface="RWEGOG+HVQONH+MicrosoftYaHei"/>
              </a:rPr>
              <a:t>Contents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007609" y="4206454"/>
            <a:ext cx="6148909" cy="88090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865"/>
              </a:lnSpc>
              <a:spcBef>
                <a:spcPct val="0"/>
              </a:spcBef>
              <a:spcAft>
                <a:spcPct val="0"/>
              </a:spcAft>
            </a:pPr>
            <a:r>
              <a:rPr sz="2750">
                <a:solidFill>
                  <a:srgbClr val="00A5B2"/>
                </a:solidFill>
                <a:latin typeface="TALBDC+ILHMWI+ArialMT"/>
                <a:cs typeface="TALBDC+ILHMWI+ArialMT"/>
              </a:rPr>
              <a:t>•</a:t>
            </a:r>
            <a:r>
              <a:rPr sz="2750" spc="-49">
                <a:solidFill>
                  <a:srgbClr val="00A5B2"/>
                </a:solidFill>
                <a:latin typeface="Times New Roman"/>
                <a:cs typeface="Times New Roman"/>
              </a:rPr>
              <a:t> </a:t>
            </a:r>
            <a:r>
              <a:rPr sz="2700">
                <a:solidFill>
                  <a:srgbClr val="00A5B2"/>
                </a:solidFill>
                <a:latin typeface="OFROAA+MS-UIGothic"/>
                <a:cs typeface="OFROAA+MS-UIGothic"/>
              </a:rPr>
              <a:t>病原性球菌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检验</a:t>
            </a:r>
            <a:r>
              <a:rPr sz="2700">
                <a:solidFill>
                  <a:srgbClr val="00A5B2"/>
                </a:solidFill>
                <a:latin typeface="OFROAA+MS-UIGothic"/>
                <a:cs typeface="OFROAA+MS-UIGothic"/>
              </a:rPr>
              <a:t>的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发</a:t>
            </a:r>
            <a:r>
              <a:rPr sz="2700">
                <a:solidFill>
                  <a:srgbClr val="00A5B2"/>
                </a:solidFill>
                <a:latin typeface="OFROAA+MS-UIGothic"/>
                <a:cs typeface="OFROAA+MS-UIGothic"/>
              </a:rPr>
              <a:t>展</a:t>
            </a:r>
            <a:r>
              <a:rPr sz="2700">
                <a:solidFill>
                  <a:srgbClr val="00A5B2"/>
                </a:solidFill>
                <a:latin typeface="SimSun"/>
                <a:cs typeface="SimSun"/>
              </a:rPr>
              <a:t>趋势</a:t>
            </a:r>
            <a:r>
              <a:rPr sz="2700">
                <a:solidFill>
                  <a:srgbClr val="00A5B2"/>
                </a:solidFill>
                <a:latin typeface="OFROAA+MS-UIGothic"/>
                <a:cs typeface="OFROAA+MS-UIGothic"/>
              </a:rPr>
              <a:t>和展望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LFDVDG+ODFOCT+MicrosoftYaHei-Bold"/>
                <a:cs typeface="LFDVDG+ODFOCT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495800" y="3786028"/>
            <a:ext cx="38862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OFROAA+MS-UIGothic"/>
                <a:cs typeface="OFROAA+MS-UIGothic"/>
              </a:rPr>
              <a:t>病原性球菌概述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OFROAA+MS-UIGothic"/>
                <a:cs typeface="OFROAA+MS-UIGothic"/>
              </a:rPr>
              <a:t>病原性球菌的定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A5B2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862951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FROAA+MS-UIGothic"/>
                <a:cs typeface="OFROAA+MS-UIGothic"/>
              </a:rPr>
              <a:t>病原性球菌是指能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够</a:t>
            </a:r>
            <a:r>
              <a:rPr sz="1350">
                <a:solidFill>
                  <a:srgbClr val="000000"/>
                </a:solidFill>
                <a:latin typeface="OFROAA+MS-UIGothic"/>
                <a:cs typeface="OFROAA+MS-UIGothic"/>
              </a:rPr>
              <a:t>引起人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OFROAA+MS-UIGothic"/>
                <a:cs typeface="OFROAA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OFROAA+MS-UIGothic"/>
                <a:cs typeface="OFROAA+MS-UIGothic"/>
              </a:rPr>
              <a:t>物感染性疾病的球菌。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00A5B2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00A5B2"/>
                </a:solidFill>
                <a:latin typeface="OFROAA+MS-UIGothic"/>
                <a:cs typeface="OFROAA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060119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FROAA+MS-UIGothic"/>
                <a:cs typeface="OFROAA+MS-UIGothic"/>
              </a:rPr>
              <a:t>病原性球菌是一种具有致病性的球菌，通常寄生于人体或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FROAA+MS-UIGothic"/>
                <a:cs typeface="OFROAA+MS-UIGothic"/>
              </a:rPr>
              <a:t>物的黏膜和皮肤上，当机体免疫力下降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350">
                <a:solidFill>
                  <a:srgbClr val="000000"/>
                </a:solidFill>
                <a:latin typeface="OFROAA+MS-UIGothic"/>
                <a:cs typeface="OFROAA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0000"/>
                </a:solidFill>
                <a:latin typeface="OFROAA+MS-UIGothic"/>
                <a:cs typeface="OFROAA+MS-UIGothic"/>
              </a:rPr>
              <a:t>些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0000"/>
                </a:solidFill>
                <a:latin typeface="OFROAA+MS-UIGothic"/>
                <a:cs typeface="OFROAA+MS-UIGothic"/>
              </a:rPr>
              <a:t>菌会侵入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OFROAA+MS-UIGothic"/>
                <a:cs typeface="OFROAA+MS-UIGothic"/>
              </a:rPr>
              <a:t>体内，引起各种感染性疾病，如肺炎、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脑</a:t>
            </a:r>
            <a:r>
              <a:rPr sz="1350">
                <a:solidFill>
                  <a:srgbClr val="000000"/>
                </a:solidFill>
                <a:latin typeface="OFROAA+MS-UIGothic"/>
                <a:cs typeface="OFROAA+MS-UIGothic"/>
              </a:rPr>
              <a:t>膜炎、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败</a:t>
            </a:r>
            <a:r>
              <a:rPr sz="1350">
                <a:solidFill>
                  <a:srgbClr val="000000"/>
                </a:solidFill>
                <a:latin typeface="OFROAA+MS-UIGothic"/>
                <a:cs typeface="OFROAA+MS-UIGothic"/>
              </a:rPr>
              <a:t>血症等。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OFROAA+MS-UIGothic"/>
                <a:cs typeface="OFROAA+MS-UIGothic"/>
              </a:rPr>
              <a:t>病原性球菌的分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 类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58414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FROAA+MS-UIGothic"/>
                <a:cs typeface="OFROAA+MS-UIGothic"/>
              </a:rPr>
              <a:t>病原性球菌可分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OFROAA+MS-UIGothic"/>
                <a:cs typeface="OFROAA+MS-UIGothic"/>
              </a:rPr>
              <a:t>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兰</a:t>
            </a:r>
            <a:r>
              <a:rPr sz="1500">
                <a:solidFill>
                  <a:srgbClr val="000000"/>
                </a:solidFill>
                <a:latin typeface="OFROAA+MS-UIGothic"/>
                <a:cs typeface="OFROAA+MS-UIGothic"/>
              </a:rPr>
              <a:t>氏阳性球菌和革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兰</a:t>
            </a:r>
            <a:r>
              <a:rPr sz="1500">
                <a:solidFill>
                  <a:srgbClr val="000000"/>
                </a:solidFill>
                <a:latin typeface="OFROAA+MS-UIGothic"/>
                <a:cs typeface="OFROAA+MS-UIGothic"/>
              </a:rPr>
              <a:t>氏阴性球菌两大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OFROAA+MS-UIGothic"/>
                <a:cs typeface="OFROAA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A5B2"/>
                </a:solidFill>
                <a:latin typeface="OFROAA+MS-UIGothic"/>
                <a:cs typeface="OFROAA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7495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FROAA+MS-UIGothic"/>
                <a:cs typeface="OFROAA+MS-UIGothic"/>
              </a:rPr>
              <a:t>根据革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兰</a:t>
            </a:r>
            <a:r>
              <a:rPr sz="1500">
                <a:solidFill>
                  <a:srgbClr val="000000"/>
                </a:solidFill>
                <a:latin typeface="OFROAA+MS-UIGothic"/>
                <a:cs typeface="OFROAA+MS-UIGothic"/>
              </a:rPr>
              <a:t>氏染色法的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OFROAA+MS-UIGothic"/>
                <a:cs typeface="OFROAA+MS-UIGothic"/>
              </a:rPr>
              <a:t>果，病原性球菌可以分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OFROAA+MS-UIGothic"/>
                <a:cs typeface="OFROAA+MS-UIGothic"/>
              </a:rPr>
              <a:t>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兰</a:t>
            </a:r>
            <a:r>
              <a:rPr sz="1500">
                <a:solidFill>
                  <a:srgbClr val="000000"/>
                </a:solidFill>
                <a:latin typeface="OFROAA+MS-UIGothic"/>
                <a:cs typeface="OFROAA+MS-UIGothic"/>
              </a:rPr>
              <a:t>氏阳性球菌和革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兰</a:t>
            </a:r>
            <a:r>
              <a:rPr sz="1500">
                <a:solidFill>
                  <a:srgbClr val="000000"/>
                </a:solidFill>
                <a:latin typeface="OFROAA+MS-UIGothic"/>
                <a:cs typeface="OFROAA+MS-UIGothic"/>
              </a:rPr>
              <a:t>氏阴性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OFROAA+MS-UIGothic"/>
                <a:cs typeface="OFROAA+MS-UIGothic"/>
              </a:rPr>
              <a:t>球菌。其中，常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OFROAA+MS-UIGothic"/>
                <a:cs typeface="OFROAA+MS-UIGothic"/>
              </a:rPr>
              <a:t>的革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兰</a:t>
            </a:r>
            <a:r>
              <a:rPr sz="1500">
                <a:solidFill>
                  <a:srgbClr val="000000"/>
                </a:solidFill>
                <a:latin typeface="OFROAA+MS-UIGothic"/>
                <a:cs typeface="OFROAA+MS-UIGothic"/>
              </a:rPr>
              <a:t>氏阳性球菌有葡萄球菌、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链</a:t>
            </a:r>
            <a:r>
              <a:rPr sz="1500">
                <a:solidFill>
                  <a:srgbClr val="000000"/>
                </a:solidFill>
                <a:latin typeface="OFROAA+MS-UIGothic"/>
                <a:cs typeface="OFROAA+MS-UIGothic"/>
              </a:rPr>
              <a:t>球菌、肺炎球菌等，而常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000000"/>
                </a:solidFill>
                <a:latin typeface="OFROAA+MS-UIGothic"/>
                <a:cs typeface="OFROAA+MS-UIGothic"/>
              </a:rPr>
              <a:t>的革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兰</a:t>
            </a:r>
            <a:r>
              <a:rPr sz="1500">
                <a:solidFill>
                  <a:srgbClr val="000000"/>
                </a:solidFill>
                <a:latin typeface="OFROAA+MS-UIGothic"/>
                <a:cs typeface="OFROAA+MS-UIGothic"/>
              </a:rPr>
              <a:t>氏阴性球菌有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脑</a:t>
            </a:r>
            <a:r>
              <a:rPr sz="1500">
                <a:solidFill>
                  <a:srgbClr val="000000"/>
                </a:solidFill>
                <a:latin typeface="OFROAA+MS-UIGothic"/>
                <a:cs typeface="OFROAA+MS-UIGothic"/>
              </a:rPr>
              <a:t>膜炎球菌、淋球菌等。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OFROAA+MS-UIGothic"/>
                <a:cs typeface="OFROAA+MS-UIGothic"/>
              </a:rPr>
              <a:t>病原性球菌的致病机理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07160" y="182161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36715" y="182161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A5B2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A5B2"/>
                </a:solidFill>
                <a:latin typeface="OFROAA+MS-UIGothic"/>
                <a:cs typeface="OFROAA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07160" y="2853543"/>
            <a:ext cx="440238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FROAA+MS-UIGothic"/>
                <a:cs typeface="OFROAA+MS-UIGothic"/>
              </a:rPr>
              <a:t>病原性球菌的致病机理主要包括黏附、侵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袭</a:t>
            </a:r>
            <a:r>
              <a:rPr sz="1350">
                <a:solidFill>
                  <a:srgbClr val="FFFFFF"/>
                </a:solidFill>
                <a:latin typeface="OFROAA+MS-UIGothic"/>
                <a:cs typeface="OFROAA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OFROAA+MS-UIGothic"/>
                <a:cs typeface="OFROAA+MS-UIGothic"/>
              </a:rPr>
              <a:t>生毒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736715" y="2853543"/>
            <a:ext cx="4730479" cy="2280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5359"/>
                </a:solidFill>
                <a:latin typeface="OFROAA+MS-UIGothic"/>
                <a:cs typeface="OFROAA+MS-UIGothic"/>
              </a:rPr>
              <a:t>黏附：病原性球菌通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5359"/>
                </a:solidFill>
                <a:latin typeface="OFROAA+MS-UIGothic"/>
                <a:cs typeface="OFROAA+MS-UIGothic"/>
              </a:rPr>
              <a:t>黏附素与宿主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5359"/>
                </a:solidFill>
                <a:latin typeface="OFROAA+MS-UIGothic"/>
                <a:cs typeface="OFROAA+MS-UIGothic"/>
              </a:rPr>
              <a:t>胞表面的受体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结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5359"/>
                </a:solidFill>
                <a:latin typeface="OFROAA+MS-UIGothic"/>
                <a:cs typeface="OFROAA+MS-UIGothic"/>
              </a:rPr>
              <a:t>合，黏附在宿主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5359"/>
                </a:solidFill>
                <a:latin typeface="OFROAA+MS-UIGothic"/>
                <a:cs typeface="OFROAA+MS-UIGothic"/>
              </a:rPr>
              <a:t>胞表面，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5359"/>
                </a:solidFill>
                <a:latin typeface="OFROAA+MS-UIGothic"/>
                <a:cs typeface="OFROAA+MS-UIGothic"/>
              </a:rPr>
              <a:t>而侵入机体。侵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袭</a:t>
            </a:r>
            <a:r>
              <a:rPr sz="1350">
                <a:solidFill>
                  <a:srgbClr val="005359"/>
                </a:solidFill>
                <a:latin typeface="OFROAA+MS-UIGothic"/>
                <a:cs typeface="OFROAA+MS-UIGothic"/>
              </a:rPr>
              <a:t>：黏附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5359"/>
                </a:solidFill>
                <a:latin typeface="OFROAA+MS-UIGothic"/>
                <a:cs typeface="OFROAA+MS-UIGothic"/>
              </a:rPr>
              <a:t>后的病原性球菌可利用各种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酶类</a:t>
            </a:r>
            <a:r>
              <a:rPr sz="1350">
                <a:solidFill>
                  <a:srgbClr val="005359"/>
                </a:solidFill>
                <a:latin typeface="OFROAA+MS-UIGothic"/>
                <a:cs typeface="OFROAA+MS-UIGothic"/>
              </a:rPr>
              <a:t>和毒素，突破机体的防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5359"/>
                </a:solidFill>
                <a:latin typeface="OFROAA+MS-UIGothic"/>
                <a:cs typeface="OFROAA+MS-UIGothic"/>
              </a:rPr>
              <a:t>御屏障，侵入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005359"/>
                </a:solidFill>
                <a:latin typeface="OFROAA+MS-UIGothic"/>
                <a:cs typeface="OFROAA+MS-UIGothic"/>
              </a:rPr>
              <a:t>胞或血液中。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5359"/>
                </a:solidFill>
                <a:latin typeface="OFROAA+MS-UIGothic"/>
                <a:cs typeface="OFROAA+MS-UIGothic"/>
              </a:rPr>
              <a:t>生毒素：病原性球菌可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005359"/>
                </a:solidFill>
                <a:latin typeface="OFROAA+MS-UIGothic"/>
                <a:cs typeface="OFROAA+MS-UIGothic"/>
              </a:rPr>
              <a:t>生多种外毒素和内毒素，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这</a:t>
            </a:r>
            <a:r>
              <a:rPr sz="1350">
                <a:solidFill>
                  <a:srgbClr val="005359"/>
                </a:solidFill>
                <a:latin typeface="OFROAA+MS-UIGothic"/>
                <a:cs typeface="OFROAA+MS-UIGothic"/>
              </a:rPr>
              <a:t>些毒素可引起机体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组织损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伤</a:t>
            </a:r>
            <a:r>
              <a:rPr sz="1350">
                <a:solidFill>
                  <a:srgbClr val="005359"/>
                </a:solidFill>
                <a:latin typeface="OFROAA+MS-UIGothic"/>
                <a:cs typeface="OFROAA+MS-UIGothic"/>
              </a:rPr>
              <a:t>和炎症反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5359"/>
                </a:solidFill>
                <a:latin typeface="OFROAA+MS-UIGothic"/>
                <a:cs typeface="OFROAA+MS-UIGothic"/>
              </a:rPr>
              <a:t>。免疫逃逸：病原性球菌可通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5359"/>
                </a:solidFill>
                <a:latin typeface="OFROAA+MS-UIGothic"/>
                <a:cs typeface="OFROAA+MS-UIGothic"/>
              </a:rPr>
              <a:t>多种机制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5359"/>
                </a:solidFill>
                <a:latin typeface="OFROAA+MS-UIGothic"/>
                <a:cs typeface="OFROAA+MS-UIGothic"/>
              </a:rPr>
              <a:t>逃避机体的免疫攻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击</a:t>
            </a:r>
            <a:r>
              <a:rPr sz="1350">
                <a:solidFill>
                  <a:srgbClr val="005359"/>
                </a:solidFill>
                <a:latin typeface="OFROAA+MS-UIGothic"/>
                <a:cs typeface="OFROAA+MS-UIGothic"/>
              </a:rPr>
              <a:t>，如形成生物被膜、改</a:t>
            </a:r>
            <a:r>
              <a:rPr sz="1350">
                <a:solidFill>
                  <a:srgbClr val="005359"/>
                </a:solidFill>
                <a:latin typeface="SimSun"/>
                <a:cs typeface="SimSun"/>
              </a:rPr>
              <a:t>变</a:t>
            </a:r>
            <a:r>
              <a:rPr sz="1350">
                <a:solidFill>
                  <a:srgbClr val="005359"/>
                </a:solidFill>
                <a:latin typeface="OFROAA+MS-UIGothic"/>
                <a:cs typeface="OFROAA+MS-UIGothic"/>
              </a:rPr>
              <a:t>抗原性等。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407160" y="3162153"/>
            <a:ext cx="13997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OFROAA+MS-UIGothic"/>
                <a:cs typeface="OFROAA+MS-UIGothic"/>
              </a:rPr>
              <a:t>素和免疫逃逸。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814059" y="1972131"/>
            <a:ext cx="1249709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LFDVDG+ODFOCT+MicrosoftYaHei-Bold"/>
                <a:cs typeface="LFDVDG+ODFOCT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0000" y="3786028"/>
            <a:ext cx="5257800" cy="1143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600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00A5B2"/>
                </a:solidFill>
                <a:latin typeface="OFROAA+MS-UIGothic"/>
                <a:cs typeface="OFROAA+MS-UIGothic"/>
              </a:rPr>
              <a:t>病原性球菌的</a:t>
            </a:r>
            <a:r>
              <a:rPr sz="3600">
                <a:solidFill>
                  <a:srgbClr val="00A5B2"/>
                </a:solidFill>
                <a:latin typeface="SimSun"/>
                <a:cs typeface="SimSun"/>
              </a:rPr>
              <a:t>检验</a:t>
            </a:r>
            <a:r>
              <a:rPr sz="3600">
                <a:solidFill>
                  <a:srgbClr val="00A5B2"/>
                </a:solidFill>
                <a:latin typeface="OFROAA+MS-UIGothic"/>
                <a:cs typeface="OFROAA+MS-UIGothic"/>
              </a:rPr>
              <a:t>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OFROAA+MS-UIGothic"/>
                <a:cs typeface="OFROAA+MS-UIGothic"/>
              </a:rPr>
              <a:t>分离培养法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140075" y="1577078"/>
            <a:ext cx="700868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FROAA+MS-UIGothic"/>
                <a:cs typeface="OFROAA+MS-UIGothic"/>
              </a:rPr>
              <a:t>分离培养法是病原性球菌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FFFFFF"/>
                </a:solidFill>
                <a:latin typeface="OFROAA+MS-UIGothic"/>
                <a:cs typeface="OFROAA+MS-UIGothic"/>
              </a:rPr>
              <a:t>的基本方法，通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FFF"/>
                </a:solidFill>
                <a:latin typeface="OFROAA+MS-UIGothic"/>
                <a:cs typeface="OFROAA+MS-UIGothic"/>
              </a:rPr>
              <a:t>将疑似感染的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OFROAA+MS-UIGothic"/>
                <a:cs typeface="OFROAA+MS-UIGothic"/>
              </a:rPr>
              <a:t>本接种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FROAA+MS-UIGothic"/>
                <a:cs typeface="OFROAA+MS-UIGothic"/>
              </a:rPr>
              <a:t>到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FFFFF"/>
                </a:solidFill>
                <a:latin typeface="OFROAA+MS-UIGothic"/>
                <a:cs typeface="OFROAA+MS-UIGothic"/>
              </a:rPr>
              <a:t>性培养基上，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OFROAA+MS-UIGothic"/>
                <a:cs typeface="OFROAA+MS-UIGothic"/>
              </a:rPr>
              <a:t>察菌落特征和染色特性，以确定病原性球菌的种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FFFFF"/>
                </a:solidFill>
                <a:latin typeface="OFROAA+MS-UIGothic"/>
                <a:cs typeface="OFROAA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040379" y="3358252"/>
            <a:ext cx="67177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FROAA+MS-UIGothic"/>
                <a:cs typeface="OFROAA+MS-UIGothic"/>
              </a:rPr>
              <a:t>分离培养法需要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FFFFFF"/>
                </a:solidFill>
                <a:latin typeface="OFROAA+MS-UIGothic"/>
                <a:cs typeface="OFROAA+MS-UIGothic"/>
              </a:rPr>
              <a:t>格的无菌操作和正确的培养条件，以避免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FFFFFF"/>
                </a:solidFill>
                <a:latin typeface="OFROAA+MS-UIGothic"/>
                <a:cs typeface="OFROAA+MS-UIGothic"/>
              </a:rPr>
              <a:t>染和交叉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64879" y="3632573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FROAA+MS-UIGothic"/>
                <a:cs typeface="OFROAA+MS-UIGothic"/>
              </a:rPr>
              <a:t>感染。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140075" y="5140063"/>
            <a:ext cx="67177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FROAA+MS-UIGothic"/>
                <a:cs typeface="OFROAA+MS-UIGothic"/>
              </a:rPr>
              <a:t>分离培养法可以用于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鉴</a:t>
            </a:r>
            <a:r>
              <a:rPr sz="1500">
                <a:solidFill>
                  <a:srgbClr val="FFFFFF"/>
                </a:solidFill>
                <a:latin typeface="OFROAA+MS-UIGothic"/>
                <a:cs typeface="OFROAA+MS-UIGothic"/>
              </a:rPr>
              <a:t>定金黄色葡萄球菌、表皮葡萄球菌等常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见</a:t>
            </a:r>
            <a:r>
              <a:rPr sz="1500">
                <a:solidFill>
                  <a:srgbClr val="FFFFFF"/>
                </a:solidFill>
                <a:latin typeface="OFROAA+MS-UIGothic"/>
                <a:cs typeface="OFROAA+MS-UIGothic"/>
              </a:rPr>
              <a:t>病原性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3140075" y="5414383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FROAA+MS-UIGothic"/>
                <a:cs typeface="OFROAA+MS-UIGothic"/>
              </a:rPr>
              <a:t>球菌。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OFROAA+MS-UIGothic"/>
                <a:cs typeface="OFROAA+MS-UIGothic"/>
              </a:rPr>
              <a:t>血清学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检验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77289" y="2407022"/>
            <a:ext cx="3505200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FROAA+MS-UIGothic"/>
                <a:cs typeface="OFROAA+MS-UIGothic"/>
              </a:rPr>
              <a:t>血清学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FFFDFD"/>
                </a:solidFill>
                <a:latin typeface="OFROAA+MS-UIGothic"/>
                <a:cs typeface="OFROAA+MS-UIGothic"/>
              </a:rPr>
              <a:t>是通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过检测</a:t>
            </a:r>
            <a:r>
              <a:rPr sz="1500">
                <a:solidFill>
                  <a:srgbClr val="FFFDFD"/>
                </a:solidFill>
                <a:latin typeface="OFROAA+MS-UIGothic"/>
                <a:cs typeface="OFROAA+MS-UIGothic"/>
              </a:rPr>
              <a:t>病原性球菌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FROAA+MS-UIGothic"/>
                <a:cs typeface="OFROAA+MS-UIGothic"/>
              </a:rPr>
              <a:t>生的特异性抗体来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FFFDFD"/>
                </a:solidFill>
                <a:latin typeface="OFROAA+MS-UIGothic"/>
                <a:cs typeface="OFROAA+MS-UIGothic"/>
              </a:rPr>
              <a:t>断感染的方法。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966709" y="2407022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FROAA+MS-UIGothic"/>
                <a:cs typeface="OFROAA+MS-UIGothic"/>
              </a:rPr>
              <a:t>血清学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FFFDFD"/>
                </a:solidFill>
                <a:latin typeface="OFROAA+MS-UIGothic"/>
                <a:cs typeface="OFROAA+MS-UIGothic"/>
              </a:rPr>
              <a:t>具有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FFFDFD"/>
                </a:solidFill>
                <a:latin typeface="OFROAA+MS-UIGothic"/>
                <a:cs typeface="OFROAA+MS-UIGothic"/>
              </a:rPr>
              <a:t>高的特异性和灵敏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FROAA+MS-UIGothic"/>
                <a:cs typeface="OFROAA+MS-UIGothic"/>
              </a:rPr>
              <a:t>度，尤其适用于流行病学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调查</a:t>
            </a:r>
            <a:r>
              <a:rPr sz="1500">
                <a:solidFill>
                  <a:srgbClr val="FFFDFD"/>
                </a:solidFill>
                <a:latin typeface="OFROAA+MS-UIGothic"/>
                <a:cs typeface="OFROAA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监测</a:t>
            </a:r>
            <a:r>
              <a:rPr sz="1500">
                <a:solidFill>
                  <a:srgbClr val="FFFDFD"/>
                </a:solidFill>
                <a:latin typeface="OFROAA+MS-UIGothic"/>
                <a:cs typeface="OFROAA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476750" y="4207883"/>
            <a:ext cx="3650679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FROAA+MS-UIGothic"/>
                <a:cs typeface="OFROAA+MS-UIGothic"/>
              </a:rPr>
              <a:t>血清学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FFFDFD"/>
                </a:solidFill>
                <a:latin typeface="OFROAA+MS-UIGothic"/>
                <a:cs typeface="OFROAA+MS-UIGothic"/>
              </a:rPr>
              <a:t>通常采用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FFDFD"/>
                </a:solidFill>
                <a:latin typeface="OFROAA+MS-UIGothic"/>
                <a:cs typeface="OFROAA+MS-UIGothic"/>
              </a:rPr>
              <a:t>接血凝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试验</a:t>
            </a:r>
            <a:r>
              <a:rPr sz="1500">
                <a:solidFill>
                  <a:srgbClr val="FFFDFD"/>
                </a:solidFill>
                <a:latin typeface="OFROAA+MS-UIGothic"/>
                <a:cs typeface="OFROAA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FROAA+MS-UIGothic"/>
                <a:cs typeface="OFROAA+MS-UIGothic"/>
              </a:rPr>
              <a:t>沉淀反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OFROAA+MS-UIGothic"/>
                <a:cs typeface="OFROAA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酶联</a:t>
            </a:r>
            <a:r>
              <a:rPr sz="1500">
                <a:solidFill>
                  <a:srgbClr val="FFFDFD"/>
                </a:solidFill>
                <a:latin typeface="OFROAA+MS-UIGothic"/>
                <a:cs typeface="OFROAA+MS-UIGothic"/>
              </a:rPr>
              <a:t>免疫吸附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试验</a:t>
            </a:r>
            <a:r>
              <a:rPr sz="1500">
                <a:solidFill>
                  <a:srgbClr val="FFFDFD"/>
                </a:solidFill>
                <a:latin typeface="OFROAA+MS-UIGothic"/>
                <a:cs typeface="OFROAA+MS-UIGothic"/>
              </a:rPr>
              <a:t>等方法，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FFFDFD"/>
                </a:solidFill>
                <a:latin typeface="OFROAA+MS-UIGothic"/>
                <a:cs typeface="OFROAA+MS-UIGothic"/>
              </a:rPr>
              <a:t>抗体效价的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DFD"/>
                </a:solidFill>
                <a:latin typeface="OFROAA+MS-UIGothic"/>
                <a:cs typeface="OFROAA+MS-UIGothic"/>
              </a:rPr>
              <a:t>化，以确定病原性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OFROAA+MS-UIGothic"/>
                <a:cs typeface="OFROAA+MS-UIGothic"/>
              </a:rPr>
              <a:t>球菌的感染。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A5B2"/>
                </a:solidFill>
                <a:latin typeface="OFROAA+MS-UIGothic"/>
                <a:cs typeface="OFROAA+MS-UIGothic"/>
              </a:rPr>
              <a:t>分子生物学</a:t>
            </a:r>
            <a:r>
              <a:rPr sz="3000">
                <a:solidFill>
                  <a:srgbClr val="00A5B2"/>
                </a:solidFill>
                <a:latin typeface="SimSun"/>
                <a:cs typeface="SimSun"/>
              </a:rPr>
              <a:t>检验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67177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FROAA+MS-UIGothic"/>
                <a:cs typeface="OFROAA+MS-UIGothic"/>
              </a:rPr>
              <a:t>分子生物学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FFFFFF"/>
                </a:solidFill>
                <a:latin typeface="OFROAA+MS-UIGothic"/>
                <a:cs typeface="OFROAA+MS-UIGothic"/>
              </a:rPr>
              <a:t>是通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过检测</a:t>
            </a:r>
            <a:r>
              <a:rPr sz="1500">
                <a:solidFill>
                  <a:srgbClr val="FFFFFF"/>
                </a:solidFill>
                <a:latin typeface="OFROAA+MS-UIGothic"/>
                <a:cs typeface="OFROAA+MS-UIGothic"/>
              </a:rPr>
              <a:t>病原性球菌的基因特征来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诊</a:t>
            </a:r>
            <a:r>
              <a:rPr sz="1500">
                <a:solidFill>
                  <a:srgbClr val="FFFFFF"/>
                </a:solidFill>
                <a:latin typeface="OFROAA+MS-UIGothic"/>
                <a:cs typeface="OFROAA+MS-UIGothic"/>
              </a:rPr>
              <a:t>断感染的方法。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579556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FROAA+MS-UIGothic"/>
                <a:cs typeface="OFROAA+MS-UIGothic"/>
              </a:rPr>
              <a:t>分子生物学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FFFFFF"/>
                </a:solidFill>
                <a:latin typeface="OFROAA+MS-UIGothic"/>
                <a:cs typeface="OFROAA+MS-UIGothic"/>
              </a:rPr>
              <a:t>采用聚合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酶链</a:t>
            </a:r>
            <a:r>
              <a:rPr sz="1500">
                <a:solidFill>
                  <a:srgbClr val="FFFFFF"/>
                </a:solidFill>
                <a:latin typeface="OFROAA+MS-UIGothic"/>
                <a:cs typeface="OFROAA+MS-UIGothic"/>
              </a:rPr>
              <a:t>式反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OFROAA+MS-UIGothic"/>
                <a:cs typeface="OFROAA+MS-UIGothic"/>
              </a:rPr>
              <a:t>（</a:t>
            </a:r>
            <a:r>
              <a:rPr sz="1500">
                <a:solidFill>
                  <a:srgbClr val="FFFFFF"/>
                </a:solidFill>
                <a:latin typeface="RWEGOG+HVQONH+MicrosoftYaHei"/>
                <a:cs typeface="RWEGOG+HVQONH+MicrosoftYaHei"/>
              </a:rPr>
              <a:t>PCR</a:t>
            </a:r>
            <a:r>
              <a:rPr sz="1500">
                <a:solidFill>
                  <a:srgbClr val="FFFFFF"/>
                </a:solidFill>
                <a:latin typeface="OFROAA+MS-UIGothic"/>
                <a:cs typeface="OFROAA+MS-UIGothic"/>
              </a:rPr>
              <a:t>）技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OFROAA+MS-UIGothic"/>
                <a:cs typeface="OFROAA+MS-UIGothic"/>
              </a:rPr>
              <a:t>、基因芯片技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OFROAA+MS-UIGothic"/>
                <a:cs typeface="OFROAA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测</a:t>
            </a:r>
            <a:r>
              <a:rPr sz="1500">
                <a:solidFill>
                  <a:srgbClr val="FFFFFF"/>
                </a:solidFill>
                <a:latin typeface="OFROAA+MS-UIGothic"/>
                <a:cs typeface="OFROAA+MS-UIGothic"/>
              </a:rPr>
              <a:t>序技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FFFFFF"/>
                </a:solidFill>
                <a:latin typeface="OFROAA+MS-UIGothic"/>
                <a:cs typeface="OFROAA+MS-UIGothic"/>
              </a:rPr>
              <a:t>等手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FROAA+MS-UIGothic"/>
                <a:cs typeface="OFROAA+MS-UIGothic"/>
              </a:rPr>
              <a:t>段，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FFFFFF"/>
                </a:solidFill>
                <a:latin typeface="OFROAA+MS-UIGothic"/>
                <a:cs typeface="OFROAA+MS-UIGothic"/>
              </a:rPr>
              <a:t>病原性球菌的特异性基因片段或全基因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FFFFFF"/>
                </a:solidFill>
                <a:latin typeface="OFROAA+MS-UIGothic"/>
                <a:cs typeface="OFROAA+MS-UIGothic"/>
              </a:rPr>
              <a:t>序列。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7395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OFROAA+MS-UIGothic"/>
                <a:cs typeface="OFROAA+MS-UIGothic"/>
              </a:rPr>
              <a:t>分子生物学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FFFFFF"/>
                </a:solidFill>
                <a:latin typeface="OFROAA+MS-UIGothic"/>
                <a:cs typeface="OFROAA+MS-UIGothic"/>
              </a:rPr>
              <a:t>具有快速、准确和高通量的特点，尤其适用于新型病原性球菌的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FFFFFF"/>
                </a:solidFill>
                <a:latin typeface="OFROAA+MS-UIGothic"/>
                <a:cs typeface="OFROAA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鉴</a:t>
            </a:r>
            <a:r>
              <a:rPr sz="1500">
                <a:solidFill>
                  <a:srgbClr val="FFFFFF"/>
                </a:solidFill>
                <a:latin typeface="OFROAA+MS-UIGothic"/>
                <a:cs typeface="OFROAA+MS-UIGothic"/>
              </a:rPr>
              <a:t>定。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https://d.book118.com/368102064016006047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20">
      <vt:lpstr>Arial</vt:lpstr>
      <vt:lpstr>Calibri</vt:lpstr>
      <vt:lpstr>OFROAA+MS-UIGothic</vt:lpstr>
      <vt:lpstr>SimSun</vt:lpstr>
      <vt:lpstr>TALBDC+ILHMWI+ArialMT</vt:lpstr>
      <vt:lpstr>Times New Roman</vt:lpstr>
      <vt:lpstr>RWEGOG+HVQONH+MicrosoftYaHei</vt:lpstr>
      <vt:lpstr>LFDVDG+ODFOCT+MicrosoftYaHei-Bold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2024-09-28T07:06:37.135</cp:lastPrinted>
  <dcterms:created xsi:type="dcterms:W3CDTF">2024-09-27T23:06:37Z</dcterms:created>
  <dcterms:modified xsi:type="dcterms:W3CDTF">2024-09-27T23:06:38Z</dcterms:modified>
</cp:coreProperties>
</file>