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9525000" cy="53467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A27A998-1BD2-4631-8090-6CD2AA2393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1D7D89-E69D-486D-A709-B1DBF10D0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0718AF-A1C6-4364-B553-E6183EE5E07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0EF43C3-2AB8-493E-9756-01D480ADE4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7DF269D-6A53-46D5-BBB9-6837A56E268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BA54EFB-23DE-463B-9BBE-4EB11E96BA1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EE05117-3167-4567-8A11-368D939A301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5D92C57-060E-4A61-A8C2-B81047E82B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77775F4-3E81-4904-85F8-1922300427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AF6E5A0-A1BE-4287-8716-BDA9446503B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CC964A-537F-4945-9A02-804291D7479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9.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1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0.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68105007023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952500" y="952500"/>
            <a:ext cx="952500" cy="3333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5" name="AutoShape 5"/>
          <p:cNvSpPr/>
          <p:nvPr/>
        </p:nvSpPr>
        <p:spPr>
          <a:xfrm>
            <a:off x="6345478" y="2490290"/>
            <a:ext cx="4305017" cy="4305017"/>
          </a:xfrm>
          <a:prstGeom prst="ellipse">
            <a:avLst/>
          </a:prstGeom>
          <a:solidFill>
            <a:schemeClr val="accent1">
              <a:lumMod val="40000"/>
              <a:lumOff val="60000"/>
              <a:alpha val="35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TextBox 6"/>
          <p:cNvSpPr txBox="1"/>
          <p:nvPr/>
        </p:nvSpPr>
        <p:spPr>
          <a:xfrm rot="5400000">
            <a:off x="8629850" y="1435061"/>
            <a:ext cx="1314049" cy="54471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375"/>
              </a:spcBef>
            </a:pPr>
            <a:r>
              <a:rPr lang="en-US" sz="1200">
                <a:solidFill>
                  <a:schemeClr val="accent1"/>
                </a:solidFill>
                <a:latin typeface="微软雅黑" panose="020b0503020204020204" charset="-122"/>
                <a:ea typeface="微软雅黑" panose="020b0503020204020204" charset="-122"/>
                <a:cs typeface="微软雅黑" panose="020b0503020204020204" charset="-122"/>
              </a:rPr>
              <a:t>2023</a:t>
            </a:r>
            <a:endParaRPr lang="en-US" sz="1200">
              <a:solidFill>
                <a:schemeClr val="accent1"/>
              </a:solidFill>
              <a:latin typeface="微软雅黑" panose="020b0503020204020204" charset="-122"/>
              <a:ea typeface="微软雅黑" panose="020b0503020204020204" charset="-122"/>
              <a:cs typeface="微软雅黑" panose="020b0503020204020204" charset="-122"/>
            </a:endParaRPr>
          </a:p>
        </p:txBody>
      </p:sp>
      <p:cxnSp>
        <p:nvCxnSpPr>
          <p:cNvPr id="7" name="Connector 7"/>
          <p:cNvCxnSpPr/>
          <p:nvPr/>
        </p:nvCxnSpPr>
        <p:spPr>
          <a:xfrm flipH="1">
            <a:off x="9277350" y="384414"/>
            <a:ext cx="0" cy="623568"/>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7220871" y="3351609"/>
            <a:ext cx="2554230" cy="255423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826938" y="-984734"/>
            <a:ext cx="1969468" cy="1969468"/>
          </a:xfrm>
          <a:prstGeom prst="ellipse">
            <a:avLst/>
          </a:prstGeom>
          <a:solidFill>
            <a:schemeClr val="accent1">
              <a:alpha val="26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TextBox 10"/>
          <p:cNvSpPr txBox="1"/>
          <p:nvPr/>
        </p:nvSpPr>
        <p:spPr>
          <a:xfrm>
            <a:off x="1619384" y="1355229"/>
            <a:ext cx="6286233" cy="833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solidFill>
                <a:latin typeface="微软雅黑" panose="020b0503020204020204" charset="-122"/>
                <a:ea typeface="微软雅黑" panose="020b0503020204020204" charset="-122"/>
                <a:cs typeface="微软雅黑" panose="020b0503020204020204" charset="-122"/>
              </a:rPr>
              <a:t>酸碱滴定法</a:t>
            </a:r>
            <a:endParaRPr lang="en-US" sz="4050" b="1">
              <a:solidFill>
                <a:schemeClr val="accent1"/>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91219" y="0"/>
            <a:ext cx="2194638" cy="2672828"/>
          </a:xfrm>
          <a:prstGeom prst="rect">
            <a:avLst/>
          </a:prstGeom>
          <a:gradFill>
            <a:gsLst>
              <a:gs pos="0">
                <a:schemeClr val="accent2">
                  <a:alpha val="75000"/>
                </a:schemeClr>
              </a:gs>
              <a:gs pos="100000">
                <a:schemeClr val="lt1">
                  <a:alpha val="75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891219" y="1549433"/>
            <a:ext cx="2194638" cy="2194638"/>
          </a:xfrm>
          <a:prstGeom prst="ellipse">
            <a:avLst/>
          </a:prstGeom>
          <a:gradFill>
            <a:gsLst>
              <a:gs pos="0">
                <a:schemeClr val="accent2">
                  <a:alpha val="100000"/>
                  <a:lumMod val="60000"/>
                  <a:lumOff val="40000"/>
                </a:schemeClr>
              </a:gs>
              <a:gs pos="100000">
                <a:schemeClr val="accent2">
                  <a:alpha val="10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472232" y="2075422"/>
            <a:ext cx="1566012" cy="480417"/>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050">
                <a:solidFill>
                  <a:srgbClr val="FFFFFF">
                    <a:alpha val="40000"/>
                  </a:srgbClr>
                </a:solidFill>
                <a:latin typeface="微软雅黑" panose="020b0503020204020204" charset="-122"/>
                <a:ea typeface="微软雅黑" panose="020b0503020204020204" charset="-122"/>
                <a:cs typeface="微软雅黑" panose="020b0503020204020204" charset="-122"/>
              </a:rPr>
              <a:t>CATALOGUE</a:t>
            </a:r>
            <a:endParaRPr lang="en-US" sz="1050">
              <a:solidFill>
                <a:srgbClr val="FFFFFF">
                  <a:alpha val="40000"/>
                </a:srgb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1288806" y="2202032"/>
            <a:ext cx="1380414" cy="143351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4500" b="1">
                <a:solidFill>
                  <a:srgbClr val="FFFFFF"/>
                </a:solidFill>
                <a:latin typeface="微软雅黑" panose="020b0503020204020204" charset="-122"/>
                <a:ea typeface="微软雅黑" panose="020b0503020204020204" charset="-122"/>
                <a:cs typeface="微软雅黑" panose="020b0503020204020204" charset="-122"/>
              </a:rPr>
              <a:t>目录</a:t>
            </a:r>
            <a:endParaRPr lang="en-US" sz="4500" b="1">
              <a:solidFill>
                <a:srgbClr val="FFFFFF"/>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175611" y="1336414"/>
            <a:ext cx="4674587" cy="244078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1575" b="1">
                <a:solidFill>
                  <a:schemeClr val="accent1"/>
                </a:solidFill>
                <a:latin typeface="微软雅黑" panose="020b0503020204020204" charset="-122"/>
                <a:ea typeface="微软雅黑" panose="020b0503020204020204" charset="-122"/>
                <a:cs typeface="微软雅黑" panose="020b0503020204020204" charset="-122"/>
              </a:rPr>
              <a:t>酸碱滴定法简介</a:t>
            </a:r>
            <a:endParaRPr lang="en-US" sz="1575" b="1">
              <a:solidFill>
                <a:schemeClr val="accent1"/>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1575" b="1">
                <a:solidFill>
                  <a:schemeClr val="accent1"/>
                </a:solidFill>
                <a:latin typeface="微软雅黑" panose="020b0503020204020204" charset="-122"/>
                <a:ea typeface="微软雅黑" panose="020b0503020204020204" charset="-122"/>
                <a:cs typeface="微软雅黑" panose="020b0503020204020204" charset="-122"/>
              </a:rPr>
              <a:t>酸碱滴定法的基本要素</a:t>
            </a:r>
            <a:endParaRPr lang="en-US" sz="1575" b="1">
              <a:solidFill>
                <a:schemeClr val="accent1"/>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1575" b="1">
                <a:solidFill>
                  <a:schemeClr val="accent1"/>
                </a:solidFill>
                <a:latin typeface="微软雅黑" panose="020b0503020204020204" charset="-122"/>
                <a:ea typeface="微软雅黑" panose="020b0503020204020204" charset="-122"/>
                <a:cs typeface="微软雅黑" panose="020b0503020204020204" charset="-122"/>
              </a:rPr>
              <a:t>酸碱滴定法的种类</a:t>
            </a:r>
            <a:endParaRPr lang="en-US" sz="1575" b="1">
              <a:solidFill>
                <a:schemeClr val="accent1"/>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1575" b="1">
                <a:solidFill>
                  <a:schemeClr val="accent1"/>
                </a:solidFill>
                <a:latin typeface="微软雅黑" panose="020b0503020204020204" charset="-122"/>
                <a:ea typeface="微软雅黑" panose="020b0503020204020204" charset="-122"/>
                <a:cs typeface="微软雅黑" panose="020b0503020204020204" charset="-122"/>
              </a:rPr>
              <a:t>酸碱滴定法的实验技术和数据处理</a:t>
            </a:r>
            <a:endParaRPr lang="en-US" sz="1575" b="1">
              <a:solidFill>
                <a:schemeClr val="accent1"/>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1575" b="1">
                <a:solidFill>
                  <a:schemeClr val="accent1"/>
                </a:solidFill>
                <a:latin typeface="微软雅黑" panose="020b0503020204020204" charset="-122"/>
                <a:ea typeface="微软雅黑" panose="020b0503020204020204" charset="-122"/>
                <a:cs typeface="微软雅黑" panose="020b0503020204020204" charset="-122"/>
              </a:rPr>
              <a:t>酸碱滴定法的应用实例</a:t>
            </a:r>
            <a:endParaRPr lang="en-US" sz="1575" b="1">
              <a:solidFill>
                <a:schemeClr val="accent1"/>
              </a:solidFill>
              <a:latin typeface="微软雅黑" panose="020b0503020204020204" charset="-122"/>
              <a:ea typeface="微软雅黑" panose="020b0503020204020204" charset="-122"/>
              <a:cs typeface="微软雅黑" panose="020b0503020204020204" charset="-122"/>
            </a:endParaRPr>
          </a:p>
          <a:p>
            <a:pPr marL="203200" lvl="0" indent="-203200">
              <a:lnSpc>
                <a:spcPct val="150000"/>
              </a:lnSpc>
              <a:buFont typeface="Arial"/>
              <a:buChar char="•"/>
            </a:pPr>
            <a:r>
              <a:rPr lang="en-US" sz="1575" b="1">
                <a:solidFill>
                  <a:schemeClr val="accent1"/>
                </a:solidFill>
                <a:latin typeface="微软雅黑" panose="020b0503020204020204" charset="-122"/>
                <a:ea typeface="微软雅黑" panose="020b0503020204020204" charset="-122"/>
                <a:cs typeface="微软雅黑" panose="020b0503020204020204" charset="-122"/>
              </a:rPr>
              <a:t>酸碱滴定法的优缺点及前景</a:t>
            </a:r>
            <a:endParaRPr lang="en-US" sz="1575" b="1">
              <a:solidFill>
                <a:schemeClr val="accent1"/>
              </a:solidFill>
              <a:latin typeface="微软雅黑" panose="020b0503020204020204" charset="-122"/>
              <a:ea typeface="微软雅黑" panose="020b0503020204020204" charset="-122"/>
              <a:cs typeface="微软雅黑" panose="020b0503020204020204" charset="-122"/>
            </a:endParaRPr>
          </a:p>
        </p:txBody>
      </p:sp>
      <p:cxnSp>
        <p:nvCxnSpPr>
          <p:cNvPr id="9" name="Connector 9"/>
          <p:cNvCxnSpPr/>
          <p:nvPr/>
        </p:nvCxnSpPr>
        <p:spPr>
          <a:xfrm flipH="1">
            <a:off x="2498828" y="2263629"/>
            <a:ext cx="0" cy="102306"/>
          </a:xfrm>
          <a:prstGeom prst="line">
            <a:avLst/>
          </a:prstGeom>
          <a:ln w="9525">
            <a:solidFill>
              <a:srgbClr val="FFFFFF"/>
            </a:solidFill>
          </a:ln>
        </p:spPr>
      </p:cxnSp>
      <p:cxnSp>
        <p:nvCxnSpPr>
          <p:cNvPr id="10" name="Connector 10"/>
          <p:cNvCxnSpPr/>
          <p:nvPr/>
        </p:nvCxnSpPr>
        <p:spPr>
          <a:xfrm flipH="1">
            <a:off x="1424607" y="2263629"/>
            <a:ext cx="0" cy="102306"/>
          </a:xfrm>
          <a:prstGeom prst="line">
            <a:avLst/>
          </a:prstGeom>
          <a:ln w="9525">
            <a:solidFill>
              <a:srgbClr val="FFFFFF"/>
            </a:solidFill>
          </a:ln>
        </p:spPr>
      </p:cxnSp>
      <p:sp>
        <p:nvSpPr>
          <p:cNvPr id="11" name="AutoShape 11"/>
          <p:cNvSpPr/>
          <p:nvPr/>
        </p:nvSpPr>
        <p:spPr>
          <a:xfrm>
            <a:off x="477770" y="1939037"/>
            <a:ext cx="202786" cy="1100579"/>
          </a:xfrm>
          <a:prstGeom prst="rect">
            <a:avLst/>
          </a:prstGeom>
          <a:gradFill>
            <a:gsLst>
              <a:gs pos="0">
                <a:schemeClr val="accent2">
                  <a:alpha val="51000"/>
                </a:schemeClr>
              </a:gs>
              <a:gs pos="100000">
                <a:schemeClr val="lt1">
                  <a:alpha val="51000"/>
                </a:schemeClr>
              </a:gs>
            </a:gsLst>
            <a:lin ang="54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477770" y="1837644"/>
            <a:ext cx="202786" cy="202786"/>
          </a:xfrm>
          <a:prstGeom prst="ellipse">
            <a:avLst/>
          </a:prstGeom>
          <a:solidFill>
            <a:schemeClr val="accent2">
              <a:lumMod val="40000"/>
              <a:lumOff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798610" y="3804262"/>
            <a:ext cx="1416414" cy="1416414"/>
          </a:xfrm>
          <a:prstGeom prst="ellipse">
            <a:avLst/>
          </a:prstGeom>
          <a:gradFill>
            <a:gsLst>
              <a:gs pos="0">
                <a:schemeClr val="accent2">
                  <a:alpha val="27000"/>
                  <a:lumMod val="40000"/>
                  <a:lumOff val="60000"/>
                </a:schemeClr>
              </a:gs>
              <a:gs pos="100000">
                <a:schemeClr val="accent2">
                  <a:alpha val="27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358185" y="0"/>
            <a:ext cx="522528" cy="1496375"/>
          </a:xfrm>
          <a:prstGeom prst="rect">
            <a:avLst/>
          </a:prstGeom>
          <a:gradFill>
            <a:gsLst>
              <a:gs pos="0">
                <a:schemeClr val="accent2">
                  <a:alpha val="62000"/>
                </a:schemeClr>
              </a:gs>
              <a:gs pos="100000">
                <a:schemeClr val="lt1">
                  <a:alpha val="62000"/>
                </a:schemeClr>
              </a:gs>
            </a:gsLst>
            <a:lin ang="1620000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3358185" y="1235111"/>
            <a:ext cx="522528" cy="522528"/>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7864600" y="4619275"/>
            <a:ext cx="415038" cy="415038"/>
          </a:xfrm>
          <a:prstGeom prst="ellipse">
            <a:avLst/>
          </a:prstGeom>
          <a:gradFill>
            <a:gsLst>
              <a:gs pos="0">
                <a:schemeClr val="accent2">
                  <a:alpha val="58999"/>
                  <a:lumMod val="40000"/>
                  <a:lumOff val="60000"/>
                </a:schemeClr>
              </a:gs>
              <a:gs pos="100000">
                <a:schemeClr val="accent2">
                  <a:alpha val="58999"/>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8421544" y="-397096"/>
            <a:ext cx="1893471" cy="1893471"/>
          </a:xfrm>
          <a:prstGeom prst="ellipse">
            <a:avLst/>
          </a:prstGeom>
          <a:gradFill>
            <a:gsLst>
              <a:gs pos="0">
                <a:schemeClr val="accent2">
                  <a:alpha val="27000"/>
                  <a:lumMod val="40000"/>
                  <a:lumOff val="60000"/>
                </a:schemeClr>
              </a:gs>
              <a:gs pos="100000">
                <a:schemeClr val="accent2">
                  <a:alpha val="27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776438"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8905853"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040961"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170375"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8776438"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8905853"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9040961"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9170375"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269483"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398898"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34006"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63420"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269483"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398898"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34006"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63420"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007290" y="1330316"/>
            <a:ext cx="1510421" cy="1510421"/>
          </a:xfrm>
          <a:prstGeom prst="rect">
            <a:avLst/>
          </a:prstGeom>
          <a:solidFill>
            <a:schemeClr val="lt1"/>
          </a:solidFill>
          <a:ln w="381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21" name="Connector 21"/>
          <p:cNvCxnSpPr/>
          <p:nvPr/>
        </p:nvCxnSpPr>
        <p:spPr>
          <a:xfrm flipV="1">
            <a:off x="5647220" y="1003059"/>
            <a:ext cx="776788" cy="654516"/>
          </a:xfrm>
          <a:prstGeom prst="line">
            <a:avLst/>
          </a:prstGeom>
          <a:ln w="19050">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flipV="1">
            <a:off x="3088445" y="2186221"/>
            <a:ext cx="776788" cy="65451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23" name="TextBox 23"/>
          <p:cNvSpPr txBox="1"/>
          <p:nvPr/>
        </p:nvSpPr>
        <p:spPr>
          <a:xfrm>
            <a:off x="996551" y="3075251"/>
            <a:ext cx="7531897" cy="904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3600" b="1">
                <a:solidFill>
                  <a:schemeClr val="accent1"/>
                </a:solidFill>
                <a:latin typeface="微软雅黑" panose="020b0503020204020204" charset="-122"/>
                <a:ea typeface="微软雅黑" panose="020b0503020204020204" charset="-122"/>
                <a:cs typeface="微软雅黑" panose="020b0503020204020204" charset="-122"/>
              </a:rPr>
              <a:t>酸碱滴定法简介</a:t>
            </a:r>
            <a:endParaRPr lang="en-US" sz="36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996551" y="1454496"/>
            <a:ext cx="7531897"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5400" b="1">
                <a:solidFill>
                  <a:schemeClr val="accent1"/>
                </a:solidFill>
                <a:latin typeface="微软雅黑" panose="020b0503020204020204" charset="-122"/>
                <a:ea typeface="微软雅黑" panose="020b0503020204020204" charset="-122"/>
                <a:cs typeface="微软雅黑" panose="020b0503020204020204" charset="-122"/>
              </a:rPr>
              <a:t>01</a:t>
            </a:r>
            <a:endParaRPr lang="en-US" sz="5400" b="1">
              <a:solidFill>
                <a:schemeClr val="accent1"/>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4" name="Picture 4"/>
          <p:cNvPicPr>
            <a:picLocks noChangeAspect="1"/>
          </p:cNvPicPr>
          <p:nvPr/>
        </p:nvPicPr>
        <p:blipFill>
          <a:blip r:embed="rId3">
            <a:alphaModFix amt="70000"/>
          </a:blip>
          <a:srcRect t="16675" b="16675"/>
          <a:stretch>
            <a:fillRect/>
          </a:stretch>
        </p:blipFill>
        <p:spPr>
          <a:xfrm>
            <a:off x="733971" y="1105724"/>
            <a:ext cx="3783825" cy="3783824"/>
          </a:xfrm>
          <a:prstGeom prst="roundRect">
            <a:avLst/>
          </a:prstGeom>
        </p:spPr>
      </p:pic>
      <p:sp>
        <p:nvSpPr>
          <p:cNvPr id="5" name="TextBox 5"/>
          <p:cNvSpPr txBox="1"/>
          <p:nvPr/>
        </p:nvSpPr>
        <p:spPr>
          <a:xfrm>
            <a:off x="4891990" y="1567100"/>
            <a:ext cx="3718928" cy="813792"/>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微软雅黑" panose="020b0503020204020204" charset="-122"/>
                <a:ea typeface="微软雅黑" panose="020b0503020204020204" charset="-122"/>
                <a:cs typeface="微软雅黑" panose="020b0503020204020204" charset="-122"/>
              </a:rPr>
              <a:t>酸碱滴定法是一种化学分析方法，通过滴定计量溶液中酸碱物质的含量。</a:t>
            </a:r>
            <a:endParaRPr lang="en-US" sz="105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4891990" y="1056815"/>
            <a:ext cx="3626635"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微软雅黑" panose="020b0503020204020204" charset="-122"/>
                <a:ea typeface="微软雅黑" panose="020b0503020204020204" charset="-122"/>
                <a:cs typeface="微软雅黑" panose="020b0503020204020204" charset="-122"/>
              </a:rPr>
              <a:t>定义</a:t>
            </a:r>
            <a:endParaRPr lang="en-US" sz="20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4891990" y="3515137"/>
            <a:ext cx="3718928" cy="1125438"/>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050">
                <a:solidFill>
                  <a:schemeClr val="dk1"/>
                </a:solidFill>
                <a:latin typeface="微软雅黑" panose="020b0503020204020204" charset="-122"/>
                <a:ea typeface="微软雅黑" panose="020b0503020204020204" charset="-122"/>
                <a:cs typeface="微软雅黑" panose="020b0503020204020204" charset="-122"/>
              </a:rPr>
              <a:t>基于酸碱反应的化学计量关系，通过滴定剂的加入，使得溶液中的酸或碱在滴定计量点达到完全反应，从而确定其含量。</a:t>
            </a:r>
            <a:endParaRPr lang="en-US" sz="105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8" name="TextBox 8"/>
          <p:cNvSpPr txBox="1"/>
          <p:nvPr/>
        </p:nvSpPr>
        <p:spPr>
          <a:xfrm>
            <a:off x="4891990" y="3023901"/>
            <a:ext cx="4003302" cy="784324"/>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00" b="1">
                <a:solidFill>
                  <a:schemeClr val="accent1"/>
                </a:solidFill>
                <a:latin typeface="微软雅黑" panose="020b0503020204020204" charset="-122"/>
                <a:ea typeface="微软雅黑" panose="020b0503020204020204" charset="-122"/>
                <a:cs typeface="微软雅黑" panose="020b0503020204020204" charset="-122"/>
              </a:rPr>
              <a:t>原理</a:t>
            </a:r>
            <a:endParaRPr lang="en-US" sz="20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9" name="AutoShape 9"/>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TextBox 29"/>
          <p:cNvSpPr txBox="1"/>
          <p:nvPr/>
        </p:nvSpPr>
        <p:spPr>
          <a:xfrm>
            <a:off x="855345" y="7334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微软雅黑" panose="020b0503020204020204" charset="-122"/>
                <a:ea typeface="微软雅黑" panose="020b0503020204020204" charset="-122"/>
                <a:cs typeface="微软雅黑" panose="020b0503020204020204" charset="-122"/>
              </a:rPr>
              <a:t>定义和原理</a:t>
            </a:r>
            <a:endParaRPr lang="en-US" sz="24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30" name="AutoShape 30"/>
          <p:cNvSpPr/>
          <p:nvPr/>
        </p:nvSpPr>
        <p:spPr>
          <a:xfrm>
            <a:off x="7941969" y="-729230"/>
            <a:ext cx="1348588" cy="1348588"/>
          </a:xfrm>
          <a:prstGeom prst="ellipse">
            <a:avLst/>
          </a:prstGeom>
          <a:gradFill>
            <a:gsLst>
              <a:gs pos="0">
                <a:schemeClr val="accent2">
                  <a:alpha val="19000"/>
                </a:schemeClr>
              </a:gs>
              <a:gs pos="100000">
                <a:schemeClr val="accent1">
                  <a:alpha val="19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275288" y="3718958"/>
            <a:ext cx="550576" cy="550576"/>
          </a:xfrm>
          <a:prstGeom prst="ellipse">
            <a:avLst/>
          </a:prstGeom>
          <a:gradFill>
            <a:gsLst>
              <a:gs pos="0">
                <a:schemeClr val="accent4">
                  <a:lumMod val="40000"/>
                  <a:lumOff val="60000"/>
                  <a:alpha val="20000"/>
                  <a:lumMod val="75000"/>
                </a:schemeClr>
              </a:gs>
              <a:gs pos="100000">
                <a:schemeClr val="accent4">
                  <a:alpha val="20000"/>
                </a:schemeClr>
              </a:gs>
            </a:gsLst>
            <a:lin ang="45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2722981" y="2403001"/>
            <a:ext cx="1527112" cy="153876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4422401" y="2676626"/>
            <a:ext cx="2108743" cy="212483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4131636" y="1182148"/>
            <a:ext cx="1345136" cy="13451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TextBox 7"/>
          <p:cNvSpPr txBox="1"/>
          <p:nvPr/>
        </p:nvSpPr>
        <p:spPr>
          <a:xfrm>
            <a:off x="421180" y="2118352"/>
            <a:ext cx="2170466" cy="10057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酸碱滴定法起源于18世纪，当时科学家开始研究酸和碱的反应，并尝试通过化学反应的计量关系来确定物质的含量。</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grpSp>
        <p:nvGrpSpPr>
          <p:cNvPr id="8" name="Group 8"/>
          <p:cNvGrpSpPr/>
          <p:nvPr/>
        </p:nvGrpSpPr>
        <p:grpSpPr>
          <a:xfrm>
            <a:off x="355440" y="227689"/>
            <a:ext cx="402793" cy="344077"/>
            <a:chOff x="355440" y="227689"/>
            <a:chExt cx="402793" cy="344077"/>
          </a:xfrm>
        </p:grpSpPr>
        <p:sp>
          <p:nvSpPr>
            <p:cNvPr id="9" name="AutoShape 9"/>
            <p:cNvSpPr/>
            <p:nvPr/>
          </p:nvSpPr>
          <p:spPr>
            <a:xfrm>
              <a:off x="355440" y="229994"/>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449257" y="22768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538379" y="22903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624819" y="23603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706988" y="23280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355440" y="322004"/>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449257" y="31970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538379" y="32104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624819" y="32804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706988" y="32482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355440" y="414015"/>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49257" y="41171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38379" y="41305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24819" y="42006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06988" y="41683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355440" y="50602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49257" y="50372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38379" y="50506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24819" y="51207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06988" y="50884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sp>
        <p:nvSpPr>
          <p:cNvPr id="29" name="TextBox 29"/>
          <p:cNvSpPr txBox="1"/>
          <p:nvPr/>
        </p:nvSpPr>
        <p:spPr>
          <a:xfrm>
            <a:off x="854864" y="182587"/>
            <a:ext cx="7815272"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微软雅黑" panose="020b0503020204020204" charset="-122"/>
                <a:ea typeface="微软雅黑" panose="020b0503020204020204" charset="-122"/>
                <a:cs typeface="微软雅黑" panose="020b0503020204020204" charset="-122"/>
              </a:rPr>
              <a:t>历史发展</a:t>
            </a:r>
            <a:endParaRPr lang="en-US" sz="2400" b="1">
              <a:solidFill>
                <a:schemeClr val="accent1"/>
              </a:solidFill>
              <a:latin typeface="微软雅黑" panose="020b0503020204020204" charset="-122"/>
              <a:ea typeface="微软雅黑" panose="020b0503020204020204" charset="-122"/>
              <a:cs typeface="微软雅黑" panose="020b0503020204020204" charset="-122"/>
            </a:endParaRPr>
          </a:p>
        </p:txBody>
      </p:sp>
      <p:pic>
        <p:nvPicPr>
          <p:cNvPr id="30" name="Picture 30"/>
          <p:cNvPicPr>
            <a:picLocks noChangeAspect="1"/>
          </p:cNvPicPr>
          <p:nvPr/>
        </p:nvPicPr>
        <p:blipFill>
          <a:blip r:embed="rId3"/>
          <a:srcRect l="16667" r="16667"/>
          <a:stretch>
            <a:fillRect/>
          </a:stretch>
        </p:blipFill>
        <p:spPr>
          <a:xfrm>
            <a:off x="4218167" y="1268679"/>
            <a:ext cx="1172074" cy="1172074"/>
          </a:xfrm>
          <a:prstGeom prst="ellipse">
            <a:avLst/>
          </a:prstGeom>
        </p:spPr>
      </p:pic>
      <p:sp>
        <p:nvSpPr>
          <p:cNvPr id="31" name="TextBox 31"/>
          <p:cNvSpPr txBox="1"/>
          <p:nvPr/>
        </p:nvSpPr>
        <p:spPr>
          <a:xfrm>
            <a:off x="479542" y="1739285"/>
            <a:ext cx="2112104" cy="311348"/>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1800" b="1">
                <a:solidFill>
                  <a:schemeClr val="accent1"/>
                </a:solidFill>
                <a:latin typeface="微软雅黑" panose="020b0503020204020204" charset="-122"/>
                <a:ea typeface="微软雅黑" panose="020b0503020204020204" charset="-122"/>
                <a:cs typeface="微软雅黑" panose="020b0503020204020204" charset="-122"/>
              </a:rPr>
              <a:t>起源</a:t>
            </a:r>
            <a:endParaRPr lang="en-US" sz="18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32" name="TextBox 32"/>
          <p:cNvSpPr txBox="1"/>
          <p:nvPr/>
        </p:nvSpPr>
        <p:spPr>
          <a:xfrm>
            <a:off x="5703716" y="1540228"/>
            <a:ext cx="2438966" cy="10057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随着化学理论和技术的不断发展，酸碱滴定法逐渐得到完善和提高，成为一种重要的化学分析方法。</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33" name="TextBox 33"/>
          <p:cNvSpPr txBox="1"/>
          <p:nvPr/>
        </p:nvSpPr>
        <p:spPr>
          <a:xfrm>
            <a:off x="5703716" y="1182148"/>
            <a:ext cx="2112104" cy="311348"/>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微软雅黑" panose="020b0503020204020204" charset="-122"/>
                <a:ea typeface="微软雅黑" panose="020b0503020204020204" charset="-122"/>
                <a:cs typeface="微软雅黑" panose="020b0503020204020204" charset="-122"/>
              </a:rPr>
              <a:t>发展历程</a:t>
            </a:r>
            <a:endParaRPr lang="en-US" sz="1800" b="1">
              <a:solidFill>
                <a:schemeClr val="accent1"/>
              </a:solidFill>
              <a:latin typeface="微软雅黑" panose="020b0503020204020204" charset="-122"/>
              <a:ea typeface="微软雅黑" panose="020b0503020204020204" charset="-122"/>
              <a:cs typeface="微软雅黑" panose="020b0503020204020204" charset="-122"/>
            </a:endParaRPr>
          </a:p>
        </p:txBody>
      </p:sp>
      <p:pic>
        <p:nvPicPr>
          <p:cNvPr id="34" name="Picture 34"/>
          <p:cNvPicPr>
            <a:picLocks noChangeAspect="1"/>
          </p:cNvPicPr>
          <p:nvPr/>
        </p:nvPicPr>
        <p:blipFill>
          <a:blip r:embed="rId4"/>
          <a:srcRect l="16667" r="16667"/>
          <a:stretch>
            <a:fillRect/>
          </a:stretch>
        </p:blipFill>
        <p:spPr>
          <a:xfrm>
            <a:off x="4546995" y="2809264"/>
            <a:ext cx="1859554" cy="1859554"/>
          </a:xfrm>
          <a:prstGeom prst="ellipse">
            <a:avLst/>
          </a:prstGeom>
        </p:spPr>
      </p:pic>
      <p:pic>
        <p:nvPicPr>
          <p:cNvPr id="35" name="Picture 35"/>
          <p:cNvPicPr>
            <a:picLocks noChangeAspect="1"/>
          </p:cNvPicPr>
          <p:nvPr/>
        </p:nvPicPr>
        <p:blipFill>
          <a:blip r:embed="rId5"/>
          <a:srcRect l="16667" r="16667"/>
          <a:stretch>
            <a:fillRect/>
          </a:stretch>
        </p:blipFill>
        <p:spPr>
          <a:xfrm>
            <a:off x="2841439" y="2527284"/>
            <a:ext cx="1290197" cy="1290197"/>
          </a:xfrm>
          <a:prstGeom prst="ellipse">
            <a:avLst/>
          </a:prstGeom>
        </p:spPr>
      </p:pic>
      <p:sp>
        <p:nvSpPr>
          <p:cNvPr id="36" name="TextBox 36"/>
          <p:cNvSpPr txBox="1"/>
          <p:nvPr/>
        </p:nvSpPr>
        <p:spPr>
          <a:xfrm>
            <a:off x="6735556" y="3732213"/>
            <a:ext cx="2511602" cy="7771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现代酸碱滴定法结合了新型的仪器和计算机技术，使得测定更加快速、准确和自动化。</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37" name="TextBox 37"/>
          <p:cNvSpPr txBox="1"/>
          <p:nvPr/>
        </p:nvSpPr>
        <p:spPr>
          <a:xfrm>
            <a:off x="6735556" y="3374133"/>
            <a:ext cx="2112104" cy="311348"/>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微软雅黑" panose="020b0503020204020204" charset="-122"/>
                <a:ea typeface="微软雅黑" panose="020b0503020204020204" charset="-122"/>
                <a:cs typeface="微软雅黑" panose="020b0503020204020204" charset="-122"/>
              </a:rPr>
              <a:t>最新进展</a:t>
            </a:r>
            <a:endParaRPr lang="en-US" sz="18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38" name="AutoShape 38"/>
          <p:cNvSpPr/>
          <p:nvPr/>
        </p:nvSpPr>
        <p:spPr>
          <a:xfrm>
            <a:off x="-471539" y="4177254"/>
            <a:ext cx="1653957" cy="1653957"/>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8288230" y="435337"/>
            <a:ext cx="451320" cy="463426"/>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463261" y="2145950"/>
            <a:ext cx="2700090" cy="2387314"/>
          </a:xfrm>
          <a:prstGeom prst="roundRect">
            <a:avLst>
              <a:gd name="adj" fmla="val 12500"/>
            </a:avLst>
          </a:prstGeom>
          <a:solidFill>
            <a:schemeClr val="lt1"/>
          </a:solidFill>
          <a:ln w="254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412455" y="2145950"/>
            <a:ext cx="2700090" cy="2387314"/>
          </a:xfrm>
          <a:prstGeom prst="roundRect">
            <a:avLst>
              <a:gd name="adj" fmla="val 12500"/>
            </a:avLst>
          </a:prstGeom>
          <a:solidFill>
            <a:schemeClr val="lt1"/>
          </a:solidFill>
          <a:ln w="254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6354450" y="2145950"/>
            <a:ext cx="2700090" cy="2387314"/>
          </a:xfrm>
          <a:prstGeom prst="roundRect">
            <a:avLst>
              <a:gd name="adj" fmla="val 12500"/>
            </a:avLst>
          </a:prstGeom>
          <a:solidFill>
            <a:schemeClr val="lt1"/>
          </a:solidFill>
          <a:ln w="254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rot="-2700000" flipH="1" flipV="1">
            <a:off x="4120989" y="1041657"/>
            <a:ext cx="1283022" cy="1283022"/>
          </a:xfrm>
          <a:prstGeom prst="teardrop">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TextBox 8"/>
          <p:cNvSpPr txBox="1"/>
          <p:nvPr/>
        </p:nvSpPr>
        <p:spPr>
          <a:xfrm>
            <a:off x="3580998" y="2659856"/>
            <a:ext cx="2363004" cy="251371"/>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微软雅黑" panose="020b0503020204020204" charset="-122"/>
                <a:ea typeface="微软雅黑" panose="020b0503020204020204" charset="-122"/>
                <a:cs typeface="微软雅黑" panose="020b0503020204020204" charset="-122"/>
              </a:rPr>
              <a:t>工业生产</a:t>
            </a:r>
            <a:endParaRPr lang="en-US" sz="1575"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3604443" y="3064936"/>
            <a:ext cx="2316114" cy="7771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在化工、制药、食品等工业生产中，酸碱滴定法用于测定原料、中间产物和产品的含量。</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4545471" y="4316235"/>
            <a:ext cx="434057" cy="63832"/>
          </a:xfrm>
          <a:prstGeom prst="roundRect">
            <a:avLst>
              <a:gd name="adj" fmla="val 12500"/>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rot="-2700000" flipH="1" flipV="1">
            <a:off x="1171796" y="1041657"/>
            <a:ext cx="1283022" cy="1283022"/>
          </a:xfrm>
          <a:prstGeom prst="teardrop">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631805" y="2659856"/>
            <a:ext cx="2363004" cy="251371"/>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微软雅黑" panose="020b0503020204020204" charset="-122"/>
                <a:ea typeface="微软雅黑" panose="020b0503020204020204" charset="-122"/>
                <a:cs typeface="微软雅黑" panose="020b0503020204020204" charset="-122"/>
              </a:rPr>
              <a:t>化学分析</a:t>
            </a:r>
            <a:endParaRPr lang="en-US" sz="1575"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655249" y="3064936"/>
            <a:ext cx="2316114" cy="7771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酸碱滴定法是化学分析中的一种基本方法，广泛应用于各种化学物质的定量分析。</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14" name="AutoShape 14"/>
          <p:cNvSpPr/>
          <p:nvPr/>
        </p:nvSpPr>
        <p:spPr>
          <a:xfrm>
            <a:off x="1596278" y="4316235"/>
            <a:ext cx="434057" cy="63832"/>
          </a:xfrm>
          <a:prstGeom prst="roundRect">
            <a:avLst>
              <a:gd name="adj" fmla="val 12500"/>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rot="-2700000" flipH="1" flipV="1">
            <a:off x="7062985" y="1041657"/>
            <a:ext cx="1283022" cy="1283022"/>
          </a:xfrm>
          <a:prstGeom prst="teardrop">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TextBox 16"/>
          <p:cNvSpPr txBox="1"/>
          <p:nvPr/>
        </p:nvSpPr>
        <p:spPr>
          <a:xfrm>
            <a:off x="6522993" y="2659856"/>
            <a:ext cx="2363004" cy="251371"/>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微软雅黑" panose="020b0503020204020204" charset="-122"/>
                <a:ea typeface="微软雅黑" panose="020b0503020204020204" charset="-122"/>
                <a:cs typeface="微软雅黑" panose="020b0503020204020204" charset="-122"/>
              </a:rPr>
              <a:t>环境监测</a:t>
            </a:r>
            <a:endParaRPr lang="en-US" sz="1575"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6546438" y="3064936"/>
            <a:ext cx="2316114" cy="7771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酸碱滴定法可用于环境监测中水、土壤、大气等样品中酸碱物质的测定。</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18" name="AutoShape 18"/>
          <p:cNvSpPr/>
          <p:nvPr/>
        </p:nvSpPr>
        <p:spPr>
          <a:xfrm>
            <a:off x="7487467" y="4316235"/>
            <a:ext cx="434057" cy="63832"/>
          </a:xfrm>
          <a:prstGeom prst="roundRect">
            <a:avLst>
              <a:gd name="adj" fmla="val 12500"/>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19" name="Picture 19"/>
          <p:cNvPicPr>
            <a:picLocks noChangeAspect="1"/>
          </p:cNvPicPr>
          <p:nvPr/>
        </p:nvPicPr>
        <p:blipFill>
          <a:blip r:embed="rId3">
            <a:alphaModFix/>
          </a:blip>
          <a:srcRect l="16667" r="16667"/>
          <a:stretch>
            <a:fillRect/>
          </a:stretch>
        </p:blipFill>
        <p:spPr>
          <a:xfrm>
            <a:off x="1236968" y="1106829"/>
            <a:ext cx="1152677" cy="1152677"/>
          </a:xfrm>
          <a:prstGeom prst="ellipse">
            <a:avLst/>
          </a:prstGeom>
        </p:spPr>
      </p:pic>
      <p:pic>
        <p:nvPicPr>
          <p:cNvPr id="20" name="Picture 20"/>
          <p:cNvPicPr>
            <a:picLocks noChangeAspect="1"/>
          </p:cNvPicPr>
          <p:nvPr/>
        </p:nvPicPr>
        <p:blipFill>
          <a:blip r:embed="rId4">
            <a:alphaModFix/>
          </a:blip>
          <a:srcRect l="16675" r="16675"/>
          <a:stretch>
            <a:fillRect/>
          </a:stretch>
        </p:blipFill>
        <p:spPr>
          <a:xfrm>
            <a:off x="4186161" y="1106829"/>
            <a:ext cx="1152677" cy="1152677"/>
          </a:xfrm>
          <a:prstGeom prst="ellipse">
            <a:avLst/>
          </a:prstGeom>
        </p:spPr>
      </p:pic>
      <p:pic>
        <p:nvPicPr>
          <p:cNvPr id="21" name="Picture 21"/>
          <p:cNvPicPr>
            <a:picLocks noChangeAspect="1"/>
          </p:cNvPicPr>
          <p:nvPr/>
        </p:nvPicPr>
        <p:blipFill>
          <a:blip r:embed="rId5">
            <a:alphaModFix/>
          </a:blip>
          <a:srcRect l="12500" r="12500"/>
          <a:stretch>
            <a:fillRect/>
          </a:stretch>
        </p:blipFill>
        <p:spPr>
          <a:xfrm>
            <a:off x="7125855" y="1106829"/>
            <a:ext cx="1152677" cy="1152677"/>
          </a:xfrm>
          <a:prstGeom prst="ellipse">
            <a:avLst/>
          </a:prstGeom>
        </p:spPr>
      </p:pic>
      <p:grpSp>
        <p:nvGrpSpPr>
          <p:cNvPr id="22" name="Group 22"/>
          <p:cNvGrpSpPr/>
          <p:nvPr/>
        </p:nvGrpSpPr>
        <p:grpSpPr>
          <a:xfrm>
            <a:off x="355440" y="175639"/>
            <a:ext cx="402793" cy="344077"/>
            <a:chOff x="355440" y="175639"/>
            <a:chExt cx="402793" cy="344077"/>
          </a:xfrm>
        </p:grpSpPr>
        <p:sp>
          <p:nvSpPr>
            <p:cNvPr id="23" name="AutoShape 23"/>
            <p:cNvSpPr/>
            <p:nvPr/>
          </p:nvSpPr>
          <p:spPr>
            <a:xfrm>
              <a:off x="355440" y="177943"/>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449257" y="17563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38379" y="17698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24819" y="18398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06988" y="18075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355440" y="269954"/>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449257" y="26765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38379" y="26899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24819" y="27599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06988" y="27277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355440" y="361965"/>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449257" y="35966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38379" y="36100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24819" y="36800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706988" y="36478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355440" y="45397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449257" y="45167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538379" y="45301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624819" y="46002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706988" y="45679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sp>
        <p:nvSpPr>
          <p:cNvPr id="43" name="TextBox 43"/>
          <p:cNvSpPr txBox="1"/>
          <p:nvPr/>
        </p:nvSpPr>
        <p:spPr>
          <a:xfrm>
            <a:off x="952245" y="130537"/>
            <a:ext cx="8572755"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微软雅黑" panose="020b0503020204020204" charset="-122"/>
                <a:ea typeface="微软雅黑" panose="020b0503020204020204" charset="-122"/>
                <a:cs typeface="微软雅黑" panose="020b0503020204020204" charset="-122"/>
              </a:rPr>
              <a:t>应用领域</a:t>
            </a:r>
            <a:endParaRPr lang="en-US" sz="2400" b="1">
              <a:solidFill>
                <a:schemeClr val="accent1"/>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776438"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8905853"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040961"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170375"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8776438"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8905853"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9040961"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9170375"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269483"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398898"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34006"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63420"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269483"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398898"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34006"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63420"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007290" y="1330316"/>
            <a:ext cx="1510421" cy="1510421"/>
          </a:xfrm>
          <a:prstGeom prst="rect">
            <a:avLst/>
          </a:prstGeom>
          <a:solidFill>
            <a:schemeClr val="lt1"/>
          </a:solidFill>
          <a:ln w="381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21" name="Connector 21"/>
          <p:cNvCxnSpPr/>
          <p:nvPr/>
        </p:nvCxnSpPr>
        <p:spPr>
          <a:xfrm flipV="1">
            <a:off x="5647220" y="1003059"/>
            <a:ext cx="776788" cy="654516"/>
          </a:xfrm>
          <a:prstGeom prst="line">
            <a:avLst/>
          </a:prstGeom>
          <a:ln w="19050">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flipV="1">
            <a:off x="3088445" y="2186221"/>
            <a:ext cx="776788" cy="65451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23" name="TextBox 23"/>
          <p:cNvSpPr txBox="1"/>
          <p:nvPr/>
        </p:nvSpPr>
        <p:spPr>
          <a:xfrm>
            <a:off x="996551" y="3075251"/>
            <a:ext cx="7531897" cy="904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3600" b="1">
                <a:solidFill>
                  <a:schemeClr val="accent1"/>
                </a:solidFill>
                <a:latin typeface="微软雅黑" panose="020b0503020204020204" charset="-122"/>
                <a:ea typeface="微软雅黑" panose="020b0503020204020204" charset="-122"/>
                <a:cs typeface="微软雅黑" panose="020b0503020204020204" charset="-122"/>
              </a:rPr>
              <a:t>酸碱滴定法的基本要素</a:t>
            </a:r>
            <a:endParaRPr lang="en-US" sz="36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996551" y="1454496"/>
            <a:ext cx="7531897"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5400" b="1">
                <a:solidFill>
                  <a:schemeClr val="accent1"/>
                </a:solidFill>
                <a:latin typeface="微软雅黑" panose="020b0503020204020204" charset="-122"/>
                <a:ea typeface="微软雅黑" panose="020b0503020204020204" charset="-122"/>
                <a:cs typeface="微软雅黑" panose="020b0503020204020204" charset="-122"/>
              </a:rPr>
              <a:t>02</a:t>
            </a:r>
            <a:endParaRPr lang="en-US" sz="5400" b="1">
              <a:solidFill>
                <a:schemeClr val="accent1"/>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4" name="Connector 4"/>
          <p:cNvCxnSpPr/>
          <p:nvPr/>
        </p:nvCxnSpPr>
        <p:spPr>
          <a:xfrm flipH="1">
            <a:off x="944678" y="845676"/>
            <a:ext cx="0" cy="4512136"/>
          </a:xfrm>
          <a:prstGeom prst="line">
            <a:avLst/>
          </a:prstGeom>
          <a:ln w="19050">
            <a:solidFill>
              <a:schemeClr val="accent1"/>
            </a:solidFill>
            <a:headEnd type="oval"/>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a:off x="682184" y="104089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772096" y="1130806"/>
            <a:ext cx="343207" cy="343207"/>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1681278" y="1022583"/>
            <a:ext cx="7179480" cy="503555"/>
          </a:xfrm>
          <a:prstGeom prst="roundRect">
            <a:avLst/>
          </a:prstGeom>
          <a:gradFill>
            <a:gsLst>
              <a:gs pos="0">
                <a:schemeClr val="accent2">
                  <a:lumMod val="75000"/>
                  <a:alpha val="100000"/>
                </a:schemeClr>
              </a:gs>
              <a:gs pos="100000">
                <a:schemeClr val="accent2">
                  <a:alpha val="10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rot="-5400000">
            <a:off x="1499845" y="1151484"/>
            <a:ext cx="216262" cy="245753"/>
          </a:xfrm>
          <a:prstGeom prst="triangle">
            <a:avLst/>
          </a:prstGeom>
          <a:solidFill>
            <a:schemeClr val="accent2">
              <a:lumMod val="75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681278" y="2396349"/>
            <a:ext cx="7179480" cy="503555"/>
          </a:xfrm>
          <a:prstGeom prst="roundRect">
            <a:avLst/>
          </a:prstGeom>
          <a:gradFill>
            <a:gsLst>
              <a:gs pos="0">
                <a:schemeClr val="accent2">
                  <a:lumMod val="75000"/>
                  <a:alpha val="100000"/>
                </a:schemeClr>
              </a:gs>
              <a:gs pos="100000">
                <a:schemeClr val="accent2">
                  <a:alpha val="10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rot="-5400000">
            <a:off x="1499845" y="2525250"/>
            <a:ext cx="216262" cy="245753"/>
          </a:xfrm>
          <a:prstGeom prst="triangle">
            <a:avLst/>
          </a:prstGeom>
          <a:solidFill>
            <a:schemeClr val="accent2">
              <a:lumMod val="75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1681278" y="3770115"/>
            <a:ext cx="7179480" cy="503555"/>
          </a:xfrm>
          <a:prstGeom prst="roundRect">
            <a:avLst/>
          </a:prstGeom>
          <a:gradFill>
            <a:gsLst>
              <a:gs pos="0">
                <a:schemeClr val="accent2">
                  <a:lumMod val="75000"/>
                  <a:alpha val="100000"/>
                </a:schemeClr>
              </a:gs>
              <a:gs pos="100000">
                <a:schemeClr val="accent2">
                  <a:alpha val="10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rot="-5400000">
            <a:off x="1499845" y="3899016"/>
            <a:ext cx="216262" cy="245753"/>
          </a:xfrm>
          <a:prstGeom prst="triangle">
            <a:avLst/>
          </a:prstGeom>
          <a:solidFill>
            <a:schemeClr val="accent2">
              <a:lumMod val="75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TextBox 13"/>
          <p:cNvSpPr txBox="1"/>
          <p:nvPr/>
        </p:nvSpPr>
        <p:spPr>
          <a:xfrm>
            <a:off x="1854050" y="986153"/>
            <a:ext cx="5588727"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0" b="1">
                <a:solidFill>
                  <a:srgbClr val="FFFFFF"/>
                </a:solidFill>
                <a:latin typeface="微软雅黑" panose="020b0503020204020204" charset="-122"/>
                <a:ea typeface="微软雅黑" panose="020b0503020204020204" charset="-122"/>
                <a:cs typeface="微软雅黑" panose="020b0503020204020204" charset="-122"/>
              </a:rPr>
              <a:t>作用</a:t>
            </a:r>
            <a:endParaRPr lang="en-US" sz="1600" b="1">
              <a:solidFill>
                <a:srgbClr val="FFFFFF"/>
              </a:solidFill>
              <a:latin typeface="微软雅黑" panose="020b0503020204020204" charset="-122"/>
              <a:ea typeface="微软雅黑" panose="020b0503020204020204" charset="-122"/>
              <a:cs typeface="微软雅黑" panose="020b0503020204020204" charset="-122"/>
            </a:endParaRPr>
          </a:p>
        </p:txBody>
      </p:sp>
      <p:sp>
        <p:nvSpPr>
          <p:cNvPr id="14" name="TextBox 14"/>
          <p:cNvSpPr txBox="1"/>
          <p:nvPr/>
        </p:nvSpPr>
        <p:spPr>
          <a:xfrm>
            <a:off x="1775643" y="1600247"/>
            <a:ext cx="7006708" cy="428476"/>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0">
                <a:solidFill>
                  <a:schemeClr val="dk1"/>
                </a:solidFill>
                <a:latin typeface="微软雅黑" panose="020b0503020204020204" charset="-122"/>
                <a:ea typeface="微软雅黑" panose="020b0503020204020204" charset="-122"/>
                <a:cs typeface="微软雅黑" panose="020b0503020204020204" charset="-122"/>
              </a:rPr>
              <a:t>酸碱指示剂用于指示滴定过程中酸碱反应的终点。</a:t>
            </a:r>
            <a:endParaRPr lang="en-US" sz="10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1870007" y="2362650"/>
            <a:ext cx="5588727"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0" b="1">
                <a:solidFill>
                  <a:srgbClr val="FFFFFF"/>
                </a:solidFill>
                <a:latin typeface="微软雅黑" panose="020b0503020204020204" charset="-122"/>
                <a:ea typeface="微软雅黑" panose="020b0503020204020204" charset="-122"/>
                <a:cs typeface="微软雅黑" panose="020b0503020204020204" charset="-122"/>
              </a:rPr>
              <a:t>分类</a:t>
            </a:r>
            <a:endParaRPr lang="en-US" sz="1600" b="1">
              <a:solidFill>
                <a:srgbClr val="FFFFFF"/>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1775643" y="2957054"/>
            <a:ext cx="6990751" cy="428476"/>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0">
                <a:solidFill>
                  <a:schemeClr val="dk1"/>
                </a:solidFill>
                <a:latin typeface="微软雅黑" panose="020b0503020204020204" charset="-122"/>
                <a:ea typeface="微软雅黑" panose="020b0503020204020204" charset="-122"/>
                <a:cs typeface="微软雅黑" panose="020b0503020204020204" charset="-122"/>
              </a:rPr>
              <a:t>根据颜色变化的不同，酸碱指示剂可分为颜色变化和荧光变化两种类型。</a:t>
            </a:r>
            <a:endParaRPr lang="en-US" sz="10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1898582" y="3741540"/>
            <a:ext cx="5588727" cy="571351"/>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0" b="1">
                <a:solidFill>
                  <a:srgbClr val="FFFFFF"/>
                </a:solidFill>
                <a:latin typeface="微软雅黑" panose="020b0503020204020204" charset="-122"/>
                <a:ea typeface="微软雅黑" panose="020b0503020204020204" charset="-122"/>
                <a:cs typeface="微软雅黑" panose="020b0503020204020204" charset="-122"/>
              </a:rPr>
              <a:t>选择原则</a:t>
            </a:r>
            <a:endParaRPr lang="en-US" sz="1600" b="1">
              <a:solidFill>
                <a:srgbClr val="FFFFFF"/>
              </a:solidFill>
              <a:latin typeface="微软雅黑" panose="020b0503020204020204" charset="-122"/>
              <a:ea typeface="微软雅黑" panose="020b0503020204020204" charset="-122"/>
              <a:cs typeface="微软雅黑" panose="020b0503020204020204" charset="-122"/>
            </a:endParaRPr>
          </a:p>
        </p:txBody>
      </p:sp>
      <p:sp>
        <p:nvSpPr>
          <p:cNvPr id="18" name="TextBox 18"/>
          <p:cNvSpPr txBox="1"/>
          <p:nvPr/>
        </p:nvSpPr>
        <p:spPr>
          <a:xfrm>
            <a:off x="1789930" y="4330820"/>
            <a:ext cx="6962176" cy="428476"/>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00">
                <a:solidFill>
                  <a:schemeClr val="dk1"/>
                </a:solidFill>
                <a:latin typeface="微软雅黑" panose="020b0503020204020204" charset="-122"/>
                <a:ea typeface="微软雅黑" panose="020b0503020204020204" charset="-122"/>
                <a:cs typeface="微软雅黑" panose="020b0503020204020204" charset="-122"/>
              </a:rPr>
              <a:t>选择合适的酸碱指示剂，需根据滴定体系和待测溶液的性质进行选择。</a:t>
            </a:r>
            <a:endParaRPr lang="en-US" sz="10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19" name="TextBox 19"/>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微软雅黑" panose="020b0503020204020204" charset="-122"/>
                <a:ea typeface="微软雅黑" panose="020b0503020204020204" charset="-122"/>
                <a:cs typeface="微软雅黑" panose="020b0503020204020204" charset="-122"/>
              </a:rPr>
              <a:t>酸碱指示剂</a:t>
            </a:r>
            <a:endParaRPr lang="en-US" sz="24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20" name="AutoShape 20"/>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682184" y="2396349"/>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772096" y="2486260"/>
            <a:ext cx="343207" cy="343207"/>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682184" y="3770115"/>
            <a:ext cx="523030" cy="523030"/>
          </a:xfrm>
          <a:prstGeom prst="ellipse">
            <a:avLst/>
          </a:prstGeom>
          <a:solidFill>
            <a:schemeClr val="accent2">
              <a:alpha val="42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AutoShape 43"/>
          <p:cNvSpPr/>
          <p:nvPr/>
        </p:nvSpPr>
        <p:spPr>
          <a:xfrm>
            <a:off x="772096" y="3860026"/>
            <a:ext cx="343207" cy="343207"/>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4" name="Connector 4"/>
          <p:cNvCxnSpPr/>
          <p:nvPr/>
        </p:nvCxnSpPr>
        <p:spPr>
          <a:xfrm flipV="1">
            <a:off x="1012825" y="3437203"/>
            <a:ext cx="1947156" cy="3703"/>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5" name="AutoShape 5"/>
          <p:cNvSpPr/>
          <p:nvPr/>
        </p:nvSpPr>
        <p:spPr>
          <a:xfrm rot="-3859086" flipV="1">
            <a:off x="1193066" y="1147979"/>
            <a:ext cx="1647993" cy="1732478"/>
          </a:xfrm>
          <a:prstGeom prst="parallelogram">
            <a:avLst>
              <a:gd name="adj" fmla="val 54601"/>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TextBox 6"/>
          <p:cNvSpPr txBox="1"/>
          <p:nvPr/>
        </p:nvSpPr>
        <p:spPr>
          <a:xfrm>
            <a:off x="1045378" y="3586246"/>
            <a:ext cx="1914602"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滴定剂用于测定待测溶液的酸碱度。</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pic>
        <p:nvPicPr>
          <p:cNvPr id="7" name="Picture 7"/>
          <p:cNvPicPr>
            <a:picLocks noChangeAspect="1"/>
          </p:cNvPicPr>
          <p:nvPr/>
        </p:nvPicPr>
        <p:blipFill>
          <a:blip r:embed="rId3"/>
          <a:srcRect t="16667" b="16667"/>
          <a:stretch>
            <a:fillRect/>
          </a:stretch>
        </p:blipFill>
        <p:spPr>
          <a:xfrm>
            <a:off x="1275302" y="1200491"/>
            <a:ext cx="1483521" cy="1483522"/>
          </a:xfrm>
          <a:prstGeom prst="ellipse">
            <a:avLst/>
          </a:prstGeom>
        </p:spPr>
      </p:pic>
      <p:sp>
        <p:nvSpPr>
          <p:cNvPr id="8" name="AutoShape 8"/>
          <p:cNvSpPr/>
          <p:nvPr/>
        </p:nvSpPr>
        <p:spPr>
          <a:xfrm rot="-3859086" flipV="1">
            <a:off x="3938503" y="1138454"/>
            <a:ext cx="1647993" cy="1732478"/>
          </a:xfrm>
          <a:prstGeom prst="parallelogram">
            <a:avLst>
              <a:gd name="adj" fmla="val 54601"/>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9" name="Picture 9"/>
          <p:cNvPicPr>
            <a:picLocks noChangeAspect="1"/>
          </p:cNvPicPr>
          <p:nvPr/>
        </p:nvPicPr>
        <p:blipFill>
          <a:blip r:embed="rId4"/>
          <a:srcRect l="16667" r="16667"/>
          <a:stretch>
            <a:fillRect/>
          </a:stretch>
        </p:blipFill>
        <p:spPr>
          <a:xfrm>
            <a:off x="4020739" y="1200491"/>
            <a:ext cx="1483522" cy="1483521"/>
          </a:xfrm>
          <a:prstGeom prst="ellipse">
            <a:avLst/>
          </a:prstGeom>
        </p:spPr>
      </p:pic>
      <p:sp>
        <p:nvSpPr>
          <p:cNvPr id="10" name="AutoShape 10"/>
          <p:cNvSpPr/>
          <p:nvPr/>
        </p:nvSpPr>
        <p:spPr>
          <a:xfrm rot="-3859086" flipV="1">
            <a:off x="6805754" y="1108821"/>
            <a:ext cx="1647993" cy="1732478"/>
          </a:xfrm>
          <a:prstGeom prst="parallelogram">
            <a:avLst>
              <a:gd name="adj" fmla="val 54601"/>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11" name="Picture 11"/>
          <p:cNvPicPr>
            <a:picLocks noChangeAspect="1"/>
          </p:cNvPicPr>
          <p:nvPr/>
        </p:nvPicPr>
        <p:blipFill>
          <a:blip r:embed="rId5"/>
          <a:srcRect l="16625" r="16625"/>
          <a:stretch>
            <a:fillRect/>
          </a:stretch>
        </p:blipFill>
        <p:spPr>
          <a:xfrm>
            <a:off x="6887991" y="1200491"/>
            <a:ext cx="1483521" cy="1483521"/>
          </a:xfrm>
          <a:prstGeom prst="ellipse">
            <a:avLst/>
          </a:prstGeom>
        </p:spPr>
      </p:pic>
      <p:sp>
        <p:nvSpPr>
          <p:cNvPr id="12" name="TextBox 12"/>
          <p:cNvSpPr txBox="1"/>
          <p:nvPr/>
        </p:nvSpPr>
        <p:spPr>
          <a:xfrm>
            <a:off x="967782" y="2926723"/>
            <a:ext cx="2060462" cy="365671"/>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微软雅黑" panose="020b0503020204020204" charset="-122"/>
                <a:ea typeface="微软雅黑" panose="020b0503020204020204" charset="-122"/>
                <a:cs typeface="微软雅黑" panose="020b0503020204020204" charset="-122"/>
              </a:rPr>
              <a:t>作用</a:t>
            </a:r>
            <a:endParaRPr lang="en-US" sz="1800" b="1">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13" name="AutoShape 13"/>
          <p:cNvSpPr/>
          <p:nvPr/>
        </p:nvSpPr>
        <p:spPr>
          <a:xfrm>
            <a:off x="965022" y="3399103"/>
            <a:ext cx="76200" cy="7620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2959981" y="3399103"/>
            <a:ext cx="76200" cy="7620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15" name="Connector 15"/>
          <p:cNvCxnSpPr/>
          <p:nvPr/>
        </p:nvCxnSpPr>
        <p:spPr>
          <a:xfrm flipV="1">
            <a:off x="3672537" y="3437203"/>
            <a:ext cx="1947156" cy="3703"/>
          </a:xfrm>
          <a:prstGeom prst="line">
            <a:avLst/>
          </a:prstGeom>
          <a:ln w="9525">
            <a:solidFill>
              <a:schemeClr val="accent2"/>
            </a:solidFill>
          </a:ln>
        </p:spPr>
        <p:style>
          <a:lnRef idx="0">
            <a:schemeClr val="accent2"/>
          </a:lnRef>
          <a:fillRef idx="1">
            <a:schemeClr val="accent2"/>
          </a:fillRef>
          <a:effectRef idx="0">
            <a:schemeClr val="accent2"/>
          </a:effectRef>
          <a:fontRef idx="minor">
            <a:schemeClr val="lt1"/>
          </a:fontRef>
        </p:style>
      </p:cxnSp>
      <p:sp>
        <p:nvSpPr>
          <p:cNvPr id="16" name="TextBox 16"/>
          <p:cNvSpPr txBox="1"/>
          <p:nvPr/>
        </p:nvSpPr>
        <p:spPr>
          <a:xfrm>
            <a:off x="3705090" y="3586246"/>
            <a:ext cx="1914602"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滴定剂可分为酸滴定剂和碱滴定剂两种类型。</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3627494" y="2926723"/>
            <a:ext cx="2060462" cy="365671"/>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微软雅黑" panose="020b0503020204020204" charset="-122"/>
                <a:ea typeface="微软雅黑" panose="020b0503020204020204" charset="-122"/>
                <a:cs typeface="微软雅黑" panose="020b0503020204020204" charset="-122"/>
              </a:rPr>
              <a:t>分类</a:t>
            </a:r>
            <a:endParaRPr lang="en-US" sz="1800" b="1">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18" name="AutoShape 18"/>
          <p:cNvSpPr/>
          <p:nvPr/>
        </p:nvSpPr>
        <p:spPr>
          <a:xfrm>
            <a:off x="3624734" y="3399103"/>
            <a:ext cx="76200" cy="762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5619692" y="3399103"/>
            <a:ext cx="76200" cy="76200"/>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20" name="Connector 20"/>
          <p:cNvCxnSpPr/>
          <p:nvPr/>
        </p:nvCxnSpPr>
        <p:spPr>
          <a:xfrm flipV="1">
            <a:off x="6539788" y="3437203"/>
            <a:ext cx="1947156" cy="3703"/>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21" name="TextBox 21"/>
          <p:cNvSpPr txBox="1"/>
          <p:nvPr/>
        </p:nvSpPr>
        <p:spPr>
          <a:xfrm>
            <a:off x="6572341" y="3586246"/>
            <a:ext cx="1914602" cy="10057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选择合适的滴定剂，需根据待测溶液的性质和滴定终点要求的精确度进行选择。</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6494745" y="2926723"/>
            <a:ext cx="2060462" cy="365671"/>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00" b="1">
                <a:solidFill>
                  <a:schemeClr val="dk1"/>
                </a:solidFill>
                <a:latin typeface="微软雅黑" panose="020b0503020204020204" charset="-122"/>
                <a:ea typeface="微软雅黑" panose="020b0503020204020204" charset="-122"/>
                <a:cs typeface="微软雅黑" panose="020b0503020204020204" charset="-122"/>
              </a:rPr>
              <a:t>选择原则</a:t>
            </a:r>
            <a:endParaRPr lang="en-US" sz="1800" b="1">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23" name="AutoShape 23"/>
          <p:cNvSpPr/>
          <p:nvPr/>
        </p:nvSpPr>
        <p:spPr>
          <a:xfrm>
            <a:off x="6491985" y="3399103"/>
            <a:ext cx="76200" cy="7620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8486944" y="3399103"/>
            <a:ext cx="76200" cy="76200"/>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nvGrpSpPr>
          <p:cNvPr id="25" name="Group 25"/>
          <p:cNvGrpSpPr/>
          <p:nvPr/>
        </p:nvGrpSpPr>
        <p:grpSpPr>
          <a:xfrm>
            <a:off x="355440" y="223264"/>
            <a:ext cx="402793" cy="344077"/>
            <a:chOff x="355440" y="223264"/>
            <a:chExt cx="402793" cy="344077"/>
          </a:xfrm>
        </p:grpSpPr>
        <p:sp>
          <p:nvSpPr>
            <p:cNvPr id="26" name="AutoShape 26"/>
            <p:cNvSpPr/>
            <p:nvPr/>
          </p:nvSpPr>
          <p:spPr>
            <a:xfrm>
              <a:off x="355440" y="22556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449257" y="22326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538379" y="22460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624819" y="23161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706988" y="22838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355440" y="317579"/>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449257" y="315275"/>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538379" y="316616"/>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624819" y="32362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706988" y="320395"/>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355440" y="409590"/>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449257" y="407285"/>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538379" y="408626"/>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624819" y="415634"/>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706988" y="412405"/>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355440" y="501601"/>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449257" y="499296"/>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3" name="AutoShape 43"/>
            <p:cNvSpPr/>
            <p:nvPr/>
          </p:nvSpPr>
          <p:spPr>
            <a:xfrm>
              <a:off x="538379" y="500637"/>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4" name="AutoShape 44"/>
            <p:cNvSpPr/>
            <p:nvPr/>
          </p:nvSpPr>
          <p:spPr>
            <a:xfrm>
              <a:off x="624819" y="507645"/>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5" name="AutoShape 45"/>
            <p:cNvSpPr/>
            <p:nvPr/>
          </p:nvSpPr>
          <p:spPr>
            <a:xfrm>
              <a:off x="706988" y="504416"/>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sp>
        <p:nvSpPr>
          <p:cNvPr id="46" name="TextBox 46"/>
          <p:cNvSpPr txBox="1"/>
          <p:nvPr/>
        </p:nvSpPr>
        <p:spPr>
          <a:xfrm>
            <a:off x="952245" y="178162"/>
            <a:ext cx="7815272"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微软雅黑" panose="020b0503020204020204" charset="-122"/>
                <a:ea typeface="微软雅黑" panose="020b0503020204020204" charset="-122"/>
                <a:cs typeface="微软雅黑" panose="020b0503020204020204" charset="-122"/>
              </a:rPr>
              <a:t>滴定剂</a:t>
            </a:r>
            <a:endParaRPr lang="en-US" sz="2400" b="1">
              <a:solidFill>
                <a:schemeClr val="accent1"/>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TextBox 4"/>
          <p:cNvSpPr txBox="1"/>
          <p:nvPr/>
        </p:nvSpPr>
        <p:spPr>
          <a:xfrm>
            <a:off x="596741" y="1105319"/>
            <a:ext cx="5262477"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微软雅黑" panose="020b0503020204020204" charset="-122"/>
                <a:ea typeface="微软雅黑" panose="020b0503020204020204" charset="-122"/>
                <a:cs typeface="微软雅黑" panose="020b0503020204020204" charset="-122"/>
              </a:rPr>
              <a:t>概念</a:t>
            </a:r>
            <a:endParaRPr lang="en-US" sz="18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596741" y="1635662"/>
            <a:ext cx="5262477"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滴定终点是指酸碱滴定过程中指示剂颜色发生变化时所对应的滴定剂加入量。</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538745" y="3085265"/>
            <a:ext cx="5100318"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1800" b="1">
                <a:solidFill>
                  <a:schemeClr val="accent1"/>
                </a:solidFill>
                <a:latin typeface="微软雅黑" panose="020b0503020204020204" charset="-122"/>
                <a:ea typeface="微软雅黑" panose="020b0503020204020204" charset="-122"/>
                <a:cs typeface="微软雅黑" panose="020b0503020204020204" charset="-122"/>
              </a:rPr>
              <a:t>判断方法</a:t>
            </a:r>
            <a:endParaRPr lang="en-US" sz="18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538745" y="3629644"/>
            <a:ext cx="5320474" cy="7620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通过观察指示剂颜色变化来判断滴定终点，当指示剂颜色发生变化时，表示滴定终点已到达。</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TextBox 28"/>
          <p:cNvSpPr txBox="1"/>
          <p:nvPr/>
        </p:nvSpPr>
        <p:spPr>
          <a:xfrm>
            <a:off x="854864" y="6712"/>
            <a:ext cx="7815272" cy="8572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400" b="1">
                <a:solidFill>
                  <a:schemeClr val="accent1"/>
                </a:solidFill>
                <a:latin typeface="微软雅黑" panose="020b0503020204020204" charset="-122"/>
                <a:ea typeface="微软雅黑" panose="020b0503020204020204" charset="-122"/>
                <a:cs typeface="微软雅黑" panose="020b0503020204020204" charset="-122"/>
              </a:rPr>
              <a:t>滴定终点</a:t>
            </a:r>
            <a:endParaRPr lang="en-US" sz="24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29" name="AutoShape 29"/>
          <p:cNvSpPr/>
          <p:nvPr/>
        </p:nvSpPr>
        <p:spPr>
          <a:xfrm>
            <a:off x="690942" y="4652434"/>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6496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1183005" y="4652434"/>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32" name="Connector 32"/>
          <p:cNvCxnSpPr/>
          <p:nvPr/>
        </p:nvCxnSpPr>
        <p:spPr>
          <a:xfrm>
            <a:off x="1238964" y="4710426"/>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33" name="Picture 33"/>
          <p:cNvPicPr>
            <a:picLocks noChangeAspect="1"/>
          </p:cNvPicPr>
          <p:nvPr/>
        </p:nvPicPr>
        <p:blipFill>
          <a:blip r:embed="rId3">
            <a:alphaModFix amt="70000"/>
          </a:blip>
          <a:srcRect l="25000" r="25000"/>
          <a:stretch>
            <a:fillRect/>
          </a:stretch>
        </p:blipFill>
        <p:spPr>
          <a:xfrm>
            <a:off x="6096320" y="1015032"/>
            <a:ext cx="2874862" cy="3833150"/>
          </a:xfrm>
          <a:prstGeom prst="rect">
            <a:avLst/>
          </a:prstGeom>
        </p:spPr>
      </p:pic>
      <p:sp>
        <p:nvSpPr>
          <p:cNvPr id="34" name="AutoShape 34"/>
          <p:cNvSpPr/>
          <p:nvPr/>
        </p:nvSpPr>
        <p:spPr>
          <a:xfrm>
            <a:off x="7978616" y="-1006838"/>
            <a:ext cx="1695299" cy="1695299"/>
          </a:xfrm>
          <a:prstGeom prst="ellipse">
            <a:avLst/>
          </a:prstGeom>
          <a:solidFill>
            <a:schemeClr val="accent1">
              <a:alpha val="22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666156" y="2835515"/>
            <a:ext cx="548022" cy="96092"/>
          </a:xfrm>
          <a:prstGeom prst="rect">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24819" y="2835515"/>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1158219" y="2835515"/>
            <a:ext cx="96092" cy="96092"/>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38" name="Connector 38"/>
          <p:cNvCxnSpPr/>
          <p:nvPr/>
        </p:nvCxnSpPr>
        <p:spPr>
          <a:xfrm>
            <a:off x="1214178" y="2893507"/>
            <a:ext cx="4829668"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Freeform 4"/>
          <p:cNvSpPr/>
          <p:nvPr/>
        </p:nvSpPr>
        <p:spPr>
          <a:xfrm>
            <a:off x="3182208" y="912874"/>
            <a:ext cx="355788" cy="161658"/>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69066" y="1074531"/>
            <a:ext cx="8786868" cy="3671492"/>
          </a:xfrm>
          <a:prstGeom prst="rect">
            <a:avLst/>
          </a:prstGeom>
          <a:gradFill>
            <a:gsLst>
              <a:gs pos="0">
                <a:schemeClr val="accent2">
                  <a:lumMod val="75000"/>
                  <a:alpha val="80000"/>
                </a:schemeClr>
              </a:gs>
              <a:gs pos="100000">
                <a:schemeClr val="accent2">
                  <a:alpha val="80000"/>
                </a:schemeClr>
              </a:gs>
            </a:gsLst>
            <a:lin ang="0"/>
          </a:gra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6" name="Picture 6"/>
          <p:cNvPicPr>
            <a:picLocks noChangeAspect="1"/>
          </p:cNvPicPr>
          <p:nvPr/>
        </p:nvPicPr>
        <p:blipFill>
          <a:blip r:embed="rId3">
            <a:alphaModFix/>
          </a:blip>
          <a:srcRect t="5664" b="5664"/>
          <a:stretch>
            <a:fillRect/>
          </a:stretch>
        </p:blipFill>
        <p:spPr>
          <a:xfrm>
            <a:off x="578662" y="912874"/>
            <a:ext cx="2874862" cy="3833150"/>
          </a:xfrm>
          <a:prstGeom prst="parallelogram">
            <a:avLst/>
          </a:prstGeom>
        </p:spPr>
      </p:pic>
      <p:sp>
        <p:nvSpPr>
          <p:cNvPr id="7" name="AutoShape 7"/>
          <p:cNvSpPr/>
          <p:nvPr/>
        </p:nvSpPr>
        <p:spPr>
          <a:xfrm>
            <a:off x="1952680" y="4872106"/>
            <a:ext cx="7203254"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377976" y="4872106"/>
            <a:ext cx="578171" cy="52613"/>
          </a:xfrm>
          <a:prstGeom prst="rect">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1074903" y="4844251"/>
            <a:ext cx="124000" cy="124000"/>
          </a:xfrm>
          <a:prstGeom prst="ellipse">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1255625" y="4849416"/>
            <a:ext cx="115142" cy="115142"/>
          </a:xfrm>
          <a:prstGeom prst="ellipse">
            <a:avLst/>
          </a:prstGeom>
          <a:solidFill>
            <a:schemeClr val="accent2">
              <a:alpha val="8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1427489" y="4854581"/>
            <a:ext cx="106285" cy="106285"/>
          </a:xfrm>
          <a:prstGeom prst="ellipse">
            <a:avLst/>
          </a:prstGeom>
          <a:solidFill>
            <a:schemeClr val="accent2">
              <a:alpha val="6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1583846" y="4859746"/>
            <a:ext cx="97428" cy="97428"/>
          </a:xfrm>
          <a:prstGeom prst="ellipse">
            <a:avLst/>
          </a:prstGeom>
          <a:solidFill>
            <a:schemeClr val="accent2">
              <a:alpha val="4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1737996" y="4855387"/>
            <a:ext cx="88571" cy="88571"/>
          </a:xfrm>
          <a:prstGeom prst="ellipse">
            <a:avLst/>
          </a:prstGeom>
          <a:solidFill>
            <a:schemeClr val="accent2">
              <a:alpha val="2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TextBox 14"/>
          <p:cNvSpPr txBox="1"/>
          <p:nvPr/>
        </p:nvSpPr>
        <p:spPr>
          <a:xfrm>
            <a:off x="3714750" y="1349692"/>
            <a:ext cx="5052767"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微软雅黑" panose="020b0503020204020204" charset="-122"/>
                <a:ea typeface="微软雅黑" panose="020b0503020204020204" charset="-122"/>
                <a:cs typeface="微软雅黑" panose="020b0503020204020204" charset="-122"/>
              </a:rPr>
              <a:t>概念</a:t>
            </a:r>
            <a:endParaRPr lang="en-US" sz="1800" b="1">
              <a:solidFill>
                <a:srgbClr val="FFFFFF"/>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3714750" y="1800004"/>
            <a:ext cx="4875483"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微软雅黑" panose="020b0503020204020204" charset="-122"/>
                <a:ea typeface="微软雅黑" panose="020b0503020204020204" charset="-122"/>
                <a:cs typeface="微软雅黑" panose="020b0503020204020204" charset="-122"/>
              </a:rPr>
              <a:t>滴定误差是指酸碱滴定过程中产生的误差，包括测量误差、操作误差和反应误差等。</a:t>
            </a:r>
            <a:endParaRPr lang="en-US" sz="1050">
              <a:solidFill>
                <a:srgbClr val="FFFFFF"/>
              </a:solidFill>
              <a:latin typeface="微软雅黑" panose="020b0503020204020204" charset="-122"/>
              <a:ea typeface="微软雅黑" panose="020b0503020204020204" charset="-122"/>
              <a:cs typeface="微软雅黑" panose="020b0503020204020204" charset="-122"/>
            </a:endParaRPr>
          </a:p>
        </p:txBody>
      </p:sp>
      <p:sp>
        <p:nvSpPr>
          <p:cNvPr id="16" name="TextBox 16"/>
          <p:cNvSpPr txBox="1"/>
          <p:nvPr/>
        </p:nvSpPr>
        <p:spPr>
          <a:xfrm>
            <a:off x="3714750" y="2955785"/>
            <a:ext cx="4875483" cy="59055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800" b="1">
                <a:solidFill>
                  <a:srgbClr val="FFFFFF"/>
                </a:solidFill>
                <a:latin typeface="微软雅黑" panose="020b0503020204020204" charset="-122"/>
                <a:ea typeface="微软雅黑" panose="020b0503020204020204" charset="-122"/>
                <a:cs typeface="微软雅黑" panose="020b0503020204020204" charset="-122"/>
              </a:rPr>
              <a:t>减小误差的方法</a:t>
            </a:r>
            <a:endParaRPr lang="en-US" sz="1800" b="1">
              <a:solidFill>
                <a:srgbClr val="FFFFFF"/>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3714750" y="3466266"/>
            <a:ext cx="4875483" cy="6905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050">
                <a:solidFill>
                  <a:srgbClr val="FFFFFF"/>
                </a:solidFill>
                <a:latin typeface="微软雅黑" panose="020b0503020204020204" charset="-122"/>
                <a:ea typeface="微软雅黑" panose="020b0503020204020204" charset="-122"/>
                <a:cs typeface="微软雅黑" panose="020b0503020204020204" charset="-122"/>
              </a:rPr>
              <a:t>采用标准溶液进行校准，使用高精度滴定管和测量仪器，提高实验操作技能和实验结果的重复性等。</a:t>
            </a:r>
            <a:endParaRPr lang="en-US" sz="1050">
              <a:solidFill>
                <a:srgbClr val="FFFFFF"/>
              </a:solidFill>
              <a:latin typeface="微软雅黑" panose="020b0503020204020204" charset="-122"/>
              <a:ea typeface="微软雅黑" panose="020b0503020204020204" charset="-122"/>
              <a:cs typeface="微软雅黑" panose="020b0503020204020204" charset="-122"/>
            </a:endParaRPr>
          </a:p>
        </p:txBody>
      </p:sp>
      <p:sp>
        <p:nvSpPr>
          <p:cNvPr id="18" name="AutoShape 18"/>
          <p:cNvSpPr/>
          <p:nvPr/>
        </p:nvSpPr>
        <p:spPr>
          <a:xfrm>
            <a:off x="355440" y="27758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449257" y="27528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538379" y="27662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624819" y="28363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706988" y="28040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355440" y="369597"/>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449257" y="367292"/>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38379" y="368633"/>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24819" y="375641"/>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06988" y="372412"/>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355440" y="46160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449257" y="459303"/>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38379" y="460644"/>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24819" y="467652"/>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06988" y="464423"/>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355440" y="553618"/>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449257" y="551314"/>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38379" y="552655"/>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24819" y="559663"/>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706988" y="556434"/>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TextBox 38"/>
          <p:cNvSpPr txBox="1"/>
          <p:nvPr/>
        </p:nvSpPr>
        <p:spPr>
          <a:xfrm>
            <a:off x="855345" y="73342"/>
            <a:ext cx="7815272" cy="723900"/>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400" b="1">
                <a:solidFill>
                  <a:schemeClr val="accent1"/>
                </a:solidFill>
                <a:latin typeface="微软雅黑" panose="020b0503020204020204" charset="-122"/>
                <a:ea typeface="微软雅黑" panose="020b0503020204020204" charset="-122"/>
                <a:cs typeface="微软雅黑" panose="020b0503020204020204" charset="-122"/>
              </a:rPr>
              <a:t>滴定误差</a:t>
            </a:r>
            <a:endParaRPr lang="en-US" sz="2400" b="1">
              <a:solidFill>
                <a:schemeClr val="accent1"/>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8776438"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8905853"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9040961"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a:off x="9170375" y="22969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AutoShape 8"/>
          <p:cNvSpPr/>
          <p:nvPr/>
        </p:nvSpPr>
        <p:spPr>
          <a:xfrm>
            <a:off x="8776438"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9" name="AutoShape 9"/>
          <p:cNvSpPr/>
          <p:nvPr/>
        </p:nvSpPr>
        <p:spPr>
          <a:xfrm>
            <a:off x="8905853"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9040961"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9170375" y="353237"/>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269483"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398898"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534006"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663420" y="4906551"/>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269483"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398898"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534006"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663420" y="5030096"/>
            <a:ext cx="75921" cy="75921"/>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007290" y="1330316"/>
            <a:ext cx="1510421" cy="1510421"/>
          </a:xfrm>
          <a:prstGeom prst="rect">
            <a:avLst/>
          </a:prstGeom>
          <a:solidFill>
            <a:schemeClr val="lt1"/>
          </a:solidFill>
          <a:ln w="381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cxnSp>
        <p:nvCxnSpPr>
          <p:cNvPr id="21" name="Connector 21"/>
          <p:cNvCxnSpPr/>
          <p:nvPr/>
        </p:nvCxnSpPr>
        <p:spPr>
          <a:xfrm flipV="1">
            <a:off x="5647220" y="1003059"/>
            <a:ext cx="776788" cy="654516"/>
          </a:xfrm>
          <a:prstGeom prst="line">
            <a:avLst/>
          </a:prstGeom>
          <a:ln w="19050">
            <a:solidFill>
              <a:schemeClr val="accent1"/>
            </a:solidFill>
          </a:ln>
        </p:spPr>
        <p:style>
          <a:lnRef idx="0">
            <a:schemeClr val="accent1"/>
          </a:lnRef>
          <a:fillRef idx="1">
            <a:schemeClr val="accent1"/>
          </a:fillRef>
          <a:effectRef idx="0">
            <a:schemeClr val="accent1"/>
          </a:effectRef>
          <a:fontRef idx="minor">
            <a:schemeClr val="lt1"/>
          </a:fontRef>
        </p:style>
      </p:cxnSp>
      <p:cxnSp>
        <p:nvCxnSpPr>
          <p:cNvPr id="22" name="Connector 22"/>
          <p:cNvCxnSpPr/>
          <p:nvPr/>
        </p:nvCxnSpPr>
        <p:spPr>
          <a:xfrm flipV="1">
            <a:off x="3088445" y="2186221"/>
            <a:ext cx="776788" cy="654516"/>
          </a:xfrm>
          <a:prstGeom prst="line">
            <a:avLst/>
          </a:prstGeom>
          <a:ln w="9525">
            <a:solidFill>
              <a:schemeClr val="accent1"/>
            </a:solidFill>
          </a:ln>
        </p:spPr>
        <p:style>
          <a:lnRef idx="0">
            <a:schemeClr val="accent1"/>
          </a:lnRef>
          <a:fillRef idx="1">
            <a:schemeClr val="accent1"/>
          </a:fillRef>
          <a:effectRef idx="0">
            <a:schemeClr val="accent1"/>
          </a:effectRef>
          <a:fontRef idx="minor">
            <a:schemeClr val="lt1"/>
          </a:fontRef>
        </p:style>
      </p:cxnSp>
      <p:sp>
        <p:nvSpPr>
          <p:cNvPr id="23" name="TextBox 23"/>
          <p:cNvSpPr txBox="1"/>
          <p:nvPr/>
        </p:nvSpPr>
        <p:spPr>
          <a:xfrm>
            <a:off x="996551" y="3075251"/>
            <a:ext cx="7531897" cy="904875"/>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3600" b="1">
                <a:solidFill>
                  <a:schemeClr val="accent1"/>
                </a:solidFill>
                <a:latin typeface="微软雅黑" panose="020b0503020204020204" charset="-122"/>
                <a:ea typeface="微软雅黑" panose="020b0503020204020204" charset="-122"/>
                <a:cs typeface="微软雅黑" panose="020b0503020204020204" charset="-122"/>
              </a:rPr>
              <a:t>酸碱滴定法的种类</a:t>
            </a:r>
            <a:endParaRPr lang="en-US" sz="36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996551" y="1454496"/>
            <a:ext cx="7531897" cy="1262063"/>
          </a:xfrm>
          <a:prstGeom prst="rect">
            <a:avLst/>
          </a:prstGeom>
        </p:spPr>
        <p:txBody>
          <a:bodyPr lIns="95250" tIns="95250" rIns="47625" bIns="9525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spcBef>
                <a:spcPts val="375"/>
              </a:spcBef>
            </a:pPr>
            <a:r>
              <a:rPr lang="en-US" sz="5400" b="1">
                <a:solidFill>
                  <a:schemeClr val="accent1"/>
                </a:solidFill>
                <a:latin typeface="微软雅黑" panose="020b0503020204020204" charset="-122"/>
                <a:ea typeface="微软雅黑" panose="020b0503020204020204" charset="-122"/>
                <a:cs typeface="微软雅黑" panose="020b0503020204020204" charset="-122"/>
              </a:rPr>
              <a:t>03</a:t>
            </a:r>
            <a:endParaRPr lang="en-US" sz="5400" b="1">
              <a:solidFill>
                <a:schemeClr val="accent1"/>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2722981" y="2403001"/>
            <a:ext cx="1527112" cy="1538762"/>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4422401" y="2676626"/>
            <a:ext cx="2108743" cy="212483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4131636" y="1182148"/>
            <a:ext cx="1345136" cy="13451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TextBox 7"/>
          <p:cNvSpPr txBox="1"/>
          <p:nvPr/>
        </p:nvSpPr>
        <p:spPr>
          <a:xfrm>
            <a:off x="421180" y="2118352"/>
            <a:ext cx="2170466"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酸滴定法是指以酸溶液作为滴定剂，测定碱性物质的方法。</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grpSp>
        <p:nvGrpSpPr>
          <p:cNvPr id="8" name="Group 8"/>
          <p:cNvGrpSpPr/>
          <p:nvPr/>
        </p:nvGrpSpPr>
        <p:grpSpPr>
          <a:xfrm>
            <a:off x="355440" y="227689"/>
            <a:ext cx="402793" cy="344077"/>
            <a:chOff x="355440" y="227689"/>
            <a:chExt cx="402793" cy="344077"/>
          </a:xfrm>
        </p:grpSpPr>
        <p:sp>
          <p:nvSpPr>
            <p:cNvPr id="9" name="AutoShape 9"/>
            <p:cNvSpPr/>
            <p:nvPr/>
          </p:nvSpPr>
          <p:spPr>
            <a:xfrm>
              <a:off x="355440" y="229994"/>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0" name="AutoShape 10"/>
            <p:cNvSpPr/>
            <p:nvPr/>
          </p:nvSpPr>
          <p:spPr>
            <a:xfrm>
              <a:off x="449257" y="22768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a:off x="538379" y="22903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AutoShape 12"/>
            <p:cNvSpPr/>
            <p:nvPr/>
          </p:nvSpPr>
          <p:spPr>
            <a:xfrm>
              <a:off x="624819" y="23603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3" name="AutoShape 13"/>
            <p:cNvSpPr/>
            <p:nvPr/>
          </p:nvSpPr>
          <p:spPr>
            <a:xfrm>
              <a:off x="706988" y="23280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4" name="AutoShape 14"/>
            <p:cNvSpPr/>
            <p:nvPr/>
          </p:nvSpPr>
          <p:spPr>
            <a:xfrm>
              <a:off x="355440" y="322004"/>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a:off x="449257" y="31970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AutoShape 16"/>
            <p:cNvSpPr/>
            <p:nvPr/>
          </p:nvSpPr>
          <p:spPr>
            <a:xfrm>
              <a:off x="538379" y="32104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7" name="AutoShape 17"/>
            <p:cNvSpPr/>
            <p:nvPr/>
          </p:nvSpPr>
          <p:spPr>
            <a:xfrm>
              <a:off x="624819" y="32804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8" name="AutoShape 18"/>
            <p:cNvSpPr/>
            <p:nvPr/>
          </p:nvSpPr>
          <p:spPr>
            <a:xfrm>
              <a:off x="706988" y="32482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9" name="AutoShape 19"/>
            <p:cNvSpPr/>
            <p:nvPr/>
          </p:nvSpPr>
          <p:spPr>
            <a:xfrm>
              <a:off x="355440" y="414015"/>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0" name="AutoShape 20"/>
            <p:cNvSpPr/>
            <p:nvPr/>
          </p:nvSpPr>
          <p:spPr>
            <a:xfrm>
              <a:off x="449257" y="41171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1" name="AutoShape 21"/>
            <p:cNvSpPr/>
            <p:nvPr/>
          </p:nvSpPr>
          <p:spPr>
            <a:xfrm>
              <a:off x="538379" y="41305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2" name="AutoShape 22"/>
            <p:cNvSpPr/>
            <p:nvPr/>
          </p:nvSpPr>
          <p:spPr>
            <a:xfrm>
              <a:off x="624819" y="42006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3" name="AutoShape 23"/>
            <p:cNvSpPr/>
            <p:nvPr/>
          </p:nvSpPr>
          <p:spPr>
            <a:xfrm>
              <a:off x="706988" y="41683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355440" y="50602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449257" y="50372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538379" y="50506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624819" y="51207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706988" y="50884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sp>
        <p:nvSpPr>
          <p:cNvPr id="29" name="TextBox 29"/>
          <p:cNvSpPr txBox="1"/>
          <p:nvPr/>
        </p:nvSpPr>
        <p:spPr>
          <a:xfrm>
            <a:off x="854864" y="182587"/>
            <a:ext cx="7815272"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微软雅黑" panose="020b0503020204020204" charset="-122"/>
                <a:ea typeface="微软雅黑" panose="020b0503020204020204" charset="-122"/>
                <a:cs typeface="微软雅黑" panose="020b0503020204020204" charset="-122"/>
              </a:rPr>
              <a:t>酸滴定法</a:t>
            </a:r>
            <a:endParaRPr lang="en-US" sz="2400" b="1">
              <a:solidFill>
                <a:schemeClr val="accent1"/>
              </a:solidFill>
              <a:latin typeface="微软雅黑" panose="020b0503020204020204" charset="-122"/>
              <a:ea typeface="微软雅黑" panose="020b0503020204020204" charset="-122"/>
              <a:cs typeface="微软雅黑" panose="020b0503020204020204" charset="-122"/>
            </a:endParaRPr>
          </a:p>
        </p:txBody>
      </p:sp>
      <p:pic>
        <p:nvPicPr>
          <p:cNvPr id="30" name="Picture 30"/>
          <p:cNvPicPr>
            <a:picLocks noChangeAspect="1"/>
          </p:cNvPicPr>
          <p:nvPr/>
        </p:nvPicPr>
        <p:blipFill>
          <a:blip r:embed="rId3"/>
          <a:srcRect l="16675" r="16675"/>
          <a:stretch>
            <a:fillRect/>
          </a:stretch>
        </p:blipFill>
        <p:spPr>
          <a:xfrm>
            <a:off x="4218167" y="1268679"/>
            <a:ext cx="1172074" cy="1172074"/>
          </a:xfrm>
          <a:prstGeom prst="ellipse">
            <a:avLst/>
          </a:prstGeom>
        </p:spPr>
      </p:pic>
      <p:sp>
        <p:nvSpPr>
          <p:cNvPr id="31" name="TextBox 31"/>
          <p:cNvSpPr txBox="1"/>
          <p:nvPr/>
        </p:nvSpPr>
        <p:spPr>
          <a:xfrm>
            <a:off x="479542" y="1739285"/>
            <a:ext cx="2112104" cy="311348"/>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1800" b="1">
                <a:solidFill>
                  <a:schemeClr val="accent1"/>
                </a:solidFill>
                <a:latin typeface="微软雅黑" panose="020b0503020204020204" charset="-122"/>
                <a:ea typeface="微软雅黑" panose="020b0503020204020204" charset="-122"/>
                <a:cs typeface="微软雅黑" panose="020b0503020204020204" charset="-122"/>
              </a:rPr>
              <a:t>定义</a:t>
            </a:r>
            <a:endParaRPr lang="en-US" sz="18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32" name="TextBox 32"/>
          <p:cNvSpPr txBox="1"/>
          <p:nvPr/>
        </p:nvSpPr>
        <p:spPr>
          <a:xfrm>
            <a:off x="5703716" y="1540228"/>
            <a:ext cx="2438966"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主要用于测定有机碱、氨和胺类、蛋白质、氨基酸等物质。</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33" name="TextBox 33"/>
          <p:cNvSpPr txBox="1"/>
          <p:nvPr/>
        </p:nvSpPr>
        <p:spPr>
          <a:xfrm>
            <a:off x="5703716" y="1182148"/>
            <a:ext cx="2112104" cy="311348"/>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微软雅黑" panose="020b0503020204020204" charset="-122"/>
                <a:ea typeface="微软雅黑" panose="020b0503020204020204" charset="-122"/>
                <a:cs typeface="微软雅黑" panose="020b0503020204020204" charset="-122"/>
              </a:rPr>
              <a:t>应用范围</a:t>
            </a:r>
            <a:endParaRPr lang="en-US" sz="1800" b="1">
              <a:solidFill>
                <a:schemeClr val="accent1"/>
              </a:solidFill>
              <a:latin typeface="微软雅黑" panose="020b0503020204020204" charset="-122"/>
              <a:ea typeface="微软雅黑" panose="020b0503020204020204" charset="-122"/>
              <a:cs typeface="微软雅黑" panose="020b0503020204020204" charset="-122"/>
            </a:endParaRPr>
          </a:p>
        </p:txBody>
      </p:sp>
      <p:pic>
        <p:nvPicPr>
          <p:cNvPr id="34" name="Picture 34"/>
          <p:cNvPicPr>
            <a:picLocks noChangeAspect="1"/>
          </p:cNvPicPr>
          <p:nvPr/>
        </p:nvPicPr>
        <p:blipFill>
          <a:blip r:embed="rId4"/>
          <a:srcRect t="32500" b="32500"/>
          <a:stretch>
            <a:fillRect/>
          </a:stretch>
        </p:blipFill>
        <p:spPr>
          <a:xfrm>
            <a:off x="4546995" y="2809264"/>
            <a:ext cx="1859554" cy="1859554"/>
          </a:xfrm>
          <a:prstGeom prst="ellipse">
            <a:avLst/>
          </a:prstGeom>
        </p:spPr>
      </p:pic>
      <p:pic>
        <p:nvPicPr>
          <p:cNvPr id="35" name="Picture 35"/>
          <p:cNvPicPr>
            <a:picLocks noChangeAspect="1"/>
          </p:cNvPicPr>
          <p:nvPr/>
        </p:nvPicPr>
        <p:blipFill>
          <a:blip r:embed="rId5"/>
          <a:srcRect l="73" r="73"/>
          <a:stretch>
            <a:fillRect/>
          </a:stretch>
        </p:blipFill>
        <p:spPr>
          <a:xfrm>
            <a:off x="2841439" y="2527284"/>
            <a:ext cx="1290197" cy="1290197"/>
          </a:xfrm>
          <a:prstGeom prst="ellipse">
            <a:avLst/>
          </a:prstGeom>
        </p:spPr>
      </p:pic>
      <p:sp>
        <p:nvSpPr>
          <p:cNvPr id="36" name="TextBox 36"/>
          <p:cNvSpPr txBox="1"/>
          <p:nvPr/>
        </p:nvSpPr>
        <p:spPr>
          <a:xfrm>
            <a:off x="6735556" y="3732213"/>
            <a:ext cx="2511602" cy="7771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酸滴定法具有较高的精密度和准确度，但测定范围较窄，需要使用专门的滴定管和滴定池。</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37" name="TextBox 37"/>
          <p:cNvSpPr txBox="1"/>
          <p:nvPr/>
        </p:nvSpPr>
        <p:spPr>
          <a:xfrm>
            <a:off x="6735556" y="3374133"/>
            <a:ext cx="2112104" cy="311348"/>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800" b="1">
                <a:solidFill>
                  <a:schemeClr val="accent1"/>
                </a:solidFill>
                <a:latin typeface="微软雅黑" panose="020b0503020204020204" charset="-122"/>
                <a:ea typeface="微软雅黑" panose="020b0503020204020204" charset="-122"/>
                <a:cs typeface="微软雅黑" panose="020b0503020204020204" charset="-122"/>
              </a:rPr>
              <a:t>优缺点</a:t>
            </a:r>
            <a:endParaRPr lang="en-US" sz="1800"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38" name="AutoShape 38"/>
          <p:cNvSpPr/>
          <p:nvPr/>
        </p:nvSpPr>
        <p:spPr>
          <a:xfrm>
            <a:off x="-471539" y="4177254"/>
            <a:ext cx="1653957" cy="1653957"/>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8288230" y="435337"/>
            <a:ext cx="451320" cy="463426"/>
          </a:xfrm>
          <a:prstGeom prst="ellipse">
            <a:avLst/>
          </a:prstGeom>
          <a:solidFill>
            <a:schemeClr val="accent2">
              <a:alpha val="3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9523512" cy="5357813"/>
          </a:xfrm>
          <a:prstGeom prst="rect">
            <a:avLst/>
          </a:prstGeom>
        </p:spPr>
      </p:pic>
      <p:sp>
        <p:nvSpPr>
          <p:cNvPr id="3" name="AutoShape 3"/>
          <p:cNvSpPr/>
          <p:nvPr/>
        </p:nvSpPr>
        <p:spPr>
          <a:xfrm>
            <a:off x="0" y="0"/>
            <a:ext cx="9525000" cy="5357813"/>
          </a:xfrm>
          <a:prstGeom prst="rect">
            <a:avLst/>
          </a:prstGeom>
          <a:solidFill>
            <a:schemeClr val="lt1">
              <a:alpha val="100000"/>
            </a:schemeClr>
          </a:solidFill>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 name="AutoShape 4"/>
          <p:cNvSpPr/>
          <p:nvPr/>
        </p:nvSpPr>
        <p:spPr>
          <a:xfrm>
            <a:off x="463261" y="2145950"/>
            <a:ext cx="2700090" cy="2387314"/>
          </a:xfrm>
          <a:prstGeom prst="roundRect">
            <a:avLst>
              <a:gd name="adj" fmla="val 12500"/>
            </a:avLst>
          </a:prstGeom>
          <a:solidFill>
            <a:schemeClr val="lt1"/>
          </a:solidFill>
          <a:ln w="254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5" name="AutoShape 5"/>
          <p:cNvSpPr/>
          <p:nvPr/>
        </p:nvSpPr>
        <p:spPr>
          <a:xfrm>
            <a:off x="3412455" y="2145950"/>
            <a:ext cx="2700090" cy="2387314"/>
          </a:xfrm>
          <a:prstGeom prst="roundRect">
            <a:avLst>
              <a:gd name="adj" fmla="val 12500"/>
            </a:avLst>
          </a:prstGeom>
          <a:solidFill>
            <a:schemeClr val="lt1"/>
          </a:solidFill>
          <a:ln w="254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6" name="AutoShape 6"/>
          <p:cNvSpPr/>
          <p:nvPr/>
        </p:nvSpPr>
        <p:spPr>
          <a:xfrm>
            <a:off x="6354450" y="2145950"/>
            <a:ext cx="2700090" cy="2387314"/>
          </a:xfrm>
          <a:prstGeom prst="roundRect">
            <a:avLst>
              <a:gd name="adj" fmla="val 12500"/>
            </a:avLst>
          </a:prstGeom>
          <a:solidFill>
            <a:schemeClr val="lt1"/>
          </a:solidFill>
          <a:ln w="25400">
            <a:solidFill>
              <a:schemeClr val="accent1"/>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7" name="AutoShape 7"/>
          <p:cNvSpPr/>
          <p:nvPr/>
        </p:nvSpPr>
        <p:spPr>
          <a:xfrm rot="-2700000" flipH="1" flipV="1">
            <a:off x="4120989" y="1041657"/>
            <a:ext cx="1283022" cy="1283022"/>
          </a:xfrm>
          <a:prstGeom prst="teardrop">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8" name="TextBox 8"/>
          <p:cNvSpPr txBox="1"/>
          <p:nvPr/>
        </p:nvSpPr>
        <p:spPr>
          <a:xfrm>
            <a:off x="3580998" y="2659856"/>
            <a:ext cx="2363004" cy="251371"/>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微软雅黑" panose="020b0503020204020204" charset="-122"/>
                <a:ea typeface="微软雅黑" panose="020b0503020204020204" charset="-122"/>
                <a:cs typeface="微软雅黑" panose="020b0503020204020204" charset="-122"/>
              </a:rPr>
              <a:t>应用范围</a:t>
            </a:r>
            <a:endParaRPr lang="en-US" sz="1575"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9" name="TextBox 9"/>
          <p:cNvSpPr txBox="1"/>
          <p:nvPr/>
        </p:nvSpPr>
        <p:spPr>
          <a:xfrm>
            <a:off x="3604443" y="3064936"/>
            <a:ext cx="2316114"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主要用于测定有机酸、无机酸、酸式盐等物质。</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10" name="AutoShape 10"/>
          <p:cNvSpPr/>
          <p:nvPr/>
        </p:nvSpPr>
        <p:spPr>
          <a:xfrm>
            <a:off x="4545471" y="4316235"/>
            <a:ext cx="434057" cy="63832"/>
          </a:xfrm>
          <a:prstGeom prst="roundRect">
            <a:avLst>
              <a:gd name="adj" fmla="val 12500"/>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1" name="AutoShape 11"/>
          <p:cNvSpPr/>
          <p:nvPr/>
        </p:nvSpPr>
        <p:spPr>
          <a:xfrm rot="-2700000" flipH="1" flipV="1">
            <a:off x="1171796" y="1041657"/>
            <a:ext cx="1283022" cy="1283022"/>
          </a:xfrm>
          <a:prstGeom prst="teardrop">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2" name="TextBox 12"/>
          <p:cNvSpPr txBox="1"/>
          <p:nvPr/>
        </p:nvSpPr>
        <p:spPr>
          <a:xfrm>
            <a:off x="631805" y="2659856"/>
            <a:ext cx="2363004" cy="251371"/>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微软雅黑" panose="020b0503020204020204" charset="-122"/>
                <a:ea typeface="微软雅黑" panose="020b0503020204020204" charset="-122"/>
                <a:cs typeface="微软雅黑" panose="020b0503020204020204" charset="-122"/>
              </a:rPr>
              <a:t>定义</a:t>
            </a:r>
            <a:endParaRPr lang="en-US" sz="1575"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13" name="TextBox 13"/>
          <p:cNvSpPr txBox="1"/>
          <p:nvPr/>
        </p:nvSpPr>
        <p:spPr>
          <a:xfrm>
            <a:off x="655249" y="3064936"/>
            <a:ext cx="2316114" cy="5485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碱滴定法是指以碱溶液作为滴定剂，测定酸性物质的方法。</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14" name="AutoShape 14"/>
          <p:cNvSpPr/>
          <p:nvPr/>
        </p:nvSpPr>
        <p:spPr>
          <a:xfrm>
            <a:off x="1596278" y="4316235"/>
            <a:ext cx="434057" cy="63832"/>
          </a:xfrm>
          <a:prstGeom prst="roundRect">
            <a:avLst>
              <a:gd name="adj" fmla="val 12500"/>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5" name="AutoShape 15"/>
          <p:cNvSpPr/>
          <p:nvPr/>
        </p:nvSpPr>
        <p:spPr>
          <a:xfrm rot="-2700000" flipH="1" flipV="1">
            <a:off x="7062985" y="1041657"/>
            <a:ext cx="1283022" cy="1283022"/>
          </a:xfrm>
          <a:prstGeom prst="teardrop">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16" name="TextBox 16"/>
          <p:cNvSpPr txBox="1"/>
          <p:nvPr/>
        </p:nvSpPr>
        <p:spPr>
          <a:xfrm>
            <a:off x="6522993" y="2659856"/>
            <a:ext cx="2363004" cy="251371"/>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1575" b="1">
                <a:solidFill>
                  <a:schemeClr val="accent1"/>
                </a:solidFill>
                <a:latin typeface="微软雅黑" panose="020b0503020204020204" charset="-122"/>
                <a:ea typeface="微软雅黑" panose="020b0503020204020204" charset="-122"/>
                <a:cs typeface="微软雅黑" panose="020b0503020204020204" charset="-122"/>
              </a:rPr>
              <a:t>优缺点</a:t>
            </a:r>
            <a:endParaRPr lang="en-US" sz="1575" b="1">
              <a:solidFill>
                <a:schemeClr val="accent1"/>
              </a:solidFill>
              <a:latin typeface="微软雅黑" panose="020b0503020204020204" charset="-122"/>
              <a:ea typeface="微软雅黑" panose="020b0503020204020204" charset="-122"/>
              <a:cs typeface="微软雅黑" panose="020b0503020204020204" charset="-122"/>
            </a:endParaRPr>
          </a:p>
        </p:txBody>
      </p:sp>
      <p:sp>
        <p:nvSpPr>
          <p:cNvPr id="17" name="TextBox 17"/>
          <p:cNvSpPr txBox="1"/>
          <p:nvPr/>
        </p:nvSpPr>
        <p:spPr>
          <a:xfrm>
            <a:off x="6546438" y="3064936"/>
            <a:ext cx="2316114" cy="10057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200">
                <a:solidFill>
                  <a:schemeClr val="dk1"/>
                </a:solidFill>
                <a:latin typeface="微软雅黑" panose="020b0503020204020204" charset="-122"/>
                <a:ea typeface="微软雅黑" panose="020b0503020204020204" charset="-122"/>
                <a:cs typeface="微软雅黑" panose="020b0503020204020204" charset="-122"/>
              </a:rPr>
              <a:t>碱滴定法具有较广的测定范围，精密度和准确度较高，但需要使用专门的滴定管和滴定池，且终点不易判断。</a:t>
            </a:r>
            <a:endParaRPr lang="en-US" sz="1200">
              <a:solidFill>
                <a:schemeClr val="dk1"/>
              </a:solidFill>
              <a:latin typeface="微软雅黑" panose="020b0503020204020204" charset="-122"/>
              <a:ea typeface="微软雅黑" panose="020b0503020204020204" charset="-122"/>
              <a:cs typeface="微软雅黑" panose="020b0503020204020204" charset="-122"/>
            </a:endParaRPr>
          </a:p>
        </p:txBody>
      </p:sp>
      <p:sp>
        <p:nvSpPr>
          <p:cNvPr id="18" name="AutoShape 18"/>
          <p:cNvSpPr/>
          <p:nvPr/>
        </p:nvSpPr>
        <p:spPr>
          <a:xfrm>
            <a:off x="7487467" y="4316235"/>
            <a:ext cx="434057" cy="63832"/>
          </a:xfrm>
          <a:prstGeom prst="roundRect">
            <a:avLst>
              <a:gd name="adj" fmla="val 12500"/>
            </a:avLst>
          </a:prstGeom>
          <a:solidFill>
            <a:schemeClr val="accent2"/>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pic>
        <p:nvPicPr>
          <p:cNvPr id="19" name="Picture 19"/>
          <p:cNvPicPr>
            <a:picLocks noChangeAspect="1"/>
          </p:cNvPicPr>
          <p:nvPr/>
        </p:nvPicPr>
        <p:blipFill>
          <a:blip r:embed="rId3">
            <a:alphaModFix/>
          </a:blip>
          <a:stretch>
            <a:fillRect/>
          </a:stretch>
        </p:blipFill>
        <p:spPr>
          <a:xfrm>
            <a:off x="1236968" y="1106829"/>
            <a:ext cx="1152677" cy="1152677"/>
          </a:xfrm>
          <a:prstGeom prst="ellipse">
            <a:avLst/>
          </a:prstGeom>
        </p:spPr>
      </p:pic>
      <p:pic>
        <p:nvPicPr>
          <p:cNvPr id="20" name="Picture 20"/>
          <p:cNvPicPr>
            <a:picLocks noChangeAspect="1"/>
          </p:cNvPicPr>
          <p:nvPr/>
        </p:nvPicPr>
        <p:blipFill>
          <a:blip r:embed="rId4">
            <a:alphaModFix/>
          </a:blip>
          <a:srcRect t="21667" b="21667"/>
          <a:stretch>
            <a:fillRect/>
          </a:stretch>
        </p:blipFill>
        <p:spPr>
          <a:xfrm>
            <a:off x="4186161" y="1106829"/>
            <a:ext cx="1152677" cy="1152677"/>
          </a:xfrm>
          <a:prstGeom prst="ellipse">
            <a:avLst/>
          </a:prstGeom>
        </p:spPr>
      </p:pic>
      <p:pic>
        <p:nvPicPr>
          <p:cNvPr id="21" name="Picture 21"/>
          <p:cNvPicPr>
            <a:picLocks noChangeAspect="1"/>
          </p:cNvPicPr>
          <p:nvPr/>
        </p:nvPicPr>
        <p:blipFill>
          <a:blip r:embed="rId5">
            <a:alphaModFix/>
          </a:blip>
          <a:srcRect l="28418" r="28418"/>
          <a:stretch>
            <a:fillRect/>
          </a:stretch>
        </p:blipFill>
        <p:spPr>
          <a:xfrm>
            <a:off x="7125855" y="1106829"/>
            <a:ext cx="1152677" cy="1152677"/>
          </a:xfrm>
          <a:prstGeom prst="ellipse">
            <a:avLst/>
          </a:prstGeom>
        </p:spPr>
      </p:pic>
      <p:grpSp>
        <p:nvGrpSpPr>
          <p:cNvPr id="22" name="Group 22"/>
          <p:cNvGrpSpPr/>
          <p:nvPr/>
        </p:nvGrpSpPr>
        <p:grpSpPr>
          <a:xfrm>
            <a:off x="355440" y="175639"/>
            <a:ext cx="402793" cy="344077"/>
            <a:chOff x="355440" y="175639"/>
            <a:chExt cx="402793" cy="344077"/>
          </a:xfrm>
        </p:grpSpPr>
        <p:sp>
          <p:nvSpPr>
            <p:cNvPr id="23" name="AutoShape 23"/>
            <p:cNvSpPr/>
            <p:nvPr/>
          </p:nvSpPr>
          <p:spPr>
            <a:xfrm>
              <a:off x="355440" y="177943"/>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4" name="AutoShape 24"/>
            <p:cNvSpPr/>
            <p:nvPr/>
          </p:nvSpPr>
          <p:spPr>
            <a:xfrm>
              <a:off x="449257" y="175639"/>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5" name="AutoShape 25"/>
            <p:cNvSpPr/>
            <p:nvPr/>
          </p:nvSpPr>
          <p:spPr>
            <a:xfrm>
              <a:off x="538379" y="176980"/>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6" name="AutoShape 26"/>
            <p:cNvSpPr/>
            <p:nvPr/>
          </p:nvSpPr>
          <p:spPr>
            <a:xfrm>
              <a:off x="624819" y="18398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7" name="AutoShape 27"/>
            <p:cNvSpPr/>
            <p:nvPr/>
          </p:nvSpPr>
          <p:spPr>
            <a:xfrm>
              <a:off x="706988" y="180759"/>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8" name="AutoShape 28"/>
            <p:cNvSpPr/>
            <p:nvPr/>
          </p:nvSpPr>
          <p:spPr>
            <a:xfrm>
              <a:off x="355440" y="269954"/>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29" name="AutoShape 29"/>
            <p:cNvSpPr/>
            <p:nvPr/>
          </p:nvSpPr>
          <p:spPr>
            <a:xfrm>
              <a:off x="449257" y="26765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0" name="AutoShape 30"/>
            <p:cNvSpPr/>
            <p:nvPr/>
          </p:nvSpPr>
          <p:spPr>
            <a:xfrm>
              <a:off x="538379" y="26899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1" name="AutoShape 31"/>
            <p:cNvSpPr/>
            <p:nvPr/>
          </p:nvSpPr>
          <p:spPr>
            <a:xfrm>
              <a:off x="624819" y="275998"/>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2" name="AutoShape 32"/>
            <p:cNvSpPr/>
            <p:nvPr/>
          </p:nvSpPr>
          <p:spPr>
            <a:xfrm>
              <a:off x="706988" y="27277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3" name="AutoShape 33"/>
            <p:cNvSpPr/>
            <p:nvPr/>
          </p:nvSpPr>
          <p:spPr>
            <a:xfrm>
              <a:off x="355440" y="361965"/>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4" name="AutoShape 34"/>
            <p:cNvSpPr/>
            <p:nvPr/>
          </p:nvSpPr>
          <p:spPr>
            <a:xfrm>
              <a:off x="449257" y="359660"/>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5" name="AutoShape 35"/>
            <p:cNvSpPr/>
            <p:nvPr/>
          </p:nvSpPr>
          <p:spPr>
            <a:xfrm>
              <a:off x="538379" y="361001"/>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6" name="AutoShape 36"/>
            <p:cNvSpPr/>
            <p:nvPr/>
          </p:nvSpPr>
          <p:spPr>
            <a:xfrm>
              <a:off x="624819" y="368009"/>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7" name="AutoShape 37"/>
            <p:cNvSpPr/>
            <p:nvPr/>
          </p:nvSpPr>
          <p:spPr>
            <a:xfrm>
              <a:off x="706988" y="364780"/>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8" name="AutoShape 38"/>
            <p:cNvSpPr/>
            <p:nvPr/>
          </p:nvSpPr>
          <p:spPr>
            <a:xfrm>
              <a:off x="355440" y="453976"/>
              <a:ext cx="65740" cy="65740"/>
            </a:xfrm>
            <a:prstGeom prst="ellipse">
              <a:avLst/>
            </a:prstGeom>
            <a:solidFill>
              <a:schemeClr val="accent1"/>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39" name="AutoShape 39"/>
            <p:cNvSpPr/>
            <p:nvPr/>
          </p:nvSpPr>
          <p:spPr>
            <a:xfrm>
              <a:off x="449257" y="451671"/>
              <a:ext cx="61044" cy="61044"/>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0" name="AutoShape 40"/>
            <p:cNvSpPr/>
            <p:nvPr/>
          </p:nvSpPr>
          <p:spPr>
            <a:xfrm>
              <a:off x="538379" y="453012"/>
              <a:ext cx="58363" cy="58363"/>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1" name="AutoShape 41"/>
            <p:cNvSpPr/>
            <p:nvPr/>
          </p:nvSpPr>
          <p:spPr>
            <a:xfrm>
              <a:off x="624819" y="460020"/>
              <a:ext cx="54092" cy="54092"/>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sp>
          <p:nvSpPr>
            <p:cNvPr id="42" name="AutoShape 42"/>
            <p:cNvSpPr/>
            <p:nvPr/>
          </p:nvSpPr>
          <p:spPr>
            <a:xfrm>
              <a:off x="706988" y="456791"/>
              <a:ext cx="51245" cy="51245"/>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2A26"/>
                  </a:solidFill>
                  <a:latin typeface="Calibri"/>
                  <a:ea typeface="+mn-ea"/>
                  <a:cs typeface="+mn-cs"/>
                </a:defRPr>
              </a:lvl1pPr>
              <a:lvl2pPr marL="457200" algn="l" defTabSz="914400" rtl="0" eaLnBrk="1" latinLnBrk="0" hangingPunct="1">
                <a:defRPr sz="1800" kern="1200">
                  <a:solidFill>
                    <a:srgbClr val="002A26"/>
                  </a:solidFill>
                  <a:latin typeface="Calibri"/>
                  <a:ea typeface="+mn-ea"/>
                  <a:cs typeface="+mn-cs"/>
                </a:defRPr>
              </a:lvl2pPr>
              <a:lvl3pPr marL="914400" algn="l" defTabSz="914400" rtl="0" eaLnBrk="1" latinLnBrk="0" hangingPunct="1">
                <a:defRPr sz="1800" kern="1200">
                  <a:solidFill>
                    <a:srgbClr val="002A26"/>
                  </a:solidFill>
                  <a:latin typeface="Calibri"/>
                  <a:ea typeface="+mn-ea"/>
                  <a:cs typeface="+mn-cs"/>
                </a:defRPr>
              </a:lvl3pPr>
              <a:lvl4pPr marL="1371600" algn="l" defTabSz="914400" rtl="0" eaLnBrk="1" latinLnBrk="0" hangingPunct="1">
                <a:defRPr sz="1800" kern="1200">
                  <a:solidFill>
                    <a:srgbClr val="002A26"/>
                  </a:solidFill>
                  <a:latin typeface="Calibri"/>
                  <a:ea typeface="+mn-ea"/>
                  <a:cs typeface="+mn-cs"/>
                </a:defRPr>
              </a:lvl4pPr>
              <a:lvl5pPr marL="1828800" algn="l" defTabSz="914400" rtl="0" eaLnBrk="1" latinLnBrk="0" hangingPunct="1">
                <a:defRPr sz="1800" kern="1200">
                  <a:solidFill>
                    <a:srgbClr val="002A26"/>
                  </a:solidFill>
                  <a:latin typeface="Calibri"/>
                  <a:ea typeface="+mn-ea"/>
                  <a:cs typeface="+mn-cs"/>
                </a:defRPr>
              </a:lvl5pPr>
              <a:lvl6pPr marL="2286000" algn="l" defTabSz="914400" rtl="0" eaLnBrk="1" latinLnBrk="0" hangingPunct="1">
                <a:defRPr sz="1800" kern="1200">
                  <a:solidFill>
                    <a:srgbClr val="002A26"/>
                  </a:solidFill>
                  <a:latin typeface="Calibri"/>
                  <a:ea typeface="+mn-ea"/>
                  <a:cs typeface="+mn-cs"/>
                </a:defRPr>
              </a:lvl6pPr>
              <a:lvl7pPr marL="2743200" algn="l" defTabSz="914400" rtl="0" eaLnBrk="1" latinLnBrk="0" hangingPunct="1">
                <a:defRPr sz="1800" kern="1200">
                  <a:solidFill>
                    <a:srgbClr val="002A26"/>
                  </a:solidFill>
                  <a:latin typeface="Calibri"/>
                  <a:ea typeface="+mn-ea"/>
                  <a:cs typeface="+mn-cs"/>
                </a:defRPr>
              </a:lvl7pPr>
              <a:lvl8pPr marL="3200400" algn="l" defTabSz="914400" rtl="0" eaLnBrk="1" latinLnBrk="0" hangingPunct="1">
                <a:defRPr sz="1800" kern="1200">
                  <a:solidFill>
                    <a:srgbClr val="002A26"/>
                  </a:solidFill>
                  <a:latin typeface="Calibri"/>
                  <a:ea typeface="+mn-ea"/>
                  <a:cs typeface="+mn-cs"/>
                </a:defRPr>
              </a:lvl8pPr>
              <a:lvl9pPr marL="3657600" algn="l" defTabSz="914400" rtl="0" eaLnBrk="1" latinLnBrk="0" hangingPunct="1">
                <a:defRPr sz="1800" kern="1200">
                  <a:solidFill>
                    <a:srgbClr val="002A26"/>
                  </a:solidFill>
                  <a:latin typeface="Calibri"/>
                  <a:ea typeface="+mn-ea"/>
                  <a:cs typeface="+mn-cs"/>
                </a:defRPr>
              </a:lvl9pPr>
            </a:lstStyle>
            <a:p/>
          </p:txBody>
        </p:sp>
      </p:grpSp>
      <p:sp>
        <p:nvSpPr>
          <p:cNvPr id="43" name="TextBox 43"/>
          <p:cNvSpPr txBox="1"/>
          <p:nvPr/>
        </p:nvSpPr>
        <p:spPr>
          <a:xfrm>
            <a:off x="952245" y="130537"/>
            <a:ext cx="8572755" cy="434280"/>
          </a:xfrm>
          <a:prstGeom prst="rect">
            <a:avLst/>
          </a:prstGeom>
        </p:spPr>
        <p:txBody>
          <a:bodyPr lIns="91440" tIns="45720" rIns="91440" bIns="45720" rtlCol="0" anchor="t"/>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2400" b="1">
                <a:solidFill>
                  <a:schemeClr val="accent1"/>
                </a:solidFill>
                <a:latin typeface="微软雅黑" panose="020b0503020204020204" charset="-122"/>
                <a:ea typeface="微软雅黑" panose="020b0503020204020204" charset="-122"/>
                <a:cs typeface="微软雅黑" panose="020b0503020204020204" charset="-122"/>
              </a:rPr>
              <a:t>碱滴定法</a:t>
            </a:r>
            <a:endParaRPr lang="en-US" sz="2400" b="1">
              <a:solidFill>
                <a:schemeClr val="accent1"/>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8255000" cy="40767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https://d.book118.com/368105007023006044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2024-09-24T01:40:48.923</cp:lastPrinted>
  <dcterms:created xsi:type="dcterms:W3CDTF">2024-09-23T17:40:48Z</dcterms:created>
  <dcterms:modified xsi:type="dcterms:W3CDTF">2024-09-23T17:40:50Z</dcterms:modified>
</cp:coreProperties>
</file>