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x" ContentType="application/vnd.openxmlformats-officedocument.spreadsheetml.sheet"/>
  <Default Extension="bin" ContentType="application/vnd.openxmlformats-officedocument.oleObject"/>
  <Default Extension="emf" ContentType="image/x-emf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8" r:id="rId2"/>
    <p:sldMasterId id="2147483710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 algn="ctr">
              <a:defRPr sz="1100">
                <a:latin typeface="华文楷体" pitchFamily="2" charset="-122"/>
                <a:ea typeface="华文楷体" pitchFamily="2" charset="-122"/>
              </a:defRPr>
            </a:pPr>
            <a:r>
              <a:rPr lang="zh-CN" sz="1100">
                <a:latin typeface="华文楷体" pitchFamily="2" charset="-122"/>
                <a:ea typeface="华文楷体" pitchFamily="2" charset="-122"/>
              </a:rPr>
              <a:t>指标明确因子各维度得分</a:t>
            </a:r>
            <a:endParaRPr lang="en-US" sz="1100">
              <a:latin typeface="华文楷体" pitchFamily="2" charset="-122"/>
              <a:ea typeface="华文楷体" pitchFamily="2" charset="-122"/>
            </a:endParaRPr>
          </a:p>
        </c:rich>
      </c:tx>
      <c:layout>
        <c:manualLayout>
          <c:xMode val="edge"/>
          <c:yMode val="edge"/>
          <c:x val="0.3178812563419342"/>
          <c:y val="0.022492563351988792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0070237382315099239"/>
          <c:y val="0.31041938066482544"/>
          <c:w val="0.94849258661270142"/>
          <c:h val="0.6483896970748901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Sheet1!$C$1</c:f>
              <c:strCache>
                <c:ptCount val="1"/>
                <c:pt idx="0">
                  <c:v>系列 2</c:v>
                </c:pt>
              </c:strCache>
            </c:strRef>
          </c:tx>
          <c:spPr>
            <a:solidFill>
              <a:srgbClr val="C9CCE1"/>
            </a:solidFill>
          </c:spPr>
          <c:invertIfNegative val="0"/>
          <c:dLbls>
            <c:dLbl>
              <c:idx val="2"/>
              <c:layout>
                <c:manualLayout>
                  <c:x val="0.0070237382315099239"/>
                  <c:y val="0.023431183770298958"/>
                </c:manualLayout>
              </c:layout>
              <c:numFmt formatCode="" sourceLinked="1"/>
              <c:txPr>
                <a:bodyPr/>
                <a:p>
                  <a:pPr>
                    <a:defRPr sz="800" smtId="4294967295">
                      <a:latin typeface="微软雅黑" pitchFamily="34" charset="-122"/>
                      <a:ea typeface="微软雅黑" pitchFamily="34" charset="-122"/>
                    </a:defRPr>
                  </a:pPr>
                  <a:endParaRPr sz="800" smtId="4294967295">
                    <a:latin typeface="微软雅黑" pitchFamily="34" charset="-122"/>
                    <a:ea typeface="微软雅黑" pitchFamily="3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layout>
                <c:manualLayout>
                  <c:x val="0"/>
                  <c:y val="-0.00456744572147727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en-US" sz="800">
                        <a:latin typeface="微软雅黑" pitchFamily="34" charset="-122"/>
                        <a:ea typeface="微软雅黑" pitchFamily="34" charset="-122"/>
                      </a:rPr>
                      <a:t>50%</a:t>
                    </a:r>
                    <a:endParaRPr lang="en-US" altLang="en-US">
                      <a:latin typeface="华文楷体" pitchFamily="2" charset="-122"/>
                      <a:ea typeface="华文楷体" pitchFamily="2" charset="-122"/>
                    </a:endParaRPr>
                  </a:p>
                </c:rich>
              </c:tx>
              <c:numFmt formatCode="" sourceLinked="1"/>
              <c:txPr>
                <a:bodyPr/>
                <a:p>
                  <a:pPr>
                    <a:defRPr sz="800" smtId="4294967295">
                      <a:latin typeface="微软雅黑" pitchFamily="34" charset="-122"/>
                      <a:ea typeface="微软雅黑" pitchFamily="34" charset="-122"/>
                    </a:defRPr>
                  </a:pPr>
                  <a:endParaRPr sz="800" smtId="4294967295">
                    <a:latin typeface="微软雅黑" pitchFamily="34" charset="-122"/>
                    <a:ea typeface="微软雅黑" pitchFamily="3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layout>
                <c:manualLayout>
                  <c:x val="-0.00234124599955976"/>
                  <c:y val="0.0031073933932930231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en-US" sz="800">
                        <a:latin typeface="微软雅黑" pitchFamily="34" charset="-122"/>
                        <a:ea typeface="微软雅黑" pitchFamily="34" charset="-122"/>
                      </a:rPr>
                      <a:t>8%</a:t>
                    </a:r>
                    <a:endParaRPr lang="en-US" altLang="en-US">
                      <a:latin typeface="华文楷体" pitchFamily="2" charset="-122"/>
                      <a:ea typeface="华文楷体" pitchFamily="2" charset="-122"/>
                    </a:endParaRPr>
                  </a:p>
                </c:rich>
              </c:tx>
              <c:numFmt formatCode="" sourceLinked="1"/>
              <c:txPr>
                <a:bodyPr/>
                <a:p>
                  <a:pPr>
                    <a:defRPr sz="800" smtId="4294967295">
                      <a:latin typeface="微软雅黑" pitchFamily="34" charset="-122"/>
                      <a:ea typeface="微软雅黑" pitchFamily="34" charset="-122"/>
                    </a:defRPr>
                  </a:pPr>
                  <a:endParaRPr sz="800" smtId="4294967295">
                    <a:latin typeface="微软雅黑" pitchFamily="34" charset="-122"/>
                    <a:ea typeface="微软雅黑" pitchFamily="3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layout>
                <c:manualLayout>
                  <c:x val="-1.8435008541928255E-07"/>
                  <c:y val="-0.00048658120795153081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en-US" sz="800">
                        <a:latin typeface="微软雅黑" pitchFamily="34" charset="-122"/>
                        <a:ea typeface="微软雅黑" pitchFamily="34" charset="-122"/>
                      </a:rPr>
                      <a:t>10%</a:t>
                    </a:r>
                    <a:endParaRPr lang="en-US" altLang="en-US">
                      <a:latin typeface="华文楷体" pitchFamily="2" charset="-122"/>
                      <a:ea typeface="华文楷体" pitchFamily="2" charset="-122"/>
                    </a:endParaRPr>
                  </a:p>
                </c:rich>
              </c:tx>
              <c:numFmt formatCode="" sourceLinked="1"/>
              <c:txPr>
                <a:bodyPr/>
                <a:p>
                  <a:pPr>
                    <a:defRPr sz="800" smtId="4294967295">
                      <a:latin typeface="微软雅黑" pitchFamily="34" charset="-122"/>
                      <a:ea typeface="微软雅黑" pitchFamily="34" charset="-122"/>
                    </a:defRPr>
                  </a:pPr>
                  <a:endParaRPr sz="800" smtId="4294967295">
                    <a:latin typeface="微软雅黑" pitchFamily="34" charset="-122"/>
                    <a:ea typeface="微软雅黑" pitchFamily="3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layout>
                <c:manualLayout>
                  <c:x val="-0.00468249199911952"/>
                  <c:y val="0.015593431890010834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en-US" sz="800">
                        <a:latin typeface="微软雅黑" pitchFamily="34" charset="-122"/>
                        <a:ea typeface="微软雅黑" pitchFamily="34" charset="-122"/>
                      </a:rPr>
                      <a:t>6%</a:t>
                    </a:r>
                    <a:endParaRPr lang="en-US" altLang="en-US">
                      <a:latin typeface="华文楷体" pitchFamily="2" charset="-122"/>
                      <a:ea typeface="华文楷体" pitchFamily="2" charset="-122"/>
                    </a:endParaRPr>
                  </a:p>
                </c:rich>
              </c:tx>
              <c:numFmt formatCode="" sourceLinked="1"/>
              <c:txPr>
                <a:bodyPr/>
                <a:p>
                  <a:pPr>
                    <a:defRPr sz="800" smtId="4294967295">
                      <a:latin typeface="微软雅黑" pitchFamily="34" charset="-122"/>
                      <a:ea typeface="微软雅黑" pitchFamily="34" charset="-122"/>
                    </a:defRPr>
                  </a:pPr>
                  <a:endParaRPr sz="800" smtId="4294967295">
                    <a:latin typeface="微软雅黑" pitchFamily="34" charset="-122"/>
                    <a:ea typeface="微软雅黑" pitchFamily="3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layout>
                <c:manualLayout>
                  <c:x val="-0.0070237382315099239"/>
                  <c:y val="0.09788335859775543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en-US" sz="800">
                        <a:latin typeface="微软雅黑" pitchFamily="34" charset="-122"/>
                        <a:ea typeface="微软雅黑" pitchFamily="34" charset="-122"/>
                      </a:rPr>
                      <a:t>-1%</a:t>
                    </a:r>
                    <a:endParaRPr lang="en-US" altLang="en-US">
                      <a:latin typeface="华文楷体" pitchFamily="2" charset="-122"/>
                      <a:ea typeface="华文楷体" pitchFamily="2" charset="-122"/>
                    </a:endParaRPr>
                  </a:p>
                </c:rich>
              </c:tx>
              <c:numFmt formatCode="" sourceLinked="1"/>
              <c:txPr>
                <a:bodyPr/>
                <a:p>
                  <a:pPr>
                    <a:defRPr sz="800" smtId="4294967295">
                      <a:latin typeface="微软雅黑" pitchFamily="34" charset="-122"/>
                      <a:ea typeface="微软雅黑" pitchFamily="34" charset="-122"/>
                    </a:defRPr>
                  </a:pPr>
                  <a:endParaRPr sz="800" smtId="4294967295">
                    <a:latin typeface="微软雅黑" pitchFamily="34" charset="-122"/>
                    <a:ea typeface="微软雅黑" pitchFamily="3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layout>
                <c:manualLayout>
                  <c:x val="0.00468249199911952"/>
                  <c:y val="0.124989353120327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en-US" sz="800">
                        <a:latin typeface="微软雅黑" pitchFamily="34" charset="-122"/>
                        <a:ea typeface="微软雅黑" pitchFamily="34" charset="-122"/>
                      </a:rPr>
                      <a:t>-1%</a:t>
                    </a:r>
                    <a:endParaRPr lang="en-US" altLang="en-US">
                      <a:latin typeface="华文楷体" pitchFamily="2" charset="-122"/>
                      <a:ea typeface="华文楷体" pitchFamily="2" charset="-122"/>
                    </a:endParaRPr>
                  </a:p>
                </c:rich>
              </c:tx>
              <c:numFmt formatCode="" sourceLinked="1"/>
              <c:txPr>
                <a:bodyPr/>
                <a:p>
                  <a:pPr>
                    <a:defRPr sz="800" smtId="4294967295">
                      <a:latin typeface="微软雅黑" pitchFamily="34" charset="-122"/>
                      <a:ea typeface="微软雅黑" pitchFamily="34" charset="-122"/>
                    </a:defRPr>
                  </a:pPr>
                  <a:endParaRPr sz="800" smtId="4294967295">
                    <a:latin typeface="微软雅黑" pitchFamily="34" charset="-122"/>
                    <a:ea typeface="微软雅黑" pitchFamily="3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layout>
                <c:manualLayout>
                  <c:x val="0.00234124599955976"/>
                  <c:y val="0.12923313677310944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en-US" sz="800">
                        <a:latin typeface="微软雅黑" pitchFamily="34" charset="-122"/>
                        <a:ea typeface="微软雅黑" pitchFamily="34" charset="-122"/>
                      </a:rPr>
                      <a:t>-5%</a:t>
                    </a:r>
                    <a:endParaRPr lang="en-US" altLang="en-US">
                      <a:latin typeface="华文楷体" pitchFamily="2" charset="-122"/>
                      <a:ea typeface="华文楷体" pitchFamily="2" charset="-122"/>
                    </a:endParaRPr>
                  </a:p>
                </c:rich>
              </c:tx>
              <c:numFmt formatCode="" sourceLinked="1"/>
              <c:txPr>
                <a:bodyPr/>
                <a:p>
                  <a:pPr>
                    <a:defRPr sz="800" smtId="4294967295">
                      <a:latin typeface="微软雅黑" pitchFamily="34" charset="-122"/>
                      <a:ea typeface="微软雅黑" pitchFamily="34" charset="-122"/>
                    </a:defRPr>
                  </a:pPr>
                  <a:endParaRPr sz="800" smtId="4294967295">
                    <a:latin typeface="微软雅黑" pitchFamily="34" charset="-122"/>
                    <a:ea typeface="微软雅黑" pitchFamily="3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layout>
                <c:manualLayout>
                  <c:x val="0"/>
                  <c:y val="0.02686224505305290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en-US" sz="800">
                        <a:latin typeface="微软雅黑" pitchFamily="34" charset="-122"/>
                        <a:ea typeface="微软雅黑" pitchFamily="34" charset="-122"/>
                      </a:rPr>
                      <a:t>7%</a:t>
                    </a:r>
                    <a:endParaRPr lang="en-US" altLang="en-US">
                      <a:latin typeface="华文楷体" pitchFamily="2" charset="-122"/>
                      <a:ea typeface="华文楷体" pitchFamily="2" charset="-122"/>
                    </a:endParaRPr>
                  </a:p>
                </c:rich>
              </c:tx>
              <c:numFmt formatCode="" sourceLinked="1"/>
              <c:txPr>
                <a:bodyPr/>
                <a:p>
                  <a:pPr>
                    <a:defRPr sz="800" smtId="4294967295">
                      <a:latin typeface="微软雅黑" pitchFamily="34" charset="-122"/>
                      <a:ea typeface="微软雅黑" pitchFamily="34" charset="-122"/>
                    </a:defRPr>
                  </a:pPr>
                  <a:endParaRPr sz="800" smtId="4294967295">
                    <a:latin typeface="微软雅黑" pitchFamily="34" charset="-122"/>
                    <a:ea typeface="微软雅黑" pitchFamily="3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txPr>
              <a:bodyPr/>
              <a:p>
                <a:pPr>
                  <a:defRPr sz="800" smtId="4294967295">
                    <a:latin typeface="微软雅黑" pitchFamily="34" charset="-122"/>
                    <a:ea typeface="微软雅黑" pitchFamily="34" charset="-122"/>
                  </a:defRPr>
                </a:pPr>
                <a:endParaRPr sz="800" smtId="4294967295">
                  <a:latin typeface="微软雅黑" pitchFamily="34" charset="-122"/>
                  <a:ea typeface="微软雅黑" pitchFamily="34" charset="-122"/>
                </a:endParaRPr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Sheet1!$B$2:$B$12</c:f>
              <c:strCache>
                <c:ptCount val="11"/>
                <c:pt idx="0">
                  <c:v>一线</c:v>
                </c:pt>
                <c:pt idx="1">
                  <c:v>职能</c:v>
                </c:pt>
                <c:pt idx="3">
                  <c:v>B10
&amp;D</c:v>
                </c:pt>
                <c:pt idx="4">
                  <c:v>B9</c:v>
                </c:pt>
                <c:pt idx="5">
                  <c:v>B8</c:v>
                </c:pt>
                <c:pt idx="6">
                  <c:v>B7</c:v>
                </c:pt>
                <c:pt idx="7">
                  <c:v>B6</c:v>
                </c:pt>
                <c:pt idx="8">
                  <c:v>B5</c:v>
                </c:pt>
                <c:pt idx="9">
                  <c:v>O4</c:v>
                </c:pt>
                <c:pt idx="10">
                  <c:v>O3</c:v>
                </c:pt>
              </c:strCache>
            </c:strRef>
          </c:cat>
          <c:val>
            <c:numRef>
              <c:f>Sheet1!$C$2:$C$12</c:f>
              <c:numCache>
                <c:formatCode>0%</c:formatCode>
                <c:ptCount val="11"/>
                <c:pt idx="0">
                  <c:v>0.01</c:v>
                </c:pt>
                <c:pt idx="1">
                  <c:v>0</c:v>
                </c:pt>
                <c:pt idx="3">
                  <c:v>0.5</c:v>
                </c:pt>
                <c:pt idx="4">
                  <c:v>0.08</c:v>
                </c:pt>
                <c:pt idx="5">
                  <c:v>0.1</c:v>
                </c:pt>
                <c:pt idx="6">
                  <c:v>0.06</c:v>
                </c:pt>
                <c:pt idx="7">
                  <c:v>-0.01</c:v>
                </c:pt>
                <c:pt idx="8">
                  <c:v>-0.01</c:v>
                </c:pt>
                <c:pt idx="9">
                  <c:v>-0.05</c:v>
                </c:pt>
                <c:pt idx="10">
                  <c:v>0.07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93"/>
        <c:overlap/>
        <c:axId val="34486912"/>
        <c:axId val="34496896"/>
      </c:barChart>
      <c:catAx>
        <c:axId val="34486912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sz="800" smtId="4294967295"/>
            </a:pPr>
            <a:endParaRPr sz="800" smtId="4294967295"/>
          </a:p>
        </c:txPr>
        <c:crossAx val="34496896"/>
        <c:crosses val="autoZero"/>
        <c:auto val="0"/>
        <c:lblAlgn val="ctr"/>
        <c:lblOffset/>
        <c:noMultiLvlLbl val="0"/>
      </c:catAx>
      <c:valAx>
        <c:axId val="34496896"/>
        <c:scaling>
          <c:orientation/>
        </c:scaling>
        <c:delete val="1"/>
        <c:axPos val="l"/>
        <c:numFmt formatCode="0%" sourceLinked="1"/>
        <c:majorTickMark val="out"/>
        <c:minorTickMark val="none"/>
        <c:crossAx val="34486912"/>
        <c:crossBetween val="between"/>
      </c:valAx>
    </c:plotArea>
    <c:plotVisOnly val="1"/>
    <c:dispBlanksAs val="gap"/>
    <c:showDLblsOverMax val="0"/>
  </c:chart>
  <c:txPr>
    <a:bodyPr/>
    <a:p>
      <a:pPr>
        <a:defRPr sz="800" smtId="4294967295">
          <a:latin typeface="微软雅黑" pitchFamily="34" charset="-122"/>
          <a:ea typeface="微软雅黑" pitchFamily="34" charset="-122"/>
        </a:defRPr>
      </a:pPr>
      <a:endParaRPr sz="800" smtId="4294967295">
        <a:latin typeface="微软雅黑" pitchFamily="34" charset="-122"/>
        <a:ea typeface="微软雅黑" pitchFamily="34" charset="-122"/>
      </a:endParaRPr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41890835762023926"/>
          <c:y val="0"/>
        </c:manualLayout>
      </c:layout>
      <c:overlay val="0"/>
      <c:txPr>
        <a:bodyPr/>
        <a:p>
          <a:pPr>
            <a:defRPr sz="1400" smtId="4294967295">
              <a:latin typeface="华文楷体" pitchFamily="2" charset="-122"/>
              <a:ea typeface="华文楷体" pitchFamily="2" charset="-122"/>
            </a:defRPr>
          </a:pPr>
          <a:endParaRPr sz="1400" smtId="4294967295">
            <a:latin typeface="华文楷体" pitchFamily="2" charset="-122"/>
            <a:ea typeface="华文楷体" pitchFamily="2" charset="-122"/>
          </a:endParaRPr>
        </a:p>
      </c:txPr>
    </c:title>
    <c:autoTitleDeleted val="0"/>
    <c:plotArea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绩效问题分类</c:v>
                </c:pt>
              </c:strCache>
            </c:strRef>
          </c:tx>
          <c:dPt>
            <c:idx val="0"/>
            <c:invertIfNegative val="1"/>
            <c:explosion val="7"/>
            <c:spPr>
              <a:solidFill>
                <a:srgbClr val="BCC0DA"/>
              </a:solidFill>
            </c:spPr>
          </c:dPt>
          <c:dPt>
            <c:idx val="1"/>
            <c:invertIfNegative val="1"/>
            <c:spPr>
              <a:solidFill>
                <a:srgbClr val="373C64"/>
              </a:solidFill>
            </c:spPr>
          </c:dPt>
          <c:dPt>
            <c:idx val="2"/>
            <c:invertIfNegative val="1"/>
            <c:spPr>
              <a:solidFill>
                <a:schemeClr val="bg1">
                  <a:lumMod val="65000"/>
                </a:schemeClr>
              </a:solidFill>
            </c:spPr>
          </c:dPt>
          <c:dPt>
            <c:idx val="3"/>
            <c:invertIfNegative val="1"/>
            <c:spPr>
              <a:solidFill>
                <a:srgbClr val="FFDDDD"/>
              </a:solidFill>
            </c:spPr>
          </c:dPt>
          <c:dPt>
            <c:idx val="5"/>
            <c:invertIfNegative val="1"/>
            <c:spPr>
              <a:solidFill>
                <a:srgbClr val="9BAFDB"/>
              </a:solidFill>
            </c:spPr>
          </c:dPt>
          <c:dLbls>
            <c:dLbl>
              <c:idx val="0"/>
              <c:layout>
                <c:manualLayout>
                  <c:x val="0.031123992055654526"/>
                  <c:y val="-0.12345919758081436"/>
                </c:manualLayout>
              </c:layout>
              <c:numFmt formatCode="" sourceLinked="1"/>
              <c:txPr>
                <a:bodyPr/>
                <a:p>
                  <a:pPr>
                    <a:defRPr sz="900" b="1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900" b="1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layout>
                <c:manualLayout>
                  <c:x val="0.0041497023776173592"/>
                  <c:y val="-0.26455393433570862"/>
                </c:manualLayout>
              </c:layout>
              <c:numFmt formatCode="" sourceLinked="1"/>
              <c:txPr>
                <a:bodyPr/>
                <a:p>
                  <a:pPr>
                    <a:defRPr sz="900" b="1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900" b="1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layout>
                <c:manualLayout>
                  <c:x val="-0.043573588132858276"/>
                  <c:y val="0"/>
                </c:manualLayout>
              </c:layout>
              <c:numFmt formatCode="" sourceLinked="1"/>
              <c:txPr>
                <a:bodyPr/>
                <a:p>
                  <a:pPr>
                    <a:defRPr sz="900" b="1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900" b="1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txPr>
              <a:bodyPr/>
              <a:p>
                <a:pPr>
                  <a:defRPr sz="900" b="1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900" b="1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/>
          </c:dLbls>
          <c:cat>
            <c:strRef>
              <c:f>Sheet1!$A$2:$A$4</c:f>
              <c:strCache>
                <c:ptCount val="3"/>
                <c:pt idx="0">
                  <c:v>对目标不认同</c:v>
                </c:pt>
                <c:pt idx="1">
                  <c:v>绩效不公平</c:v>
                </c:pt>
                <c:pt idx="2">
                  <c:v>其他</c:v>
                </c:pt>
              </c:strCache>
            </c:strRef>
          </c:cat>
          <c:val>
            <c:numRef>
              <c:f>Sheet1!$B$2:$B$4</c:f>
              <c:numCache>
                <c:formatCode>0.0%</c:formatCode>
                <c:ptCount val="3"/>
                <c:pt idx="0">
                  <c:v>0.453</c:v>
                </c:pt>
                <c:pt idx="1">
                  <c:v>0.442</c:v>
                </c:pt>
                <c:pt idx="2">
                  <c:v>0.105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</c:pieChart>
    </c:plotArea>
    <c:plotVisOnly val="1"/>
    <c:dispBlanksAs val="gap"/>
    <c:showDLblsOverMax val="0"/>
  </c:chart>
  <c:txPr>
    <a:bodyPr/>
    <a:p>
      <a:pPr>
        <a:defRPr sz="1800" smtId="4294967295"/>
      </a:pPr>
      <a:endParaRPr sz="1800" smtId="4294967295"/>
    </a:p>
  </c:txPr>
  <c:externalData r:id="rId1">
    <c:autoUpdate val="0"/>
  </c:externalData>
</c:chartSpac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063AEA-BD9F-4C1C-B4A2-7D2B68319289}" type="datetimeFigureOut">
              <a:rPr lang="zh-CN" altLang="en-US" smtClean="0"/>
              <a:t>2018/3/14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4B972B-BA10-4A3D-B020-C685F096260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4424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3644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2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9/10/2024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加案例，做动画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13674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加案例，做动画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13674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加案例，做动画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13674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加案例，做动画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13674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刘总</a:t>
            </a:r>
            <a:r>
              <a:rPr lang="en-US" altLang="zh-CN" smtClean="0"/>
              <a:t>-E</a:t>
            </a:r>
            <a:r>
              <a:rPr lang="zh-CN" altLang="en-US" smtClean="0"/>
              <a:t>站吐槽问题，基层员工（快递员、司机的提成激励等问题，举出案例，数据可以后面找）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351482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欢</a:t>
            </a:r>
            <a:r>
              <a:rPr lang="en-US" altLang="zh-CN" smtClean="0"/>
              <a:t>-</a:t>
            </a:r>
            <a:r>
              <a:rPr lang="zh-CN" altLang="en-US" smtClean="0"/>
              <a:t>结合个人绩效体系图，体现各环节作用，不写定义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255135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E6419-33F7-4CCC-B383-07AB49A0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FCE6E-173D-4B43-BDDF-B64F4F4A3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57E27-2D6F-4B20-8B3F-67C9C8AFC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C0843-8C1B-47D1-AF72-90BF583F1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9F7AE-3612-4A34-9389-DE2A56072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B9F12F-23FC-4AFE-B6CC-C16D8394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D528E9-50A9-43F9-A913-E33CB0CF9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DC543-0ACF-4F2B-B8DB-45565BFBD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6ED53-CD33-4924-ADD2-0B01286DB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7A9FD-08F4-4859-ABEC-7BF91A657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786AF-030E-43C5-9CC5-BF52916D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2018/3/14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0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3994794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6" descr="Photo 2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939" y="242"/>
            <a:ext cx="9169245" cy="5143259"/>
          </a:xfrm>
          <a:prstGeom prst="rect">
            <a:avLst/>
          </a:prstGeom>
        </p:spPr>
      </p:pic>
      <p:pic>
        <p:nvPicPr>
          <p:cNvPr id="6" name="Picture 5" descr="P.2cov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48998"/>
          <a:stretch>
            <a:fillRect/>
          </a:stretch>
        </p:blipFill>
        <p:spPr>
          <a:xfrm>
            <a:off x="-4765" y="3046031"/>
            <a:ext cx="13654274" cy="2098548"/>
          </a:xfrm>
          <a:prstGeom prst="rect">
            <a:avLst/>
          </a:prstGeom>
        </p:spPr>
      </p:pic>
      <p:sp>
        <p:nvSpPr>
          <p:cNvPr id="5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5" y="1156099"/>
            <a:ext cx="5614458" cy="431402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chemeClr val="bg1"/>
                </a:solidFill>
                <a:latin typeface="华文黑体"/>
                <a:ea typeface="华文黑体"/>
                <a:cs typeface="Heiti SC Medium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8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23878" y="1546228"/>
            <a:ext cx="5318125" cy="374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2300" b="0" i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3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523878" y="1976442"/>
            <a:ext cx="5318125" cy="329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9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70351633"/>
      </p:ext>
    </p:extLst>
  </p:cSld>
  <p:clrMapOvr>
    <a:masterClrMapping/>
  </p:clrMapOvr>
  <p:transition spd="med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545646820"/>
      </p:ext>
    </p:extLst>
  </p:cSld>
  <p:clrMapOvr>
    <a:masterClrMapping/>
  </p:clrMapOvr>
  <p:transition spd="med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8642977"/>
      </p:ext>
    </p:extLst>
  </p:cSld>
  <p:clrMapOvr>
    <a:masterClrMapping/>
  </p:clrMapOvr>
  <p:transition spd="med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249711"/>
      </p:ext>
    </p:extLst>
  </p:cSld>
  <p:clrMapOvr>
    <a:masterClrMapping/>
  </p:clrMapOvr>
  <p:transition spd="med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直接连接符 1"/>
          <p:cNvCxnSpPr/>
          <p:nvPr userDrawn="1"/>
        </p:nvCxnSpPr>
        <p:spPr bwMode="auto">
          <a:xfrm>
            <a:off x="183716" y="68103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661333689"/>
      </p:ext>
    </p:extLst>
  </p:cSld>
  <p:clrMapOvr>
    <a:masterClrMapping/>
  </p:clrMapOvr>
  <p:transition spd="med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6470" y="311155"/>
            <a:ext cx="7770283" cy="482600"/>
          </a:xfrm>
          <a:prstGeom prst="rect">
            <a:avLst/>
          </a:prstGeom>
        </p:spPr>
        <p:txBody>
          <a:bodyPr bIns="0"/>
          <a:lstStyle>
            <a:lvl1pPr marL="0" marR="0" indent="0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aseline="0">
                <a:solidFill>
                  <a:srgbClr val="373C64"/>
                </a:solidFill>
                <a:latin typeface="华文黑体"/>
                <a:ea typeface="华文黑体"/>
                <a:cs typeface="华文楷体" pitchFamily="2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4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1329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cs typeface="华文楷体" pitchFamily="2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469264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cs typeface="华文楷体" pitchFamily="2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34817510"/>
      </p:ext>
    </p:extLst>
  </p:cSld>
  <p:clrMapOvr>
    <a:masterClrMapping/>
  </p:clrMapOvr>
  <p:transition spd="med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>
          <a:xfrm>
            <a:off x="8276311" y="4862518"/>
            <a:ext cx="426287" cy="126206"/>
          </a:xfrm>
          <a:prstGeom prst="rect">
            <a:avLst/>
          </a:prstGeom>
        </p:spPr>
        <p:txBody>
          <a:bodyPr lIns="68586" tIns="34294" rIns="68586" bIns="34294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华文楷体" pitchFamily="2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CE3D85C-F93C-414F-8EC8-5392EA441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227023"/>
      </p:ext>
    </p:extLst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6470" y="311155"/>
            <a:ext cx="7770283" cy="482600"/>
          </a:xfrm>
          <a:prstGeom prst="rect">
            <a:avLst/>
          </a:prstGeom>
        </p:spPr>
        <p:txBody>
          <a:bodyPr bIns="0"/>
          <a:lstStyle>
            <a:lvl1pPr marL="0" marR="0" indent="0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aseline="0">
                <a:solidFill>
                  <a:srgbClr val="373C64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4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1329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469264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31674371"/>
      </p:ext>
    </p:extLst>
  </p:cSld>
  <p:clrMapOvr>
    <a:masterClrMapping/>
  </p:clrMapOvr>
  <p:transition spd="med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6470" y="311155"/>
            <a:ext cx="7770283" cy="482600"/>
          </a:xfrm>
          <a:prstGeom prst="rect">
            <a:avLst/>
          </a:prstGeom>
        </p:spPr>
        <p:txBody>
          <a:bodyPr bIns="0"/>
          <a:lstStyle>
            <a:lvl1pPr marL="0" marR="0" indent="0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aseline="0">
                <a:solidFill>
                  <a:srgbClr val="373C64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4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1329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469264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03076045"/>
      </p:ext>
    </p:extLst>
  </p:cSld>
  <p:clrMapOvr>
    <a:masterClrMapping/>
  </p:clrMapOvr>
  <p:transition spd="med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6470" y="311155"/>
            <a:ext cx="7770283" cy="482600"/>
          </a:xfrm>
          <a:prstGeom prst="rect">
            <a:avLst/>
          </a:prstGeom>
        </p:spPr>
        <p:txBody>
          <a:bodyPr bIns="0"/>
          <a:lstStyle>
            <a:lvl1pPr marL="0" marR="0" indent="0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aseline="0">
                <a:solidFill>
                  <a:srgbClr val="373C64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4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1329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469264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46162527"/>
      </p:ext>
    </p:extLst>
  </p:cSld>
  <p:clrMapOvr>
    <a:masterClrMapping/>
  </p:clrMapOvr>
  <p:transition spd="med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26983627"/>
      </p:ext>
    </p:extLst>
  </p:cSld>
  <p:clrMapOvr>
    <a:masterClrMapping/>
  </p:clrMapOvr>
  <p:transition spd="med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6470" y="311155"/>
            <a:ext cx="7770283" cy="482600"/>
          </a:xfrm>
          <a:prstGeom prst="rect">
            <a:avLst/>
          </a:prstGeom>
        </p:spPr>
        <p:txBody>
          <a:bodyPr bIns="0"/>
          <a:lstStyle>
            <a:lvl1pPr marL="0" marR="0" indent="0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aseline="0">
                <a:solidFill>
                  <a:srgbClr val="373C64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4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1329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469264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3451775"/>
      </p:ext>
    </p:extLst>
  </p:cSld>
  <p:clrMapOvr>
    <a:masterClrMapping/>
  </p:clrMapOvr>
  <p:transition spd="med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6470" y="311155"/>
            <a:ext cx="7770283" cy="482600"/>
          </a:xfrm>
          <a:prstGeom prst="rect">
            <a:avLst/>
          </a:prstGeom>
        </p:spPr>
        <p:txBody>
          <a:bodyPr bIns="0"/>
          <a:lstStyle>
            <a:lvl1pPr marL="0" marR="0" indent="0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aseline="0">
                <a:solidFill>
                  <a:srgbClr val="373C64"/>
                </a:solidFill>
                <a:latin typeface="华文黑体"/>
                <a:ea typeface="华文黑体"/>
                <a:cs typeface="华文楷体" pitchFamily="2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4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1329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cs typeface="华文楷体" pitchFamily="2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469264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cs typeface="华文楷体" pitchFamily="2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03962443"/>
      </p:ext>
    </p:extLst>
  </p:cSld>
  <p:clrMapOvr>
    <a:masterClrMapping/>
  </p:clrMapOvr>
  <p:transition spd="med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3" y="1597828"/>
            <a:ext cx="7772400" cy="1102519"/>
          </a:xfrm>
          <a:prstGeom prst="rect">
            <a:avLst/>
          </a:prstGeom>
        </p:spPr>
        <p:txBody>
          <a:bodyPr lIns="91432" tIns="45716" rIns="91432" bIns="45716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 lIns="91432" tIns="45716" rIns="91432" bIns="45716"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0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28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4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9"/>
            <a:ext cx="2133600" cy="274637"/>
          </a:xfrm>
          <a:prstGeom prst="rect">
            <a:avLst/>
          </a:prstGeom>
        </p:spPr>
        <p:txBody>
          <a:bodyPr lIns="91432" tIns="45716" rIns="91432" bIns="45716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华文楷体" pitchFamily="2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3" y="4767269"/>
            <a:ext cx="2895600" cy="274637"/>
          </a:xfrm>
          <a:prstGeom prst="rect">
            <a:avLst/>
          </a:prstGeom>
        </p:spPr>
        <p:txBody>
          <a:bodyPr lIns="91432" tIns="45716" rIns="91432" bIns="45716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华文楷体" pitchFamily="2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4" y="4767269"/>
            <a:ext cx="2133600" cy="274637"/>
          </a:xfrm>
          <a:prstGeom prst="rect">
            <a:avLst/>
          </a:prstGeom>
        </p:spPr>
        <p:txBody>
          <a:bodyPr lIns="91432" tIns="45716" rIns="91432" bIns="45716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华文楷体" pitchFamily="2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2DB4619-8E93-43CD-87AE-2C838461B788}" type="slidenum">
              <a:rPr lang="zh-CN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231792"/>
      </p:ext>
    </p:extLst>
  </p:cSld>
  <p:clrMapOvr>
    <a:masterClrMapping/>
  </p:clrMapOvr>
  <p:transition spd="med"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/>
        </p:nvCxnSpPr>
        <p:spPr bwMode="auto">
          <a:xfrm>
            <a:off x="183715" y="68103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294852722"/>
      </p:ext>
    </p:extLst>
  </p:cSld>
  <p:clrMapOvr>
    <a:masterClrMapping/>
  </p:clrMapOvr>
  <p:transition spd="med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/>
        </p:nvCxnSpPr>
        <p:spPr bwMode="auto">
          <a:xfrm>
            <a:off x="183715" y="68103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690710864"/>
      </p:ext>
    </p:extLst>
  </p:cSld>
  <p:clrMapOvr>
    <a:masterClrMapping/>
  </p:clrMapOvr>
  <p:transition spd="med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6470" y="311155"/>
            <a:ext cx="7770283" cy="482600"/>
          </a:xfrm>
          <a:prstGeom prst="rect">
            <a:avLst/>
          </a:prstGeom>
        </p:spPr>
        <p:txBody>
          <a:bodyPr bIns="0"/>
          <a:lstStyle>
            <a:lvl1pPr marL="0" marR="0" indent="0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aseline="0">
                <a:solidFill>
                  <a:srgbClr val="373C64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4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1329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469264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28283848"/>
      </p:ext>
    </p:extLst>
  </p:cSld>
  <p:clrMapOvr>
    <a:masterClrMapping/>
  </p:clrMapOvr>
  <p:transition spd="med"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6470" y="311155"/>
            <a:ext cx="7770283" cy="482600"/>
          </a:xfrm>
          <a:prstGeom prst="rect">
            <a:avLst/>
          </a:prstGeom>
        </p:spPr>
        <p:txBody>
          <a:bodyPr bIns="0"/>
          <a:lstStyle>
            <a:lvl1pPr marL="0" marR="0" indent="0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aseline="0">
                <a:solidFill>
                  <a:srgbClr val="373C64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4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1329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469264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27236810"/>
      </p:ext>
    </p:extLst>
  </p:cSld>
  <p:clrMapOvr>
    <a:masterClrMapping/>
  </p:clrMapOvr>
  <p:transition spd="med"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" name="直接连接符 3"/>
          <p:cNvCxnSpPr/>
          <p:nvPr userDrawn="1"/>
        </p:nvCxnSpPr>
        <p:spPr bwMode="auto">
          <a:xfrm>
            <a:off x="183716" y="68103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943457472"/>
      </p:ext>
    </p:extLst>
  </p:cSld>
  <p:clrMapOvr>
    <a:masterClrMapping/>
  </p:clrMapOvr>
  <p:transition spd="med"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6469" y="311152"/>
            <a:ext cx="7770283" cy="482600"/>
          </a:xfrm>
          <a:prstGeom prst="rect">
            <a:avLst/>
          </a:prstGeom>
        </p:spPr>
        <p:txBody>
          <a:bodyPr bIns="0"/>
          <a:lstStyle>
            <a:lvl1pPr marL="0" marR="0" indent="0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aseline="0">
                <a:solidFill>
                  <a:srgbClr val="373C64"/>
                </a:solidFill>
                <a:latin typeface="华文黑体"/>
                <a:ea typeface="华文黑体"/>
                <a:cs typeface="黑体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4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1329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cs typeface="黑体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4692643" y="1192214"/>
            <a:ext cx="3736974" cy="29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cs typeface="黑体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96466376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4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8328388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slideLayout" Target="../slideLayouts/slideLayout23.xml" /><Relationship Id="rId11" Type="http://schemas.openxmlformats.org/officeDocument/2006/relationships/slideLayout" Target="../slideLayouts/slideLayout24.xml" /><Relationship Id="rId12" Type="http://schemas.openxmlformats.org/officeDocument/2006/relationships/slideLayout" Target="../slideLayouts/slideLayout25.xml" /><Relationship Id="rId13" Type="http://schemas.openxmlformats.org/officeDocument/2006/relationships/slideLayout" Target="../slideLayouts/slideLayout26.xml" /><Relationship Id="rId14" Type="http://schemas.openxmlformats.org/officeDocument/2006/relationships/slideLayout" Target="../slideLayouts/slideLayout27.xml" /><Relationship Id="rId15" Type="http://schemas.openxmlformats.org/officeDocument/2006/relationships/slideLayout" Target="../slideLayouts/slideLayout28.xml" /><Relationship Id="rId16" Type="http://schemas.openxmlformats.org/officeDocument/2006/relationships/slideLayout" Target="../slideLayouts/slideLayout29.xml" /><Relationship Id="rId17" Type="http://schemas.openxmlformats.org/officeDocument/2006/relationships/slideLayout" Target="../slideLayouts/slideLayout30.xml" /><Relationship Id="rId18" Type="http://schemas.openxmlformats.org/officeDocument/2006/relationships/slideLayout" Target="../slideLayouts/slideLayout31.xml" /><Relationship Id="rId19" Type="http://schemas.openxmlformats.org/officeDocument/2006/relationships/slideLayout" Target="../slideLayouts/slideLayout32.xml" /><Relationship Id="rId2" Type="http://schemas.openxmlformats.org/officeDocument/2006/relationships/slideLayout" Target="../slideLayouts/slideLayout15.xml" /><Relationship Id="rId20" Type="http://schemas.openxmlformats.org/officeDocument/2006/relationships/slideLayout" Target="../slideLayouts/slideLayout33.xml" /><Relationship Id="rId21" Type="http://schemas.openxmlformats.org/officeDocument/2006/relationships/slideLayout" Target="../slideLayouts/slideLayout34.xml" /><Relationship Id="rId22" Type="http://schemas.openxmlformats.org/officeDocument/2006/relationships/image" Target="../media/image6.png" /><Relationship Id="rId23" Type="http://schemas.openxmlformats.org/officeDocument/2006/relationships/theme" Target="../theme/theme3.xml" /><Relationship Id="rId3" Type="http://schemas.openxmlformats.org/officeDocument/2006/relationships/slideLayout" Target="../slideLayouts/slideLayout16.xml" /><Relationship Id="rId4" Type="http://schemas.openxmlformats.org/officeDocument/2006/relationships/slideLayout" Target="../slideLayouts/slideLayout17.xml" /><Relationship Id="rId5" Type="http://schemas.openxmlformats.org/officeDocument/2006/relationships/slideLayout" Target="../slideLayouts/slideLayout18.xml" /><Relationship Id="rId6" Type="http://schemas.openxmlformats.org/officeDocument/2006/relationships/slideLayout" Target="../slideLayouts/slideLayout19.xml" /><Relationship Id="rId7" Type="http://schemas.openxmlformats.org/officeDocument/2006/relationships/slideLayout" Target="../slideLayouts/slideLayout20.xml" /><Relationship Id="rId8" Type="http://schemas.openxmlformats.org/officeDocument/2006/relationships/slideLayout" Target="../slideLayouts/slideLayout21.xml" /><Relationship Id="rId9" Type="http://schemas.openxmlformats.org/officeDocument/2006/relationships/slideLayout" Target="../slideLayouts/slideLayout2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7" descr="Bar.png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940" y="4801397"/>
            <a:ext cx="9172369" cy="351130"/>
          </a:xfrm>
          <a:prstGeom prst="rect">
            <a:avLst/>
          </a:prstGeom>
        </p:spPr>
      </p:pic>
      <p:sp>
        <p:nvSpPr>
          <p:cNvPr id="15" name="Slide Number Placeholder 5"/>
          <p:cNvSpPr txBox="1"/>
          <p:nvPr/>
        </p:nvSpPr>
        <p:spPr bwMode="auto">
          <a:xfrm>
            <a:off x="221753" y="4923630"/>
            <a:ext cx="1181895" cy="108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42950" indent="-28575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2pPr>
            <a:lvl3pPr marL="11430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3pPr>
            <a:lvl4pPr marL="16002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4pPr>
            <a:lvl5pPr marL="20574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9pPr>
          </a:lstStyle>
          <a:p>
            <a:pPr algn="l"/>
            <a:r>
              <a:rPr lang="zh-CN" altLang="en-US" sz="1000" b="0" i="0" baseline="0" smtClean="0">
                <a:solidFill>
                  <a:srgbClr val="FAAF19"/>
                </a:solidFill>
                <a:latin typeface="华文楷体" pitchFamily="2" charset="-122"/>
                <a:ea typeface="华文楷体" pitchFamily="2" charset="-122"/>
                <a:cs typeface="Arial"/>
              </a:rPr>
              <a:t>第</a:t>
            </a:r>
            <a:fld id="{BDAEED39-8CE5-E849-8BB2-D2203B6D9153}" type="slidenum">
              <a:rPr lang="en-US" altLang="zh-CN" sz="1000" b="0" i="0" baseline="0" smtClean="0">
                <a:solidFill>
                  <a:srgbClr val="FAAF19"/>
                </a:solidFill>
                <a:latin typeface="华文楷体" pitchFamily="2" charset="-122"/>
                <a:ea typeface="华文楷体" pitchFamily="2" charset="-122"/>
                <a:cs typeface="Arial"/>
              </a:rPr>
              <a:pPr algn="l"/>
              <a:t>‹#›</a:t>
            </a:fld>
            <a:r>
              <a:rPr lang="zh-CN" altLang="en-US" sz="1000" b="0" i="0" baseline="0" smtClean="0">
                <a:solidFill>
                  <a:srgbClr val="FAAF19"/>
                </a:solidFill>
                <a:latin typeface="华文楷体" pitchFamily="2" charset="-122"/>
                <a:ea typeface="华文楷体" pitchFamily="2" charset="-122"/>
                <a:cs typeface="Arial"/>
              </a:rPr>
              <a:t>页</a:t>
            </a:r>
            <a:endParaRPr lang="en-US" altLang="zh-CN" sz="1000" b="1" i="0" baseline="0">
              <a:solidFill>
                <a:srgbClr val="939598"/>
              </a:solidFill>
              <a:latin typeface="华文楷体" pitchFamily="2" charset="-122"/>
              <a:ea typeface="华文楷体" pitchFamily="2" charset="-122"/>
              <a:cs typeface="Arial"/>
            </a:endParaRPr>
          </a:p>
          <a:p>
            <a:pPr algn="l"/>
            <a:endParaRPr lang="en-US" altLang="zh-CN" sz="1000" b="1" i="0" baseline="0">
              <a:solidFill>
                <a:srgbClr val="939598"/>
              </a:solidFill>
              <a:latin typeface="华文楷体" pitchFamily="2" charset="-122"/>
              <a:ea typeface="华文楷体" pitchFamily="2" charset="-12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01817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  <p:sldLayoutId id="2147483703" r:id="rId15"/>
    <p:sldLayoutId id="2147483704" r:id="rId16"/>
    <p:sldLayoutId id="2147483705" r:id="rId17"/>
    <p:sldLayoutId id="2147483706" r:id="rId18"/>
    <p:sldLayoutId id="2147483707" r:id="rId19"/>
    <p:sldLayoutId id="2147483708" r:id="rId20"/>
    <p:sldLayoutId id="2147483709" r:id="rId21"/>
  </p:sldLayoutIdLst>
  <p:transition spd="med"/>
  <p:timing/>
  <p:hf sldNum="0" hdr="0" ftr="0"/>
  <p:txStyles>
    <p:titleStyle>
      <a:lvl1pPr algn="l" rtl="0" fontAlgn="base">
        <a:spcBef>
          <a:spcPct val="0"/>
        </a:spcBef>
        <a:spcAft>
          <a:spcPct val="0"/>
        </a:spcAft>
        <a:defRPr sz="2700" b="0" i="0" baseline="0">
          <a:solidFill>
            <a:schemeClr val="tx1"/>
          </a:solidFill>
          <a:latin typeface="华文黑体"/>
          <a:ea typeface="华文黑体"/>
          <a:cs typeface="Heiti SC Medium"/>
        </a:defRPr>
      </a:lvl1pPr>
      <a:lvl2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2pPr>
      <a:lvl3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3pPr>
      <a:lvl4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4pPr>
      <a:lvl5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5pPr>
      <a:lvl6pPr marL="342946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6pPr>
      <a:lvl7pPr marL="685891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7pPr>
      <a:lvl8pPr marL="1028837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8pPr>
      <a:lvl9pPr marL="1371783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9pPr>
    </p:titleStyle>
    <p:bodyStyle>
      <a:lvl1pPr marL="257209" indent="-257209" algn="just" rtl="0" fontAlgn="base">
        <a:spcBef>
          <a:spcPct val="20000"/>
        </a:spcBef>
        <a:spcAft>
          <a:spcPct val="0"/>
        </a:spcAft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1pPr>
      <a:lvl2pPr marL="211960" indent="-126223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2pPr>
      <a:lvl3pPr marL="388196" indent="-90500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3pPr>
      <a:lvl4pPr marL="601346" indent="-127414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4pPr>
      <a:lvl5pPr marL="813306" indent="-125033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5pPr>
      <a:lvl6pPr marL="1156251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6pPr>
      <a:lvl7pPr marL="1499197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7pPr>
      <a:lvl8pPr marL="1842143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8pPr>
      <a:lvl9pPr marL="2185089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46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91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837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783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729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674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620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566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chart" Target="../charts/chart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chart" Target="../charts/chart2.xml" /><Relationship Id="rId3" Type="http://schemas.openxmlformats.org/officeDocument/2006/relationships/image" Target="../media/image8.png" /><Relationship Id="rId4" Type="http://schemas.microsoft.com/office/2007/relationships/hdphoto" Target="../media/image9.wdp" /><Relationship Id="rId5" Type="http://schemas.openxmlformats.org/officeDocument/2006/relationships/image" Target="../media/image10.png" /><Relationship Id="rId6" Type="http://schemas.microsoft.com/office/2007/relationships/hdphoto" Target="../media/image11.wdp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10021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2375798" y="593535"/>
            <a:ext cx="2283367" cy="1110962"/>
            <a:chOff x="1862053" y="1036188"/>
            <a:chExt cx="1712971" cy="833221"/>
          </a:xfrm>
        </p:grpSpPr>
        <p:cxnSp>
          <p:nvCxnSpPr>
            <p:cNvPr id="43" name="直接连接符 42"/>
            <p:cNvCxnSpPr/>
            <p:nvPr/>
          </p:nvCxnSpPr>
          <p:spPr bwMode="auto">
            <a:xfrm flipH="1">
              <a:off x="2185869" y="1036188"/>
              <a:ext cx="0" cy="783001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rgbClr val="FF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44" name="右箭头 43"/>
            <p:cNvSpPr/>
            <p:nvPr/>
          </p:nvSpPr>
          <p:spPr bwMode="auto">
            <a:xfrm>
              <a:off x="1862053" y="1666066"/>
              <a:ext cx="266880" cy="200748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2" tIns="34282" rIns="68562" bIns="34282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914019"/>
              <a:endPara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2175477" y="1678974"/>
              <a:ext cx="1399547" cy="190435"/>
            </a:xfrm>
            <a:prstGeom prst="rect">
              <a:avLst/>
            </a:prstGeom>
            <a:noFill/>
          </p:spPr>
          <p:txBody>
            <a:bodyPr wrap="square" lIns="68577" tIns="34289" rIns="68577" bIns="34289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当前节点</a:t>
              </a:r>
            </a:p>
          </p:txBody>
        </p:sp>
      </p:grpSp>
      <p:sp>
        <p:nvSpPr>
          <p:cNvPr id="45" name="Title 1"/>
          <p:cNvSpPr txBox="1"/>
          <p:nvPr/>
        </p:nvSpPr>
        <p:spPr bwMode="auto">
          <a:xfrm>
            <a:off x="256383" y="15526"/>
            <a:ext cx="8631235" cy="540000"/>
          </a:xfrm>
          <a:prstGeom prst="rect">
            <a:avLst/>
          </a:prstGeom>
          <a:noFill/>
          <a:ln>
            <a:noFill/>
          </a:ln>
          <a:extLst/>
        </p:spPr>
        <p:txBody>
          <a:bodyPr lIns="0" tIns="0" rIns="0" bIns="0" anchor="ctr"/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latin typeface="华文楷体" pitchFamily="2" charset="-122"/>
                <a:ea typeface="华文楷体" pitchFamily="2" charset="-122"/>
              </a:rPr>
              <a:t>绩效优化项目立项汇报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83733" y="1765456"/>
            <a:ext cx="6836539" cy="446254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会议目的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审议项目的背景、范围、交付、计划</a:t>
            </a:r>
            <a:r>
              <a:rPr lang="zh-CN" altLang="en-US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、组织</a:t>
            </a: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架构及资源需求等</a:t>
            </a:r>
            <a:endParaRPr lang="en-US" altLang="zh-CN" sz="14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83734" y="2091385"/>
            <a:ext cx="6085074" cy="2431413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参会人职责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4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R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（谁汇报）：郭海涛</a:t>
            </a: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S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（决策建议）：黄华波、崔维刚、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韩永彦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（谁批准）：崔维星</a:t>
            </a: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C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（咨询谁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）： 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I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（通知谁）：童志文、张永</a:t>
            </a:r>
            <a:endParaRPr lang="en-US" altLang="zh-CN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会议组织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郭金鑫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3" name="直接箭头连接符 22"/>
          <p:cNvCxnSpPr/>
          <p:nvPr/>
        </p:nvCxnSpPr>
        <p:spPr bwMode="auto">
          <a:xfrm>
            <a:off x="395536" y="1066391"/>
            <a:ext cx="8332676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24" name="TextBox 43"/>
          <p:cNvSpPr>
            <a:spLocks noChangeArrowheads="1"/>
          </p:cNvSpPr>
          <p:nvPr/>
        </p:nvSpPr>
        <p:spPr bwMode="auto">
          <a:xfrm>
            <a:off x="2339752" y="1169067"/>
            <a:ext cx="1009953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立项汇报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5" name="TextBox 38"/>
          <p:cNvSpPr txBox="1"/>
          <p:nvPr/>
        </p:nvSpPr>
        <p:spPr>
          <a:xfrm>
            <a:off x="2555776" y="782003"/>
            <a:ext cx="60363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26" name="五角星 68"/>
          <p:cNvSpPr>
            <a:spLocks noChangeArrowheads="1"/>
          </p:cNvSpPr>
          <p:nvPr/>
        </p:nvSpPr>
        <p:spPr bwMode="auto">
          <a:xfrm>
            <a:off x="2699792" y="985495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29" name="TextBox 36"/>
          <p:cNvSpPr txBox="1"/>
          <p:nvPr/>
        </p:nvSpPr>
        <p:spPr>
          <a:xfrm>
            <a:off x="595960" y="782003"/>
            <a:ext cx="621547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26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0" name="流程图: 联系 29"/>
          <p:cNvSpPr/>
          <p:nvPr/>
        </p:nvSpPr>
        <p:spPr>
          <a:xfrm>
            <a:off x="791126" y="1020707"/>
            <a:ext cx="92866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文本框 226"/>
          <p:cNvSpPr txBox="1"/>
          <p:nvPr/>
        </p:nvSpPr>
        <p:spPr>
          <a:xfrm>
            <a:off x="486750" y="1084953"/>
            <a:ext cx="685274" cy="430865"/>
          </a:xfrm>
          <a:prstGeom prst="rect">
            <a:avLst/>
          </a:prstGeom>
          <a:noFill/>
        </p:spPr>
        <p:txBody>
          <a:bodyPr wrap="square" lIns="121899" tIns="60949" rIns="121899" bIns="60949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b="1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开始筹备</a:t>
            </a:r>
          </a:p>
        </p:txBody>
      </p:sp>
      <p:sp>
        <p:nvSpPr>
          <p:cNvPr id="32" name="TextBox 43"/>
          <p:cNvSpPr>
            <a:spLocks noChangeArrowheads="1"/>
          </p:cNvSpPr>
          <p:nvPr/>
        </p:nvSpPr>
        <p:spPr bwMode="auto">
          <a:xfrm>
            <a:off x="3539174" y="1169067"/>
            <a:ext cx="1362654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介绍标杆对比结论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及调研课题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4073144" y="985495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0" name="TextBox 38"/>
          <p:cNvSpPr txBox="1"/>
          <p:nvPr/>
        </p:nvSpPr>
        <p:spPr>
          <a:xfrm>
            <a:off x="3827130" y="782003"/>
            <a:ext cx="72899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0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1201966" y="3244536"/>
            <a:ext cx="6085074" cy="677086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邦：林志彬、李浩</a:t>
            </a: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翰威特：</a:t>
            </a:r>
            <a:r>
              <a:rPr lang="en-US" altLang="zh-CN" sz="1200" err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Piotr Bednarczuk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、崔世君、吴圣皓、李文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智、田志斌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谢雨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48" name="图片 66" descr="200812181849818_2_副本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285489" y="924209"/>
            <a:ext cx="263677" cy="22084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9" name="TextBox 43"/>
          <p:cNvSpPr>
            <a:spLocks noChangeArrowheads="1"/>
          </p:cNvSpPr>
          <p:nvPr/>
        </p:nvSpPr>
        <p:spPr bwMode="auto">
          <a:xfrm>
            <a:off x="8097837" y="1168618"/>
            <a:ext cx="718288" cy="179817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结项发文</a:t>
            </a:r>
            <a:endParaRPr lang="en-US" altLang="zh-CN" sz="9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0" name="TextBox 43"/>
          <p:cNvSpPr>
            <a:spLocks noChangeArrowheads="1"/>
          </p:cNvSpPr>
          <p:nvPr/>
        </p:nvSpPr>
        <p:spPr bwMode="auto">
          <a:xfrm>
            <a:off x="4743000" y="1178143"/>
            <a:ext cx="1022499" cy="430865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2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  <a:endParaRPr lang="en-US" altLang="zh-CN" sz="1000" b="1" smtClean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高管调研研讨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1" name="TextBox 38"/>
          <p:cNvSpPr txBox="1"/>
          <p:nvPr/>
        </p:nvSpPr>
        <p:spPr>
          <a:xfrm>
            <a:off x="4851119" y="781554"/>
            <a:ext cx="72899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0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2" name="TextBox 75"/>
          <p:cNvSpPr txBox="1"/>
          <p:nvPr/>
        </p:nvSpPr>
        <p:spPr>
          <a:xfrm>
            <a:off x="8028384" y="789248"/>
            <a:ext cx="696495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30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9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3" name="五角星 68"/>
          <p:cNvSpPr>
            <a:spLocks noChangeArrowheads="1"/>
          </p:cNvSpPr>
          <p:nvPr/>
        </p:nvSpPr>
        <p:spPr bwMode="auto">
          <a:xfrm>
            <a:off x="7270274" y="985046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9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4" name="TextBox 38"/>
          <p:cNvSpPr txBox="1"/>
          <p:nvPr/>
        </p:nvSpPr>
        <p:spPr>
          <a:xfrm>
            <a:off x="7040736" y="789248"/>
            <a:ext cx="728993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9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5" name="五角星 68"/>
          <p:cNvSpPr>
            <a:spLocks noChangeArrowheads="1"/>
          </p:cNvSpPr>
          <p:nvPr/>
        </p:nvSpPr>
        <p:spPr bwMode="auto">
          <a:xfrm>
            <a:off x="5098393" y="983260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800">
              <a:solidFill>
                <a:srgbClr val="373C64"/>
              </a:solidFill>
              <a:latin typeface="微软雅黑" pitchFamily="34" charset="-122"/>
              <a:ea typeface="微软雅黑" pitchFamily="34" charset="-122"/>
              <a:sym typeface="华文细黑" pitchFamily="2" charset="-122"/>
            </a:endParaRPr>
          </a:p>
        </p:txBody>
      </p:sp>
      <p:sp>
        <p:nvSpPr>
          <p:cNvPr id="56" name="TextBox 13"/>
          <p:cNvSpPr>
            <a:spLocks noChangeArrowheads="1"/>
          </p:cNvSpPr>
          <p:nvPr/>
        </p:nvSpPr>
        <p:spPr bwMode="auto">
          <a:xfrm>
            <a:off x="6802186" y="1207809"/>
            <a:ext cx="1224136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项目结项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绩效优化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方案输出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01400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552026" y="2324816"/>
            <a:ext cx="6862645" cy="1246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3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绩效</a:t>
            </a:r>
            <a:r>
              <a:rPr lang="zh-CN" altLang="en-US" sz="3300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优化项目立项汇报</a:t>
            </a:r>
            <a:endParaRPr lang="en-US" altLang="zh-CN" sz="3300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pPr>
              <a:lnSpc>
                <a:spcPct val="150000"/>
              </a:lnSpc>
            </a:pPr>
            <a:r>
              <a:rPr lang="en-US" altLang="zh-CN" sz="2100" smtClean="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2018-03-14</a:t>
            </a:r>
            <a:endParaRPr lang="en-US" altLang="zh-CN" sz="21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</p:spTree>
    <p:extLst>
      <p:ext uri="{BB962C8B-B14F-4D97-AF65-F5344CB8AC3E}">
        <p14:creationId xmlns:p14="http://schemas.microsoft.com/office/powerpoint/2010/main" val="3697541851"/>
      </p:ext>
    </p:extLst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:a16="http://schemas.microsoft.com/office/drawing/2014/main" xmlns="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21467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项目</a:t>
            </a: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背景及问题</a:t>
            </a:r>
            <a:endParaRPr lang="en-US" altLang="zh-CN" b="1" smtClean="0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endParaRPr lang="en-US" altLang="zh-CN" b="1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项目目标、计划及交付</a:t>
            </a:r>
            <a:endParaRPr lang="en-US" altLang="zh-CN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项目资源及价格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57363803"/>
      </p:ext>
    </p:ext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251520" y="83408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一、绩效项目背景</a:t>
            </a:r>
          </a:p>
        </p:txBody>
      </p:sp>
      <p:cxnSp>
        <p:nvCxnSpPr>
          <p:cNvPr id="4" name="直接连接符 3"/>
          <p:cNvCxnSpPr/>
          <p:nvPr/>
        </p:nvCxnSpPr>
        <p:spPr bwMode="auto">
          <a:xfrm flipH="1">
            <a:off x="625327" y="1235227"/>
            <a:ext cx="0" cy="269103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" name="直接连接符 5"/>
          <p:cNvCxnSpPr/>
          <p:nvPr/>
        </p:nvCxnSpPr>
        <p:spPr bwMode="auto">
          <a:xfrm flipH="1">
            <a:off x="5752719" y="1235227"/>
            <a:ext cx="0" cy="269103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8" name="直接连接符 7"/>
          <p:cNvCxnSpPr/>
          <p:nvPr/>
        </p:nvCxnSpPr>
        <p:spPr bwMode="auto">
          <a:xfrm flipH="1">
            <a:off x="3189023" y="1235227"/>
            <a:ext cx="0" cy="269103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9" name="直接连接符 8"/>
          <p:cNvCxnSpPr/>
          <p:nvPr/>
        </p:nvCxnSpPr>
        <p:spPr bwMode="auto">
          <a:xfrm flipH="1">
            <a:off x="8316416" y="1235227"/>
            <a:ext cx="0" cy="269103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" name="直接箭头连接符 10"/>
          <p:cNvCxnSpPr/>
          <p:nvPr/>
        </p:nvCxnSpPr>
        <p:spPr bwMode="auto">
          <a:xfrm>
            <a:off x="251520" y="1720428"/>
            <a:ext cx="8712968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16" name="TextBox 15"/>
          <p:cNvSpPr txBox="1"/>
          <p:nvPr/>
        </p:nvSpPr>
        <p:spPr>
          <a:xfrm>
            <a:off x="736674" y="1275606"/>
            <a:ext cx="2341002" cy="307777"/>
          </a:xfrm>
          <a:prstGeom prst="rect">
            <a:avLst/>
          </a:prstGeom>
          <a:solidFill>
            <a:srgbClr val="BCC0DA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2013-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战略绩效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/BI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项目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-IBM</a:t>
            </a:r>
            <a:endParaRPr lang="zh-CN" altLang="en-US" sz="14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300370" y="1275606"/>
            <a:ext cx="2341002" cy="307777"/>
          </a:xfrm>
          <a:prstGeom prst="rect">
            <a:avLst/>
          </a:prstGeom>
          <a:solidFill>
            <a:srgbClr val="BCC0DA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2015-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个人绩效项目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-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美世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864066" y="1275606"/>
            <a:ext cx="2341002" cy="307777"/>
          </a:xfrm>
          <a:prstGeom prst="rect">
            <a:avLst/>
          </a:prstGeom>
          <a:solidFill>
            <a:srgbClr val="BCC0DA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2017-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获取分享项目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-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美世</a:t>
            </a:r>
          </a:p>
        </p:txBody>
      </p:sp>
      <p:sp>
        <p:nvSpPr>
          <p:cNvPr id="61" name="Title 1"/>
          <p:cNvSpPr txBox="1"/>
          <p:nvPr/>
        </p:nvSpPr>
        <p:spPr bwMode="auto">
          <a:xfrm>
            <a:off x="345439" y="725964"/>
            <a:ext cx="8691057" cy="261610"/>
          </a:xfrm>
          <a:prstGeom prst="rect">
            <a:avLst/>
          </a:prstGeom>
          <a:noFill/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en-US" altLang="zh-CN" sz="1400" smtClean="0">
                <a:sym typeface="楷体" panose="02010609060101010101" pitchFamily="49" charset="-122"/>
              </a:rPr>
              <a:t>2013</a:t>
            </a:r>
            <a:r>
              <a:rPr lang="zh-CN" altLang="en-US" sz="1400" smtClean="0">
                <a:sym typeface="楷体" panose="02010609060101010101" pitchFamily="49" charset="-122"/>
              </a:rPr>
              <a:t>年至</a:t>
            </a:r>
            <a:r>
              <a:rPr lang="en-US" altLang="zh-CN" sz="1400" smtClean="0">
                <a:sym typeface="楷体" panose="02010609060101010101" pitchFamily="49" charset="-122"/>
              </a:rPr>
              <a:t>2017</a:t>
            </a:r>
            <a:r>
              <a:rPr lang="zh-CN" altLang="en-US" sz="1400" smtClean="0">
                <a:sym typeface="楷体" panose="02010609060101010101" pitchFamily="49" charset="-122"/>
              </a:rPr>
              <a:t>年，公司通过战略绩效、个人绩效、获取分享等绩效项目对绩效体系进行优化</a:t>
            </a:r>
            <a:endParaRPr lang="zh-CN" altLang="en-US" sz="1400">
              <a:sym typeface="楷体" panose="02010609060101010101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46787" y="1748489"/>
            <a:ext cx="2542236" cy="10618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建立指标库及指标逻辑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梳理指标</a:t>
            </a:r>
            <a:r>
              <a:rPr lang="en-US" altLang="zh-CN" sz="1400" b="1" smtClean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2308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优化各层级指标定义及口径</a:t>
            </a:r>
            <a:endParaRPr lang="zh-CN" altLang="en-US" sz="1400" b="1"/>
          </a:p>
        </p:txBody>
      </p:sp>
      <p:sp>
        <p:nvSpPr>
          <p:cNvPr id="44" name="TextBox 43"/>
          <p:cNvSpPr txBox="1"/>
          <p:nvPr/>
        </p:nvSpPr>
        <p:spPr>
          <a:xfrm>
            <a:off x="736674" y="2840037"/>
            <a:ext cx="2341002" cy="307777"/>
          </a:xfrm>
          <a:prstGeom prst="rect">
            <a:avLst/>
          </a:prstGeom>
          <a:solidFill>
            <a:srgbClr val="BCC0DA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2016-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多业务管理项目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-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贝恩</a:t>
            </a:r>
          </a:p>
        </p:txBody>
      </p:sp>
      <p:sp>
        <p:nvSpPr>
          <p:cNvPr id="54" name="矩形 53"/>
          <p:cNvSpPr/>
          <p:nvPr/>
        </p:nvSpPr>
        <p:spPr>
          <a:xfrm>
            <a:off x="646787" y="3247916"/>
            <a:ext cx="2542236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根据公司业务变化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梳理</a:t>
            </a:r>
            <a:r>
              <a:rPr lang="en-US" altLang="zh-CN" sz="1400" b="1" smtClean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79</a:t>
            </a:r>
            <a:r>
              <a:rPr lang="zh-CN" altLang="en-US" sz="1400" b="1" smtClean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类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岗位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指标集</a:t>
            </a:r>
          </a:p>
        </p:txBody>
      </p:sp>
      <p:sp>
        <p:nvSpPr>
          <p:cNvPr id="62" name="矩形 61"/>
          <p:cNvSpPr/>
          <p:nvPr/>
        </p:nvSpPr>
        <p:spPr>
          <a:xfrm>
            <a:off x="3207165" y="1995686"/>
            <a:ext cx="2542236" cy="9694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引入淘汰评价机制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1200" smtClean="0">
                <a:latin typeface="华文楷体" pitchFamily="2" charset="-122"/>
                <a:ea typeface="华文楷体" pitchFamily="2" charset="-122"/>
              </a:rPr>
              <a:t>10%:20%:60%:10%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强制分布比例）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endParaRPr lang="zh-CN" altLang="en-US" sz="1200" b="1"/>
          </a:p>
        </p:txBody>
      </p:sp>
      <p:sp>
        <p:nvSpPr>
          <p:cNvPr id="69" name="矩形 68"/>
          <p:cNvSpPr/>
          <p:nvPr/>
        </p:nvSpPr>
        <p:spPr>
          <a:xfrm>
            <a:off x="3207165" y="3031381"/>
            <a:ext cx="2542236" cy="6924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奖金从平均走向差异化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（与业绩结果挂钩的浮动奖金机制）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2" name="矩形 71"/>
          <p:cNvSpPr/>
          <p:nvPr/>
        </p:nvSpPr>
        <p:spPr>
          <a:xfrm>
            <a:off x="5774180" y="1995686"/>
            <a:ext cx="2542236" cy="9694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“人人当老板”机制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（鼓励多劳多得，激励超越目标）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endParaRPr lang="zh-CN" altLang="en-US" sz="1200" b="1"/>
          </a:p>
        </p:txBody>
      </p:sp>
      <p:sp>
        <p:nvSpPr>
          <p:cNvPr id="73" name="矩形 72"/>
          <p:cNvSpPr/>
          <p:nvPr/>
        </p:nvSpPr>
        <p:spPr>
          <a:xfrm>
            <a:off x="5763449" y="3031381"/>
            <a:ext cx="2542236" cy="6924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进一步拉大奖金差异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（奖金与部门业绩强相关）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36675" y="4280982"/>
            <a:ext cx="2341002" cy="307777"/>
          </a:xfrm>
          <a:prstGeom prst="rect">
            <a:avLst/>
          </a:prstGeom>
          <a:solidFill>
            <a:srgbClr val="373C64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统一组织</a:t>
            </a:r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绩效管理</a:t>
            </a:r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语言</a:t>
            </a:r>
            <a:endParaRPr lang="en-US" altLang="zh-CN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0" name="等腰三角形 19"/>
          <p:cNvSpPr/>
          <p:nvPr/>
        </p:nvSpPr>
        <p:spPr>
          <a:xfrm rot="10800000">
            <a:off x="625327" y="4052220"/>
            <a:ext cx="2563696" cy="207409"/>
          </a:xfrm>
          <a:prstGeom prst="triangle">
            <a:avLst/>
          </a:prstGeom>
          <a:gradFill>
            <a:gsLst>
              <a:gs pos="0">
                <a:schemeClr val="bg1">
                  <a:lumMod val="50000"/>
                </a:schemeClr>
              </a:gs>
              <a:gs pos="5000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等腰三角形 20"/>
          <p:cNvSpPr/>
          <p:nvPr/>
        </p:nvSpPr>
        <p:spPr>
          <a:xfrm rot="10800000">
            <a:off x="3210484" y="4052219"/>
            <a:ext cx="2563696" cy="207409"/>
          </a:xfrm>
          <a:prstGeom prst="triangle">
            <a:avLst/>
          </a:prstGeom>
          <a:gradFill>
            <a:gsLst>
              <a:gs pos="0">
                <a:schemeClr val="bg1">
                  <a:lumMod val="50000"/>
                </a:schemeClr>
              </a:gs>
              <a:gs pos="5000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2" name="等腰三角形 21"/>
          <p:cNvSpPr/>
          <p:nvPr/>
        </p:nvSpPr>
        <p:spPr>
          <a:xfrm rot="10800000">
            <a:off x="5752720" y="4052221"/>
            <a:ext cx="2563696" cy="207409"/>
          </a:xfrm>
          <a:prstGeom prst="triangle">
            <a:avLst/>
          </a:prstGeom>
          <a:gradFill>
            <a:gsLst>
              <a:gs pos="0">
                <a:schemeClr val="bg1">
                  <a:lumMod val="50000"/>
                </a:schemeClr>
              </a:gs>
              <a:gs pos="5000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3321830" y="4280980"/>
            <a:ext cx="2341002" cy="279797"/>
          </a:xfrm>
          <a:prstGeom prst="rect">
            <a:avLst/>
          </a:prstGeom>
          <a:solidFill>
            <a:srgbClr val="373C64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通过差异充分调动积极性</a:t>
            </a:r>
            <a:endParaRPr lang="en-US" altLang="zh-CN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5874797" y="4280982"/>
            <a:ext cx="2341002" cy="279797"/>
          </a:xfrm>
          <a:prstGeom prst="rect">
            <a:avLst/>
          </a:prstGeom>
          <a:solidFill>
            <a:srgbClr val="373C64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进一步激发工作激情</a:t>
            </a:r>
            <a:endParaRPr lang="en-US" altLang="zh-CN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76438572"/>
      </p:ext>
    </p:ext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 txBox="1"/>
          <p:nvPr/>
        </p:nvSpPr>
        <p:spPr bwMode="auto">
          <a:xfrm>
            <a:off x="345439" y="699542"/>
            <a:ext cx="8382399" cy="261610"/>
          </a:xfrm>
          <a:prstGeom prst="rect">
            <a:avLst/>
          </a:prstGeom>
          <a:noFill/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en-US" altLang="zh-CN" sz="1400" smtClean="0">
                <a:sym typeface="楷体" panose="02010609060101010101" pitchFamily="49" charset="-122"/>
              </a:rPr>
              <a:t>2017</a:t>
            </a:r>
            <a:r>
              <a:rPr lang="zh-CN" altLang="en-US" sz="1400" smtClean="0">
                <a:sym typeface="楷体" panose="02010609060101010101" pitchFamily="49" charset="-122"/>
              </a:rPr>
              <a:t>年</a:t>
            </a:r>
            <a:r>
              <a:rPr lang="en-US" altLang="zh-CN" sz="1400" smtClean="0">
                <a:sym typeface="楷体" panose="02010609060101010101" pitchFamily="49" charset="-122"/>
              </a:rPr>
              <a:t>12</a:t>
            </a:r>
            <a:r>
              <a:rPr lang="zh-CN" altLang="en-US" sz="1400" smtClean="0">
                <a:sym typeface="楷体" panose="02010609060101010101" pitchFamily="49" charset="-122"/>
              </a:rPr>
              <a:t>月，海德思哲调研“目标明确”评分为</a:t>
            </a:r>
            <a:r>
              <a:rPr lang="en-US" altLang="zh-CN" sz="1400" smtClean="0">
                <a:sym typeface="楷体" panose="02010609060101010101" pitchFamily="49" charset="-122"/>
              </a:rPr>
              <a:t>0</a:t>
            </a:r>
            <a:endParaRPr lang="zh-CN" altLang="en-US" sz="1400">
              <a:sym typeface="楷体" panose="02010609060101010101" pitchFamily="49" charset="-122"/>
            </a:endParaRPr>
          </a:p>
        </p:txBody>
      </p:sp>
      <p:graphicFrame>
        <p:nvGraphicFramePr>
          <p:cNvPr id="3" name="图表 2"/>
          <p:cNvGraphicFramePr/>
          <p:nvPr>
            <p:extLst>
              <p:ext uri="{D42A27DB-BD31-4B8C-83A1-F6EECF244321}">
                <p14:modId xmlns:p14="http://schemas.microsoft.com/office/powerpoint/2010/main" val="3672435579"/>
              </p:ext>
            </p:extLst>
          </p:nvPr>
        </p:nvGraphicFramePr>
        <p:xfrm>
          <a:off x="4781766" y="1545531"/>
          <a:ext cx="4158172" cy="2651632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4" name="矩形 3"/>
          <p:cNvSpPr/>
          <p:nvPr/>
        </p:nvSpPr>
        <p:spPr>
          <a:xfrm>
            <a:off x="4716016" y="1151158"/>
            <a:ext cx="4141632" cy="3096344"/>
          </a:xfrm>
          <a:prstGeom prst="rect">
            <a:avLst/>
          </a:prstGeom>
          <a:noFill/>
          <a:ln w="3175">
            <a:solidFill>
              <a:schemeClr val="bg1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endParaRPr lang="en-US" altLang="zh-CN" sz="14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797489" y="2048053"/>
            <a:ext cx="830523" cy="28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部门得分</a:t>
            </a:r>
            <a:endParaRPr lang="zh-CN" altLang="en-US" sz="10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952964" y="2048053"/>
            <a:ext cx="2789249" cy="28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层级得分</a:t>
            </a:r>
            <a:endParaRPr lang="zh-CN" altLang="en-US" sz="10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H="1">
            <a:off x="5890481" y="2052429"/>
            <a:ext cx="0" cy="2185668"/>
          </a:xfrm>
          <a:prstGeom prst="line">
            <a:avLst/>
          </a:prstGeom>
          <a:ln>
            <a:solidFill>
              <a:srgbClr val="B2B2B2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4716016" y="1059582"/>
            <a:ext cx="4141632" cy="412375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除</a:t>
            </a:r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高管外各层级人员得分偏低</a:t>
            </a:r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，层级</a:t>
            </a:r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越低得分越低</a:t>
            </a:r>
          </a:p>
        </p:txBody>
      </p:sp>
      <p:cxnSp>
        <p:nvCxnSpPr>
          <p:cNvPr id="10" name="直接连接符 9"/>
          <p:cNvCxnSpPr/>
          <p:nvPr/>
        </p:nvCxnSpPr>
        <p:spPr bwMode="auto">
          <a:xfrm>
            <a:off x="5957642" y="2602513"/>
            <a:ext cx="264171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Dot"/>
            <a:round/>
            <a:headEnd type="none" w="med" len="med"/>
            <a:tailEnd type="none" w="med" len="med"/>
          </a:ln>
          <a:effectLst/>
        </p:spPr>
      </p:cxnSp>
      <p:cxnSp>
        <p:nvCxnSpPr>
          <p:cNvPr id="11" name="直接连接符 10"/>
          <p:cNvCxnSpPr/>
          <p:nvPr/>
        </p:nvCxnSpPr>
        <p:spPr bwMode="auto">
          <a:xfrm>
            <a:off x="6288925" y="3733536"/>
            <a:ext cx="1335243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Dot"/>
            <a:round/>
            <a:headEnd type="none" w="med" len="med"/>
            <a:tailEnd type="none" w="med" len="med"/>
          </a:ln>
          <a:effectLst/>
        </p:spPr>
      </p:cxnSp>
      <p:sp>
        <p:nvSpPr>
          <p:cNvPr id="12" name="TextBox 11"/>
          <p:cNvSpPr txBox="1"/>
          <p:nvPr/>
        </p:nvSpPr>
        <p:spPr>
          <a:xfrm>
            <a:off x="6460256" y="3063721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中</a:t>
            </a:r>
            <a:r>
              <a:rPr lang="zh-CN" altLang="en-US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基层管理人员</a:t>
            </a:r>
            <a:endParaRPr lang="en-US" altLang="zh-CN" sz="9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平均</a:t>
            </a:r>
            <a:r>
              <a:rPr lang="en-US" altLang="zh-CN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5.8%</a:t>
            </a:r>
            <a:endParaRPr lang="zh-CN" altLang="en-US" sz="9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3" name="直接连接符 12"/>
          <p:cNvCxnSpPr/>
          <p:nvPr/>
        </p:nvCxnSpPr>
        <p:spPr bwMode="auto">
          <a:xfrm>
            <a:off x="7761382" y="3818255"/>
            <a:ext cx="953007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Dot"/>
            <a:round/>
            <a:headEnd type="none" w="med" len="med"/>
            <a:tailEnd type="none" w="med" len="med"/>
          </a:ln>
          <a:effectLst/>
        </p:spPr>
      </p:cxnSp>
      <p:sp>
        <p:nvSpPr>
          <p:cNvPr id="14" name="TextBox 13"/>
          <p:cNvSpPr txBox="1"/>
          <p:nvPr/>
        </p:nvSpPr>
        <p:spPr>
          <a:xfrm>
            <a:off x="7803327" y="3201069"/>
            <a:ext cx="875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基层员工</a:t>
            </a:r>
            <a:endParaRPr lang="en-US" altLang="zh-CN" sz="9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平均得分</a:t>
            </a:r>
            <a:r>
              <a:rPr lang="en-US" altLang="zh-CN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0.3%</a:t>
            </a:r>
            <a:endParaRPr lang="zh-CN" altLang="en-US" sz="9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95536" y="1151158"/>
            <a:ext cx="4141632" cy="3096344"/>
          </a:xfrm>
          <a:prstGeom prst="rect">
            <a:avLst/>
          </a:prstGeom>
          <a:noFill/>
          <a:ln w="3175">
            <a:solidFill>
              <a:schemeClr val="bg1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endParaRPr lang="en-US" altLang="zh-CN" sz="14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95536" y="1059582"/>
            <a:ext cx="4141632" cy="412375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海德思哲对德邦调研中，指标明确排名倒数第一</a:t>
            </a:r>
            <a:endParaRPr lang="zh-CN" altLang="en-US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5095321"/>
              </p:ext>
            </p:extLst>
          </p:nvPr>
        </p:nvGraphicFramePr>
        <p:xfrm>
          <a:off x="467544" y="1635646"/>
          <a:ext cx="3960440" cy="230425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31481"/>
                <a:gridCol w="885730"/>
                <a:gridCol w="2203180"/>
                <a:gridCol w="440049"/>
              </a:tblGrid>
              <a:tr h="351371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排名</a:t>
                      </a:r>
                      <a:endParaRPr lang="zh-CN" altLang="en-US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4978" marR="4978" marT="4978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9CC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因子</a:t>
                      </a:r>
                      <a:endParaRPr lang="zh-CN" altLang="en-US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4978" marR="4978" marT="4978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9CC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问题</a:t>
                      </a:r>
                      <a:endParaRPr lang="zh-CN" altLang="en-US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4978" marR="4978" marT="4978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9CCE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得分</a:t>
                      </a:r>
                      <a:endParaRPr lang="zh-CN" altLang="en-US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4978" marR="4978" marT="4978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9CCE1"/>
                    </a:solidFill>
                  </a:tcPr>
                </a:tc>
              </a:tr>
              <a:tr h="210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颠覆性思维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我们鼓励创新和颠覆性思维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65%</a:t>
                      </a:r>
                      <a:endParaRPr lang="en-US" altLang="zh-CN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5648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灵活应对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我们的灵活性和响应能力是我们的一大优势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65%</a:t>
                      </a:r>
                      <a:endParaRPr lang="en-US" altLang="zh-CN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360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提前准备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面对不确定的形势，我们总有应对预案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64%</a:t>
                      </a:r>
                      <a:endParaRPr lang="en-US" altLang="zh-CN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231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…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…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…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…</a:t>
                      </a:r>
                      <a:endParaRPr lang="en-US" altLang="zh-CN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231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37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吸引优秀人才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我们吸引了本领域中最出色的人才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35%</a:t>
                      </a:r>
                      <a:endParaRPr lang="en-US" altLang="zh-CN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5904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dk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38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流程简化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我们拥有高效的业务流程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34%</a:t>
                      </a:r>
                      <a:endParaRPr lang="en-US" altLang="zh-CN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5904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50" b="1" i="0" u="none" strike="noStrike" smtClean="0">
                          <a:solidFill>
                            <a:srgbClr val="C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39</a:t>
                      </a:r>
                      <a:endParaRPr lang="en-US" altLang="zh-CN" sz="1050" b="1" i="0" u="none" strike="noStrike">
                        <a:solidFill>
                          <a:srgbClr val="C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u="none" strike="noStrike">
                          <a:solidFill>
                            <a:srgbClr val="C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指标明确</a:t>
                      </a:r>
                      <a:endParaRPr lang="zh-CN" altLang="en-US" sz="1050" b="1" i="0" u="none" strike="noStrike">
                        <a:solidFill>
                          <a:srgbClr val="C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50" b="1" u="none" strike="noStrike">
                          <a:solidFill>
                            <a:srgbClr val="C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我们的各层级的绩效考核指标简单</a:t>
                      </a:r>
                      <a:endParaRPr lang="zh-CN" altLang="en-US" sz="1050" b="1" i="0" u="none" strike="noStrike">
                        <a:solidFill>
                          <a:srgbClr val="C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50" b="1" u="none" strike="noStrike">
                          <a:solidFill>
                            <a:srgbClr val="C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0%</a:t>
                      </a:r>
                      <a:endParaRPr lang="en-US" altLang="zh-CN" sz="1050" b="1" i="0" u="none" strike="noStrike">
                        <a:solidFill>
                          <a:srgbClr val="C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ys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8" name="TextBox 17"/>
          <p:cNvSpPr txBox="1"/>
          <p:nvPr/>
        </p:nvSpPr>
        <p:spPr>
          <a:xfrm>
            <a:off x="251520" y="83408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一、绩效项目背景</a:t>
            </a:r>
          </a:p>
        </p:txBody>
      </p:sp>
    </p:spTree>
    <p:extLst>
      <p:ext uri="{BB962C8B-B14F-4D97-AF65-F5344CB8AC3E}">
        <p14:creationId xmlns:p14="http://schemas.microsoft.com/office/powerpoint/2010/main" val="2623312765"/>
      </p:ext>
    </p:ext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TextBox 63"/>
          <p:cNvSpPr txBox="1"/>
          <p:nvPr/>
        </p:nvSpPr>
        <p:spPr>
          <a:xfrm>
            <a:off x="4695317" y="1115374"/>
            <a:ext cx="3758871" cy="964367"/>
          </a:xfrm>
          <a:prstGeom prst="wedgeRoundRectCallout">
            <a:avLst>
              <a:gd name="adj1" fmla="val -53521"/>
              <a:gd name="adj2" fmla="val -23776"/>
              <a:gd name="adj3" fmla="val 16667"/>
            </a:avLst>
          </a:prstGeom>
          <a:solidFill>
            <a:schemeClr val="bg1">
              <a:lumMod val="85000"/>
            </a:scheme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ts val="1700"/>
              </a:lnSpc>
              <a:defRPr sz="1200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tx1"/>
                </a:solidFill>
              </a:rPr>
              <a:t>      主要</a:t>
            </a:r>
            <a:r>
              <a:rPr lang="zh-CN" altLang="en-US">
                <a:solidFill>
                  <a:schemeClr val="tx1"/>
                </a:solidFill>
              </a:rPr>
              <a:t>考核有</a:t>
            </a:r>
            <a:r>
              <a:rPr lang="en-US" altLang="zh-CN">
                <a:solidFill>
                  <a:schemeClr val="tx1"/>
                </a:solidFill>
              </a:rPr>
              <a:t>8</a:t>
            </a:r>
            <a:r>
              <a:rPr lang="zh-CN" altLang="en-US">
                <a:solidFill>
                  <a:schemeClr val="tx1"/>
                </a:solidFill>
              </a:rPr>
              <a:t>项，但</a:t>
            </a:r>
            <a:r>
              <a:rPr lang="zh-CN" altLang="en-US">
                <a:solidFill>
                  <a:srgbClr val="C00000"/>
                </a:solidFill>
              </a:rPr>
              <a:t>过程指标和监控指标有二十几项</a:t>
            </a:r>
            <a:r>
              <a:rPr lang="zh-CN" altLang="en-US">
                <a:solidFill>
                  <a:schemeClr val="tx1"/>
                </a:solidFill>
              </a:rPr>
              <a:t>。很多要反馈指标，我们部门人员</a:t>
            </a:r>
            <a:r>
              <a:rPr lang="zh-CN" altLang="en-US">
                <a:solidFill>
                  <a:srgbClr val="C00000"/>
                </a:solidFill>
              </a:rPr>
              <a:t>每个人都会承接</a:t>
            </a:r>
            <a:r>
              <a:rPr lang="en-US" altLang="zh-CN">
                <a:solidFill>
                  <a:srgbClr val="C00000"/>
                </a:solidFill>
              </a:rPr>
              <a:t>3~4</a:t>
            </a:r>
            <a:r>
              <a:rPr lang="zh-CN" altLang="en-US">
                <a:solidFill>
                  <a:srgbClr val="C00000"/>
                </a:solidFill>
              </a:rPr>
              <a:t>个指标</a:t>
            </a:r>
            <a:r>
              <a:rPr lang="zh-CN" altLang="en-US">
                <a:solidFill>
                  <a:schemeClr val="tx1"/>
                </a:solidFill>
              </a:rPr>
              <a:t>。</a:t>
            </a:r>
            <a:endParaRPr lang="en-US" altLang="zh-CN">
              <a:solidFill>
                <a:schemeClr val="tx1"/>
              </a:solidFill>
            </a:endParaRPr>
          </a:p>
          <a:p>
            <a:pPr algn="r"/>
            <a:r>
              <a:rPr lang="en-US" altLang="zh-CN">
                <a:solidFill>
                  <a:schemeClr val="tx1"/>
                </a:solidFill>
              </a:rPr>
              <a:t>——</a:t>
            </a:r>
            <a:r>
              <a:rPr lang="zh-CN" altLang="en-US">
                <a:solidFill>
                  <a:schemeClr val="tx1"/>
                </a:solidFill>
              </a:rPr>
              <a:t>上海事业部某</a:t>
            </a:r>
            <a:r>
              <a:rPr lang="en-US" altLang="zh-CN">
                <a:solidFill>
                  <a:schemeClr val="tx1"/>
                </a:solidFill>
              </a:rPr>
              <a:t>B8M</a:t>
            </a:r>
            <a:endParaRPr lang="zh-CN" altLang="en-US">
              <a:solidFill>
                <a:schemeClr val="tx1"/>
              </a:solidFill>
            </a:endParaRPr>
          </a:p>
        </p:txBody>
      </p:sp>
      <p:grpSp>
        <p:nvGrpSpPr>
          <p:cNvPr id="66" name="组合 65"/>
          <p:cNvGrpSpPr/>
          <p:nvPr/>
        </p:nvGrpSpPr>
        <p:grpSpPr>
          <a:xfrm>
            <a:off x="539552" y="1049749"/>
            <a:ext cx="3893043" cy="1728192"/>
            <a:chOff x="539552" y="1049749"/>
            <a:chExt cx="3893043" cy="1728192"/>
          </a:xfrm>
        </p:grpSpPr>
        <p:grpSp>
          <p:nvGrpSpPr>
            <p:cNvPr id="2" name="组合 1"/>
            <p:cNvGrpSpPr/>
            <p:nvPr/>
          </p:nvGrpSpPr>
          <p:grpSpPr>
            <a:xfrm>
              <a:off x="539552" y="1049749"/>
              <a:ext cx="3893043" cy="392153"/>
              <a:chOff x="5157419" y="1023370"/>
              <a:chExt cx="3795797" cy="393054"/>
            </a:xfrm>
          </p:grpSpPr>
          <p:sp>
            <p:nvSpPr>
              <p:cNvPr id="3" name="圆角矩形 2"/>
              <p:cNvSpPr/>
              <p:nvPr/>
            </p:nvSpPr>
            <p:spPr>
              <a:xfrm>
                <a:off x="5215426" y="1142699"/>
                <a:ext cx="3737790" cy="273725"/>
              </a:xfrm>
              <a:prstGeom prst="roundRect">
                <a:avLst>
                  <a:gd name="adj" fmla="val 14111"/>
                </a:avLst>
              </a:prstGeom>
              <a:solidFill>
                <a:srgbClr val="C9CCE1"/>
              </a:solidFill>
              <a:ln>
                <a:solidFill>
                  <a:srgbClr val="C9CCE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r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zh-CN" altLang="en-US" sz="14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监控指标多</a:t>
                </a:r>
                <a:endParaRPr lang="zh-CN" altLang="en-US" sz="14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" name="圆角矩形 3"/>
              <p:cNvSpPr/>
              <p:nvPr/>
            </p:nvSpPr>
            <p:spPr>
              <a:xfrm>
                <a:off x="5157419" y="1023370"/>
                <a:ext cx="180000" cy="238658"/>
              </a:xfrm>
              <a:prstGeom prst="roundRect">
                <a:avLst/>
              </a:prstGeom>
              <a:solidFill>
                <a:srgbClr val="373C6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600" smtClean="0">
                    <a:latin typeface="Broadway" pitchFamily="82" charset="0"/>
                    <a:ea typeface="华文楷体" pitchFamily="2" charset="-122"/>
                  </a:rPr>
                  <a:t>1</a:t>
                </a:r>
                <a:endParaRPr lang="zh-CN" altLang="en-US" sz="1600">
                  <a:latin typeface="Broadway" pitchFamily="82" charset="0"/>
                  <a:ea typeface="华文楷体" pitchFamily="2" charset="-122"/>
                </a:endParaRPr>
              </a:p>
            </p:txBody>
          </p:sp>
        </p:grpSp>
        <p:sp>
          <p:nvSpPr>
            <p:cNvPr id="5" name="矩形 4"/>
            <p:cNvSpPr/>
            <p:nvPr/>
          </p:nvSpPr>
          <p:spPr bwMode="auto">
            <a:xfrm>
              <a:off x="599046" y="1399956"/>
              <a:ext cx="3828938" cy="1377985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36000" rIns="72000" bIns="360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【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业绩项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业绩项不多，不超过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10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项</a:t>
              </a:r>
              <a:endParaRPr lang="en-US" altLang="zh-CN" sz="1050" smtClean="0">
                <a:latin typeface="华文楷体" pitchFamily="2" charset="-122"/>
                <a:ea typeface="华文楷体" pitchFamily="2" charset="-122"/>
                <a:cs typeface="华文楷体"/>
                <a:sym typeface="楷体" panose="02010609060101010101" pitchFamily="49" charset="-122"/>
              </a:endParaRPr>
            </a:p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【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能力项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出于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管理意图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，</a:t>
              </a:r>
              <a:r>
                <a:rPr lang="zh-CN" altLang="en-US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上级在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能力项中加了</a:t>
              </a:r>
              <a:r>
                <a:rPr lang="en-US" altLang="zh-CN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8-15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项</a:t>
              </a:r>
              <a:r>
                <a:rPr lang="zh-CN" altLang="en-US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指标</a:t>
              </a:r>
              <a:endParaRPr lang="en-US" altLang="zh-CN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华文楷体"/>
                <a:sym typeface="楷体" panose="02010609060101010101" pitchFamily="49" charset="-122"/>
              </a:endParaRPr>
            </a:p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【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ＭＳ Ｐゴシック"/>
                </a:rPr>
                <a:t>监控项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专业部门给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ＭＳ Ｐゴシック"/>
                </a:rPr>
                <a:t>一线加了</a:t>
              </a:r>
              <a:r>
                <a:rPr lang="en-US" altLang="zh-CN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/>
                </a:rPr>
                <a:t>10-15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/>
                </a:rPr>
                <a:t>项关键监控指标</a:t>
              </a:r>
              <a:endParaRPr kumimoji="0" lang="zh-CN" altLang="en-US" sz="1050" b="1" i="0" u="none" strike="noStrike" cap="none" normalizeH="0" baseline="0">
                <a:ln>
                  <a:noFill/>
                </a:ln>
                <a:solidFill>
                  <a:srgbClr val="C00000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/>
              </a:endParaRP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251520" y="83408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一、绩效项目背景</a:t>
            </a:r>
          </a:p>
        </p:txBody>
      </p:sp>
      <p:sp>
        <p:nvSpPr>
          <p:cNvPr id="19" name="Title 1"/>
          <p:cNvSpPr txBox="1"/>
          <p:nvPr/>
        </p:nvSpPr>
        <p:spPr bwMode="auto">
          <a:xfrm>
            <a:off x="345439" y="653956"/>
            <a:ext cx="8691057" cy="282129"/>
          </a:xfrm>
          <a:prstGeom prst="rect">
            <a:avLst/>
          </a:prstGeom>
          <a:noFill/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zh-CN" altLang="en-US" sz="1400" smtClean="0">
                <a:sym typeface="楷体" panose="02010609060101010101" pitchFamily="49" charset="-122"/>
              </a:rPr>
              <a:t>海德思哲调研中主要问题体现在监控指标多、变化频繁、过度盘点、绩效导向、组织管控及目标制定上</a:t>
            </a:r>
            <a:endParaRPr lang="zh-CN" altLang="en-US" sz="1400">
              <a:sym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33600549"/>
      </p:ext>
    </p:ext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3" name="组合 72"/>
          <p:cNvGrpSpPr/>
          <p:nvPr/>
        </p:nvGrpSpPr>
        <p:grpSpPr>
          <a:xfrm>
            <a:off x="632187" y="2715766"/>
            <a:ext cx="7900253" cy="2016224"/>
            <a:chOff x="632187" y="2643758"/>
            <a:chExt cx="7900253" cy="2016224"/>
          </a:xfrm>
        </p:grpSpPr>
        <p:grpSp>
          <p:nvGrpSpPr>
            <p:cNvPr id="21" name="组合 20"/>
            <p:cNvGrpSpPr/>
            <p:nvPr/>
          </p:nvGrpSpPr>
          <p:grpSpPr>
            <a:xfrm>
              <a:off x="812187" y="2724836"/>
              <a:ext cx="7538652" cy="1871156"/>
              <a:chOff x="395537" y="2860212"/>
              <a:chExt cx="8208910" cy="3261463"/>
            </a:xfrm>
          </p:grpSpPr>
          <p:sp>
            <p:nvSpPr>
              <p:cNvPr id="22" name="矩形 21"/>
              <p:cNvSpPr/>
              <p:nvPr/>
            </p:nvSpPr>
            <p:spPr>
              <a:xfrm>
                <a:off x="761281" y="3340190"/>
                <a:ext cx="7843166" cy="2781485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3175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36" tIns="45718" rIns="91436" bIns="45718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  <a:spcBef>
                    <a:spcPct val="0"/>
                  </a:spcBef>
                </a:pPr>
                <a:endParaRPr lang="en-US" altLang="zh-CN" sz="105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cxnSp>
            <p:nvCxnSpPr>
              <p:cNvPr id="23" name="直接连接符 22"/>
              <p:cNvCxnSpPr/>
              <p:nvPr/>
            </p:nvCxnSpPr>
            <p:spPr>
              <a:xfrm flipH="1">
                <a:off x="1801546" y="3289960"/>
                <a:ext cx="0" cy="2593235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 flipH="1">
                <a:off x="2607244" y="3289960"/>
                <a:ext cx="0" cy="2593235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/>
            </p:nvCxnSpPr>
            <p:spPr>
              <a:xfrm flipH="1">
                <a:off x="3412941" y="3289960"/>
                <a:ext cx="0" cy="2593235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/>
            </p:nvCxnSpPr>
            <p:spPr>
              <a:xfrm flipH="1">
                <a:off x="4218638" y="3289960"/>
                <a:ext cx="0" cy="2593235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/>
            </p:nvCxnSpPr>
            <p:spPr>
              <a:xfrm flipH="1">
                <a:off x="5024335" y="3289960"/>
                <a:ext cx="0" cy="2593235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/>
            </p:nvCxnSpPr>
            <p:spPr>
              <a:xfrm flipH="1">
                <a:off x="6635730" y="3289960"/>
                <a:ext cx="0" cy="2593235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/>
            </p:nvCxnSpPr>
            <p:spPr>
              <a:xfrm flipH="1">
                <a:off x="7441427" y="3289960"/>
                <a:ext cx="0" cy="2593235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/>
            </p:nvCxnSpPr>
            <p:spPr>
              <a:xfrm flipH="1">
                <a:off x="8247124" y="3289960"/>
                <a:ext cx="0" cy="2593235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/>
            </p:nvCxnSpPr>
            <p:spPr>
              <a:xfrm flipH="1">
                <a:off x="5830033" y="3289960"/>
                <a:ext cx="0" cy="2593235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itle 1"/>
              <p:cNvSpPr txBox="1"/>
              <p:nvPr/>
            </p:nvSpPr>
            <p:spPr bwMode="auto">
              <a:xfrm>
                <a:off x="395537" y="3340190"/>
                <a:ext cx="365745" cy="2781485"/>
              </a:xfrm>
              <a:prstGeom prst="rect">
                <a:avLst/>
              </a:prstGeom>
              <a:solidFill>
                <a:srgbClr val="373C64"/>
              </a:solidFill>
              <a:ln w="9525">
                <a:solidFill>
                  <a:schemeClr val="tx1">
                    <a:lumMod val="50000"/>
                    <a:lumOff val="50000"/>
                  </a:schemeClr>
                </a:solidFill>
                <a:miter lim="800000"/>
              </a:ln>
            </p:spPr>
            <p:txBody>
              <a:bodyPr vert="eaVert" wrap="square" lIns="0" tIns="0" rIns="0" bIns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84196" fontAlgn="base">
                  <a:spcBef>
                    <a:spcPct val="0"/>
                  </a:spcBef>
                  <a:spcAft>
                    <a:spcPct val="0"/>
                  </a:spcAft>
                  <a:tabLst>
                    <a:tab pos="206370"/>
                  </a:tabLst>
                </a:pPr>
                <a:r>
                  <a:rPr lang="zh-CN" altLang="en-US" sz="900" b="1" smtClean="0">
                    <a:solidFill>
                      <a:schemeClr val="bg1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执行力项目变更路径图</a:t>
                </a:r>
                <a:endParaRPr lang="en-US" altLang="zh-CN" sz="900" b="1" smtClean="0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endParaRPr>
              </a:p>
            </p:txBody>
          </p:sp>
          <p:cxnSp>
            <p:nvCxnSpPr>
              <p:cNvPr id="33" name="直接箭头连接符 32"/>
              <p:cNvCxnSpPr/>
              <p:nvPr/>
            </p:nvCxnSpPr>
            <p:spPr>
              <a:xfrm>
                <a:off x="761282" y="3232347"/>
                <a:ext cx="7650891" cy="0"/>
              </a:xfrm>
              <a:prstGeom prst="straightConnector1">
                <a:avLst/>
              </a:prstGeom>
              <a:ln w="19050">
                <a:solidFill>
                  <a:srgbClr val="373C64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矩形 33"/>
              <p:cNvSpPr/>
              <p:nvPr/>
            </p:nvSpPr>
            <p:spPr>
              <a:xfrm>
                <a:off x="761282" y="2860212"/>
                <a:ext cx="646049" cy="19200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10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3</a:t>
                </a:r>
                <a:r>
                  <a:rPr lang="zh-CN" altLang="en-US" sz="10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月</a:t>
                </a:r>
                <a:endParaRPr lang="zh-CN" altLang="en-US" sz="1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5" name="矩形 34"/>
              <p:cNvSpPr/>
              <p:nvPr/>
            </p:nvSpPr>
            <p:spPr>
              <a:xfrm>
                <a:off x="2289723" y="2860212"/>
                <a:ext cx="646049" cy="19200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1000" b="1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5</a:t>
                </a:r>
                <a:r>
                  <a:rPr lang="zh-CN" altLang="en-US" sz="10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月</a:t>
                </a:r>
                <a:endParaRPr lang="zh-CN" altLang="en-US" sz="1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6" name="矩形 35"/>
              <p:cNvSpPr/>
              <p:nvPr/>
            </p:nvSpPr>
            <p:spPr>
              <a:xfrm>
                <a:off x="3896969" y="2860212"/>
                <a:ext cx="646049" cy="19200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10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7</a:t>
                </a:r>
                <a:r>
                  <a:rPr lang="zh-CN" altLang="en-US" sz="10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月</a:t>
                </a:r>
                <a:endParaRPr lang="zh-CN" altLang="en-US" sz="1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7" name="矩形 36"/>
              <p:cNvSpPr/>
              <p:nvPr/>
            </p:nvSpPr>
            <p:spPr>
              <a:xfrm>
                <a:off x="5512002" y="2860212"/>
                <a:ext cx="646049" cy="19200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1000" b="1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9</a:t>
                </a:r>
                <a:r>
                  <a:rPr lang="zh-CN" altLang="en-US" sz="10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月</a:t>
                </a:r>
                <a:endParaRPr lang="zh-CN" altLang="en-US" sz="1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8" name="矩形 37"/>
              <p:cNvSpPr/>
              <p:nvPr/>
            </p:nvSpPr>
            <p:spPr>
              <a:xfrm>
                <a:off x="7101269" y="2860212"/>
                <a:ext cx="646049" cy="192000"/>
              </a:xfrm>
              <a:prstGeom prst="rect">
                <a:avLst/>
              </a:prstGeom>
              <a:solidFill>
                <a:srgbClr val="FFC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10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11</a:t>
                </a:r>
                <a:r>
                  <a:rPr lang="zh-CN" altLang="en-US" sz="10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月</a:t>
                </a:r>
                <a:endParaRPr lang="zh-CN" altLang="en-US" sz="1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019701" y="3167305"/>
                <a:ext cx="129210" cy="172883"/>
              </a:xfrm>
              <a:prstGeom prst="ellipse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marL="171450" indent="-171450" algn="ctr" defTabSz="911202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</a:pPr>
                <a:endParaRPr lang="zh-CN" alt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0" name="椭圆 39"/>
              <p:cNvSpPr/>
              <p:nvPr/>
            </p:nvSpPr>
            <p:spPr>
              <a:xfrm>
                <a:off x="2548141" y="3167305"/>
                <a:ext cx="129210" cy="172883"/>
              </a:xfrm>
              <a:prstGeom prst="ellipse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marL="171450" indent="-171450" algn="ctr" defTabSz="911202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</a:pPr>
                <a:endParaRPr lang="zh-CN" alt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1" name="椭圆 40"/>
              <p:cNvSpPr/>
              <p:nvPr/>
            </p:nvSpPr>
            <p:spPr>
              <a:xfrm>
                <a:off x="4155387" y="3167305"/>
                <a:ext cx="129210" cy="172883"/>
              </a:xfrm>
              <a:prstGeom prst="ellipse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marL="171450" indent="-171450" algn="ctr" defTabSz="911202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</a:pPr>
                <a:endParaRPr lang="zh-CN" alt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2" name="椭圆 41"/>
              <p:cNvSpPr/>
              <p:nvPr/>
            </p:nvSpPr>
            <p:spPr>
              <a:xfrm>
                <a:off x="5770421" y="3167305"/>
                <a:ext cx="129210" cy="172883"/>
              </a:xfrm>
              <a:prstGeom prst="ellipse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marL="171450" indent="-171450" algn="ctr" defTabSz="911202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</a:pPr>
                <a:endParaRPr lang="zh-CN" alt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7359687" y="3167305"/>
                <a:ext cx="129210" cy="172883"/>
              </a:xfrm>
              <a:prstGeom prst="ellipse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marL="171450" indent="-171450" algn="ctr" defTabSz="911202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</a:pPr>
                <a:endParaRPr lang="zh-CN" alt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cxnSp>
            <p:nvCxnSpPr>
              <p:cNvPr id="44" name="直接连接符 43"/>
              <p:cNvCxnSpPr>
                <a:endCxn id="34" idx="2"/>
              </p:cNvCxnSpPr>
              <p:nvPr/>
            </p:nvCxnSpPr>
            <p:spPr>
              <a:xfrm flipV="1">
                <a:off x="1084306" y="3052212"/>
                <a:ext cx="1" cy="139237"/>
              </a:xfrm>
              <a:prstGeom prst="line">
                <a:avLst/>
              </a:prstGeom>
              <a:ln>
                <a:solidFill>
                  <a:srgbClr val="373C6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/>
              <p:cNvCxnSpPr>
                <a:endCxn id="35" idx="2"/>
              </p:cNvCxnSpPr>
              <p:nvPr/>
            </p:nvCxnSpPr>
            <p:spPr>
              <a:xfrm flipV="1">
                <a:off x="2612747" y="3052212"/>
                <a:ext cx="1" cy="139237"/>
              </a:xfrm>
              <a:prstGeom prst="line">
                <a:avLst/>
              </a:prstGeom>
              <a:ln>
                <a:solidFill>
                  <a:srgbClr val="373C6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>
                <a:endCxn id="36" idx="2"/>
              </p:cNvCxnSpPr>
              <p:nvPr/>
            </p:nvCxnSpPr>
            <p:spPr>
              <a:xfrm flipV="1">
                <a:off x="4219993" y="3052212"/>
                <a:ext cx="1" cy="139237"/>
              </a:xfrm>
              <a:prstGeom prst="line">
                <a:avLst/>
              </a:prstGeom>
              <a:ln>
                <a:solidFill>
                  <a:srgbClr val="373C6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直接连接符 46"/>
              <p:cNvCxnSpPr>
                <a:endCxn id="37" idx="2"/>
              </p:cNvCxnSpPr>
              <p:nvPr/>
            </p:nvCxnSpPr>
            <p:spPr>
              <a:xfrm flipV="1">
                <a:off x="5835026" y="3052212"/>
                <a:ext cx="1" cy="139237"/>
              </a:xfrm>
              <a:prstGeom prst="line">
                <a:avLst/>
              </a:prstGeom>
              <a:ln>
                <a:solidFill>
                  <a:srgbClr val="373C6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/>
              <p:cNvCxnSpPr>
                <a:endCxn id="38" idx="2"/>
              </p:cNvCxnSpPr>
              <p:nvPr/>
            </p:nvCxnSpPr>
            <p:spPr>
              <a:xfrm flipV="1">
                <a:off x="7424293" y="3052212"/>
                <a:ext cx="1" cy="139237"/>
              </a:xfrm>
              <a:prstGeom prst="line">
                <a:avLst/>
              </a:prstGeom>
              <a:ln>
                <a:solidFill>
                  <a:srgbClr val="373C6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五边形 48"/>
              <p:cNvSpPr/>
              <p:nvPr/>
            </p:nvSpPr>
            <p:spPr>
              <a:xfrm>
                <a:off x="1110998" y="3602463"/>
                <a:ext cx="7142807" cy="345764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快递</a:t>
                </a:r>
                <a:r>
                  <a:rPr lang="zh-CN" altLang="en-US" sz="9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渠道订单</a:t>
                </a:r>
                <a:r>
                  <a:rPr lang="zh-CN" altLang="en-US" sz="9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成交率；     呼叫</a:t>
                </a:r>
                <a:r>
                  <a:rPr lang="zh-CN" altLang="en-US" sz="9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中心渠道零担订单成交率</a:t>
                </a:r>
                <a:r>
                  <a:rPr lang="zh-CN" altLang="en-US" sz="9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；     特殊异常</a:t>
                </a:r>
                <a:endParaRPr lang="zh-CN" altLang="en-US" sz="900" b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0" name="五边形 49"/>
              <p:cNvSpPr/>
              <p:nvPr/>
            </p:nvSpPr>
            <p:spPr>
              <a:xfrm>
                <a:off x="1110997" y="4088559"/>
                <a:ext cx="2301945" cy="387328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营运</a:t>
                </a:r>
                <a:r>
                  <a:rPr lang="zh-CN" altLang="en-US" sz="8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异常</a:t>
                </a:r>
              </a:p>
            </p:txBody>
          </p:sp>
          <p:sp>
            <p:nvSpPr>
              <p:cNvPr id="51" name="五边形 50"/>
              <p:cNvSpPr/>
              <p:nvPr/>
            </p:nvSpPr>
            <p:spPr>
              <a:xfrm>
                <a:off x="1825382" y="4878848"/>
                <a:ext cx="790565" cy="569232"/>
              </a:xfrm>
              <a:prstGeom prst="homePlate">
                <a:avLst>
                  <a:gd name="adj" fmla="val 38543"/>
                </a:avLst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支线</a:t>
                </a: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运</a:t>
                </a:r>
                <a:endParaRPr lang="en-US" altLang="zh-CN" sz="800" b="1" smtClean="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行合格率</a:t>
                </a:r>
                <a:endParaRPr lang="zh-CN" altLang="en-US" sz="800" b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2" name="五边形 51"/>
              <p:cNvSpPr/>
              <p:nvPr/>
            </p:nvSpPr>
            <p:spPr>
              <a:xfrm>
                <a:off x="1825382" y="4574655"/>
                <a:ext cx="2386997" cy="248997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接送货变革</a:t>
                </a:r>
                <a:endParaRPr lang="en-US" altLang="zh-CN" sz="8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3" name="五边形 52"/>
              <p:cNvSpPr/>
              <p:nvPr/>
            </p:nvSpPr>
            <p:spPr>
              <a:xfrm>
                <a:off x="1825381" y="5546844"/>
                <a:ext cx="4774954" cy="387328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“每天多一票”</a:t>
                </a: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方案</a:t>
                </a:r>
                <a:endParaRPr lang="en-US" altLang="zh-CN" sz="8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4" name="五边形 53"/>
              <p:cNvSpPr/>
              <p:nvPr/>
            </p:nvSpPr>
            <p:spPr>
              <a:xfrm>
                <a:off x="4212859" y="4088559"/>
                <a:ext cx="811476" cy="387328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altLang="zh-CN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2</a:t>
                </a:r>
                <a:r>
                  <a:rPr lang="zh-CN" altLang="en-US" sz="8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小时</a:t>
                </a: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接货及时率</a:t>
                </a:r>
                <a:endParaRPr lang="zh-CN" altLang="en-US" sz="800" b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5" name="五边形 54"/>
              <p:cNvSpPr/>
              <p:nvPr/>
            </p:nvSpPr>
            <p:spPr>
              <a:xfrm>
                <a:off x="5067286" y="4088559"/>
                <a:ext cx="1568445" cy="387328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门</a:t>
                </a:r>
                <a:r>
                  <a:rPr lang="zh-CN" altLang="en-US" sz="8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店优化</a:t>
                </a: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项目</a:t>
                </a:r>
                <a:endParaRPr lang="zh-CN" altLang="en-US" sz="800" b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6" name="五边形 55"/>
              <p:cNvSpPr/>
              <p:nvPr/>
            </p:nvSpPr>
            <p:spPr>
              <a:xfrm>
                <a:off x="5067285" y="4574655"/>
                <a:ext cx="2246472" cy="248997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快递员缺口</a:t>
                </a: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率</a:t>
                </a:r>
                <a:endParaRPr lang="zh-CN" altLang="en-US" sz="800" b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7" name="五边形 56"/>
              <p:cNvSpPr/>
              <p:nvPr/>
            </p:nvSpPr>
            <p:spPr>
              <a:xfrm>
                <a:off x="5067286" y="4878847"/>
                <a:ext cx="3186518" cy="248997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快递自有货妥投</a:t>
                </a: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率</a:t>
                </a:r>
                <a:endParaRPr lang="en-US" altLang="zh-CN" sz="800" b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8" name="五边形 57"/>
              <p:cNvSpPr/>
              <p:nvPr/>
            </p:nvSpPr>
            <p:spPr>
              <a:xfrm>
                <a:off x="6635730" y="5199083"/>
                <a:ext cx="1618074" cy="248997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菜鸟揽收及时</a:t>
                </a: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率</a:t>
                </a:r>
                <a:endParaRPr lang="zh-CN" altLang="en-US" sz="800" b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9" name="五边形 58"/>
              <p:cNvSpPr/>
              <p:nvPr/>
            </p:nvSpPr>
            <p:spPr>
              <a:xfrm>
                <a:off x="6635730" y="4088559"/>
                <a:ext cx="1618075" cy="387328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7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特准快件收入；零担送货率；</a:t>
                </a:r>
                <a:r>
                  <a:rPr lang="en-US" altLang="zh-CN" sz="7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2</a:t>
                </a:r>
                <a:r>
                  <a:rPr lang="zh-CN" altLang="en-US" sz="7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小时接货及时</a:t>
                </a:r>
                <a:r>
                  <a:rPr lang="zh-CN" altLang="en-US" sz="7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率</a:t>
                </a:r>
                <a:endParaRPr lang="zh-CN" altLang="en-US" sz="700" b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0" name="五边形 59"/>
              <p:cNvSpPr/>
              <p:nvPr/>
            </p:nvSpPr>
            <p:spPr>
              <a:xfrm>
                <a:off x="6629789" y="5546844"/>
                <a:ext cx="811638" cy="387328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优势业务占比</a:t>
                </a:r>
                <a:endParaRPr lang="zh-CN" altLang="en-US" sz="800" b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1" name="五边形 60"/>
              <p:cNvSpPr/>
              <p:nvPr/>
            </p:nvSpPr>
            <p:spPr>
              <a:xfrm>
                <a:off x="7441427" y="5546844"/>
                <a:ext cx="812377" cy="387328"/>
              </a:xfrm>
              <a:prstGeom prst="homePlate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应收回收</a:t>
                </a:r>
                <a:endParaRPr lang="en-US" altLang="zh-CN" sz="800" b="1" smtClean="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 defTabSz="911202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退单率</a:t>
                </a:r>
                <a:endParaRPr lang="zh-CN" altLang="en-US" sz="800" b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2" name="五边形 61"/>
              <p:cNvSpPr/>
              <p:nvPr/>
            </p:nvSpPr>
            <p:spPr>
              <a:xfrm>
                <a:off x="1110998" y="4574655"/>
                <a:ext cx="714385" cy="1359517"/>
              </a:xfrm>
              <a:prstGeom prst="homePlate">
                <a:avLst>
                  <a:gd name="adj" fmla="val 10279"/>
                </a:avLst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none" lIns="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defTabSz="911202" fontAlgn="base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邮政申诉；</a:t>
                </a:r>
                <a:endParaRPr lang="en-US" altLang="zh-CN" sz="800" b="1" smtClean="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defTabSz="911202" fontAlgn="base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万</a:t>
                </a:r>
                <a:r>
                  <a:rPr lang="zh-CN" altLang="en-US" sz="8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票催收</a:t>
                </a: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派；</a:t>
                </a:r>
                <a:endParaRPr lang="en-US" altLang="zh-CN" sz="800" b="1" smtClean="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defTabSz="911202" fontAlgn="base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优秀案例；</a:t>
                </a:r>
                <a:endParaRPr lang="en-US" altLang="zh-CN" sz="800" b="1" smtClean="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defTabSz="911202" fontAlgn="base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800" b="1" smtClean="0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电商妥投</a:t>
                </a:r>
                <a:r>
                  <a:rPr lang="zh-CN" altLang="en-US" sz="800" b="1">
                    <a:solidFill>
                      <a:srgbClr val="000000"/>
                    </a:solidFill>
                    <a:latin typeface="华文楷体" pitchFamily="2" charset="-122"/>
                    <a:ea typeface="华文楷体" pitchFamily="2" charset="-122"/>
                  </a:rPr>
                  <a:t>；</a:t>
                </a:r>
              </a:p>
            </p:txBody>
          </p:sp>
        </p:grpSp>
        <p:sp>
          <p:nvSpPr>
            <p:cNvPr id="72" name="圆角矩形标注 71"/>
            <p:cNvSpPr/>
            <p:nvPr/>
          </p:nvSpPr>
          <p:spPr>
            <a:xfrm>
              <a:off x="632187" y="2643758"/>
              <a:ext cx="7900253" cy="2016224"/>
            </a:xfrm>
            <a:prstGeom prst="wedgeRoundRectCallout">
              <a:avLst>
                <a:gd name="adj1" fmla="val 21475"/>
                <a:gd name="adj2" fmla="val -60890"/>
                <a:gd name="adj3" fmla="val 16667"/>
              </a:avLst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00" kern="0" smtClean="0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71" name="组合 70"/>
          <p:cNvGrpSpPr/>
          <p:nvPr/>
        </p:nvGrpSpPr>
        <p:grpSpPr>
          <a:xfrm>
            <a:off x="4690967" y="1000494"/>
            <a:ext cx="4129505" cy="1345399"/>
            <a:chOff x="4690967" y="1000494"/>
            <a:chExt cx="4129505" cy="1345399"/>
          </a:xfrm>
        </p:grpSpPr>
        <p:sp>
          <p:nvSpPr>
            <p:cNvPr id="70" name="矩形 69"/>
            <p:cNvSpPr/>
            <p:nvPr/>
          </p:nvSpPr>
          <p:spPr>
            <a:xfrm>
              <a:off x="4690967" y="1000494"/>
              <a:ext cx="4129505" cy="134539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00" kern="0" smtClean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69" name="组合 68"/>
            <p:cNvGrpSpPr/>
            <p:nvPr/>
          </p:nvGrpSpPr>
          <p:grpSpPr>
            <a:xfrm>
              <a:off x="4825958" y="1049749"/>
              <a:ext cx="3795797" cy="1296144"/>
              <a:chOff x="4825958" y="1049749"/>
              <a:chExt cx="3795797" cy="1296144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4825958" y="1049749"/>
                <a:ext cx="3795797" cy="392153"/>
                <a:chOff x="5157419" y="1023370"/>
                <a:chExt cx="3795797" cy="393054"/>
              </a:xfrm>
            </p:grpSpPr>
            <p:sp>
              <p:nvSpPr>
                <p:cNvPr id="7" name="圆角矩形 6"/>
                <p:cNvSpPr/>
                <p:nvPr/>
              </p:nvSpPr>
              <p:spPr>
                <a:xfrm>
                  <a:off x="5215426" y="1142699"/>
                  <a:ext cx="3737790" cy="273725"/>
                </a:xfrm>
                <a:prstGeom prst="roundRect">
                  <a:avLst/>
                </a:prstGeom>
                <a:solidFill>
                  <a:srgbClr val="C9CCE1"/>
                </a:solidFill>
                <a:ln>
                  <a:solidFill>
                    <a:srgbClr val="C9CCE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rIns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r>
                    <a:rPr lang="zh-CN" altLang="en-US" sz="1400" b="1" smtClean="0">
                      <a:solidFill>
                        <a:schemeClr val="tx1"/>
                      </a:solidFill>
                      <a:latin typeface="华文楷体" pitchFamily="2" charset="-122"/>
                      <a:ea typeface="华文楷体" pitchFamily="2" charset="-122"/>
                    </a:rPr>
                    <a:t>指标项目变化频繁</a:t>
                  </a:r>
                  <a:endParaRPr lang="zh-CN" altLang="en-US" sz="1400" b="1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endParaRPr>
                </a:p>
              </p:txBody>
            </p:sp>
            <p:sp>
              <p:nvSpPr>
                <p:cNvPr id="8" name="圆角矩形 7"/>
                <p:cNvSpPr/>
                <p:nvPr/>
              </p:nvSpPr>
              <p:spPr>
                <a:xfrm>
                  <a:off x="5157419" y="1023370"/>
                  <a:ext cx="180000" cy="238658"/>
                </a:xfrm>
                <a:prstGeom prst="roundRect">
                  <a:avLst/>
                </a:prstGeom>
                <a:solidFill>
                  <a:srgbClr val="373C6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1600" smtClean="0">
                      <a:latin typeface="Broadway" pitchFamily="82" charset="0"/>
                      <a:ea typeface="华文楷体" pitchFamily="2" charset="-122"/>
                    </a:rPr>
                    <a:t>2</a:t>
                  </a:r>
                  <a:endParaRPr lang="zh-CN" altLang="en-US" sz="1600">
                    <a:latin typeface="Broadway" pitchFamily="82" charset="0"/>
                    <a:ea typeface="华文楷体" pitchFamily="2" charset="-122"/>
                  </a:endParaRPr>
                </a:p>
              </p:txBody>
            </p:sp>
          </p:grpSp>
          <p:sp>
            <p:nvSpPr>
              <p:cNvPr id="9" name="矩形 8"/>
              <p:cNvSpPr/>
              <p:nvPr/>
            </p:nvSpPr>
            <p:spPr bwMode="auto">
              <a:xfrm>
                <a:off x="4838391" y="1606140"/>
                <a:ext cx="3615797" cy="739753"/>
              </a:xfrm>
              <a:prstGeom prst="rect">
                <a:avLst/>
              </a:prstGeom>
              <a:no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36000" rIns="72000" bIns="3600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n"/>
                </a:pP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【</a:t>
                </a: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执行力考核</a:t>
                </a: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】</a:t>
                </a:r>
              </a:p>
              <a:p>
                <a:pPr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050" b="1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根据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公司方向</a:t>
                </a:r>
                <a:r>
                  <a:rPr lang="en-US" altLang="zh-CN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/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关键事件不断变化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，全年固定项仅</a:t>
                </a:r>
                <a:r>
                  <a:rPr lang="en-US" altLang="zh-CN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3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项</a:t>
                </a:r>
              </a:p>
            </p:txBody>
          </p:sp>
        </p:grpSp>
      </p:grpSp>
      <p:grpSp>
        <p:nvGrpSpPr>
          <p:cNvPr id="66" name="组合 65"/>
          <p:cNvGrpSpPr/>
          <p:nvPr/>
        </p:nvGrpSpPr>
        <p:grpSpPr>
          <a:xfrm>
            <a:off x="539552" y="1049749"/>
            <a:ext cx="3893043" cy="1728192"/>
            <a:chOff x="539552" y="1049749"/>
            <a:chExt cx="3893043" cy="1728192"/>
          </a:xfrm>
        </p:grpSpPr>
        <p:grpSp>
          <p:nvGrpSpPr>
            <p:cNvPr id="2" name="组合 1"/>
            <p:cNvGrpSpPr/>
            <p:nvPr/>
          </p:nvGrpSpPr>
          <p:grpSpPr>
            <a:xfrm>
              <a:off x="539552" y="1049749"/>
              <a:ext cx="3893043" cy="392153"/>
              <a:chOff x="5157419" y="1023370"/>
              <a:chExt cx="3795797" cy="393054"/>
            </a:xfrm>
          </p:grpSpPr>
          <p:sp>
            <p:nvSpPr>
              <p:cNvPr id="3" name="圆角矩形 2"/>
              <p:cNvSpPr/>
              <p:nvPr/>
            </p:nvSpPr>
            <p:spPr>
              <a:xfrm>
                <a:off x="5215426" y="1142699"/>
                <a:ext cx="3737790" cy="273725"/>
              </a:xfrm>
              <a:prstGeom prst="roundRect">
                <a:avLst>
                  <a:gd name="adj" fmla="val 14111"/>
                </a:avLst>
              </a:prstGeom>
              <a:solidFill>
                <a:srgbClr val="C9CCE1"/>
              </a:solidFill>
              <a:ln>
                <a:solidFill>
                  <a:srgbClr val="C9CCE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r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zh-CN" altLang="en-US" sz="14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监控指标多</a:t>
                </a:r>
                <a:endParaRPr lang="zh-CN" altLang="en-US" sz="14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" name="圆角矩形 3"/>
              <p:cNvSpPr/>
              <p:nvPr/>
            </p:nvSpPr>
            <p:spPr>
              <a:xfrm>
                <a:off x="5157419" y="1023370"/>
                <a:ext cx="180000" cy="238658"/>
              </a:xfrm>
              <a:prstGeom prst="roundRect">
                <a:avLst/>
              </a:prstGeom>
              <a:solidFill>
                <a:srgbClr val="373C6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600" smtClean="0">
                    <a:latin typeface="Broadway" pitchFamily="82" charset="0"/>
                    <a:ea typeface="华文楷体" pitchFamily="2" charset="-122"/>
                  </a:rPr>
                  <a:t>1</a:t>
                </a:r>
                <a:endParaRPr lang="zh-CN" altLang="en-US" sz="1600">
                  <a:latin typeface="Broadway" pitchFamily="82" charset="0"/>
                  <a:ea typeface="华文楷体" pitchFamily="2" charset="-122"/>
                </a:endParaRPr>
              </a:p>
            </p:txBody>
          </p:sp>
        </p:grpSp>
        <p:sp>
          <p:nvSpPr>
            <p:cNvPr id="5" name="矩形 4"/>
            <p:cNvSpPr/>
            <p:nvPr/>
          </p:nvSpPr>
          <p:spPr bwMode="auto">
            <a:xfrm>
              <a:off x="599046" y="1399956"/>
              <a:ext cx="3828938" cy="1377985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36000" rIns="72000" bIns="360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【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业绩项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业绩项不多，不超过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10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项</a:t>
              </a:r>
              <a:endParaRPr lang="en-US" altLang="zh-CN" sz="1050" smtClean="0">
                <a:latin typeface="华文楷体" pitchFamily="2" charset="-122"/>
                <a:ea typeface="华文楷体" pitchFamily="2" charset="-122"/>
                <a:cs typeface="华文楷体"/>
                <a:sym typeface="楷体" panose="02010609060101010101" pitchFamily="49" charset="-122"/>
              </a:endParaRPr>
            </a:p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【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能力项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出于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管理意图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，</a:t>
              </a:r>
              <a:r>
                <a:rPr lang="zh-CN" altLang="en-US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上级在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能力项中加了</a:t>
              </a:r>
              <a:r>
                <a:rPr lang="en-US" altLang="zh-CN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8-15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项</a:t>
              </a:r>
              <a:r>
                <a:rPr lang="zh-CN" altLang="en-US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指标</a:t>
              </a:r>
              <a:endParaRPr lang="en-US" altLang="zh-CN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华文楷体"/>
                <a:sym typeface="楷体" panose="02010609060101010101" pitchFamily="49" charset="-122"/>
              </a:endParaRPr>
            </a:p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【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ＭＳ Ｐゴシック"/>
                </a:rPr>
                <a:t>监控项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专业部门给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ＭＳ Ｐゴシック"/>
                </a:rPr>
                <a:t>一线加了</a:t>
              </a:r>
              <a:r>
                <a:rPr lang="en-US" altLang="zh-CN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/>
                </a:rPr>
                <a:t>10-15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/>
                </a:rPr>
                <a:t>项关键监控指标</a:t>
              </a:r>
              <a:endParaRPr kumimoji="0" lang="zh-CN" altLang="en-US" sz="1050" b="1" i="0" u="none" strike="noStrike" cap="none" normalizeH="0" baseline="0">
                <a:ln>
                  <a:noFill/>
                </a:ln>
                <a:solidFill>
                  <a:srgbClr val="C00000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/>
              </a:endParaRP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251520" y="83408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一、绩效项目背景</a:t>
            </a:r>
          </a:p>
        </p:txBody>
      </p:sp>
      <p:sp>
        <p:nvSpPr>
          <p:cNvPr id="19" name="Title 1"/>
          <p:cNvSpPr txBox="1"/>
          <p:nvPr/>
        </p:nvSpPr>
        <p:spPr bwMode="auto">
          <a:xfrm>
            <a:off x="345439" y="653956"/>
            <a:ext cx="8691057" cy="282129"/>
          </a:xfrm>
          <a:prstGeom prst="rect">
            <a:avLst/>
          </a:prstGeom>
          <a:noFill/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zh-CN" altLang="en-US" sz="1400" smtClean="0">
                <a:sym typeface="楷体" panose="02010609060101010101" pitchFamily="49" charset="-122"/>
              </a:rPr>
              <a:t>海德思哲调研中主要问题体现在监控指标多、变化频繁、过度盘点、绩效导向、组织管控及目标制定上</a:t>
            </a:r>
            <a:endParaRPr lang="zh-CN" altLang="en-US" sz="1400">
              <a:sym typeface="楷体" panose="02010609060101010101" pitchFamily="49" charset="-122"/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467544" y="1000495"/>
            <a:ext cx="4032448" cy="1643264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80536435"/>
      </p:ext>
    </p:ext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圆角矩形标注 19"/>
          <p:cNvSpPr/>
          <p:nvPr/>
        </p:nvSpPr>
        <p:spPr>
          <a:xfrm>
            <a:off x="4749727" y="3003797"/>
            <a:ext cx="3993454" cy="879163"/>
          </a:xfrm>
          <a:prstGeom prst="wedgeRoundRectCallout">
            <a:avLst>
              <a:gd name="adj1" fmla="val -53632"/>
              <a:gd name="adj2" fmla="val -18072"/>
              <a:gd name="adj3" fmla="val 16667"/>
            </a:avLst>
          </a:prstGeom>
          <a:solidFill>
            <a:schemeClr val="bg1">
              <a:lumMod val="85000"/>
            </a:schemeClr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>
              <a:lnSpc>
                <a:spcPts val="1700"/>
              </a:lnSpc>
            </a:pPr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      盘点</a:t>
            </a: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汇报太多了，一个区长有</a:t>
            </a:r>
            <a:r>
              <a:rPr lang="en-US" altLang="zh-CN" sz="12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50-60</a:t>
            </a:r>
            <a:r>
              <a:rPr lang="zh-CN" altLang="en-US" sz="12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个工作群</a:t>
            </a: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，各种数需要在群里汇报，曾经出现</a:t>
            </a:r>
            <a:r>
              <a:rPr lang="zh-CN" altLang="en-US" sz="12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每小时都要反馈数据</a:t>
            </a: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的情况。</a:t>
            </a:r>
            <a:endParaRPr lang="en-US" altLang="zh-CN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 algn="r">
              <a:lnSpc>
                <a:spcPts val="1700"/>
              </a:lnSpc>
            </a:pPr>
            <a:r>
              <a:rPr lang="en-US" altLang="zh-CN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江苏事业部某</a:t>
            </a:r>
            <a:r>
              <a:rPr lang="en-US" altLang="zh-CN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B7M</a:t>
            </a:r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1" name="组合 70"/>
          <p:cNvGrpSpPr/>
          <p:nvPr/>
        </p:nvGrpSpPr>
        <p:grpSpPr>
          <a:xfrm>
            <a:off x="4690967" y="1000494"/>
            <a:ext cx="4129505" cy="1345399"/>
            <a:chOff x="4690967" y="1000494"/>
            <a:chExt cx="4129505" cy="1345399"/>
          </a:xfrm>
        </p:grpSpPr>
        <p:sp>
          <p:nvSpPr>
            <p:cNvPr id="70" name="矩形 69"/>
            <p:cNvSpPr/>
            <p:nvPr/>
          </p:nvSpPr>
          <p:spPr>
            <a:xfrm>
              <a:off x="4690967" y="1000494"/>
              <a:ext cx="4129505" cy="134539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00" kern="0" smtClean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69" name="组合 68"/>
            <p:cNvGrpSpPr/>
            <p:nvPr/>
          </p:nvGrpSpPr>
          <p:grpSpPr>
            <a:xfrm>
              <a:off x="4825958" y="1049749"/>
              <a:ext cx="3795797" cy="1296144"/>
              <a:chOff x="4825958" y="1049749"/>
              <a:chExt cx="3795797" cy="1296144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4825958" y="1049749"/>
                <a:ext cx="3795797" cy="392153"/>
                <a:chOff x="5157419" y="1023370"/>
                <a:chExt cx="3795797" cy="393054"/>
              </a:xfrm>
            </p:grpSpPr>
            <p:sp>
              <p:nvSpPr>
                <p:cNvPr id="7" name="圆角矩形 6"/>
                <p:cNvSpPr/>
                <p:nvPr/>
              </p:nvSpPr>
              <p:spPr>
                <a:xfrm>
                  <a:off x="5215426" y="1142699"/>
                  <a:ext cx="3737790" cy="273725"/>
                </a:xfrm>
                <a:prstGeom prst="roundRect">
                  <a:avLst/>
                </a:prstGeom>
                <a:solidFill>
                  <a:srgbClr val="C9CCE1"/>
                </a:solidFill>
                <a:ln>
                  <a:solidFill>
                    <a:srgbClr val="C9CCE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rIns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r>
                    <a:rPr lang="zh-CN" altLang="en-US" sz="1400" b="1" smtClean="0">
                      <a:solidFill>
                        <a:schemeClr val="tx1"/>
                      </a:solidFill>
                      <a:latin typeface="华文楷体" pitchFamily="2" charset="-122"/>
                      <a:ea typeface="华文楷体" pitchFamily="2" charset="-122"/>
                    </a:rPr>
                    <a:t>指标项目变化频繁</a:t>
                  </a:r>
                  <a:endParaRPr lang="zh-CN" altLang="en-US" sz="1400" b="1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endParaRPr>
                </a:p>
              </p:txBody>
            </p:sp>
            <p:sp>
              <p:nvSpPr>
                <p:cNvPr id="8" name="圆角矩形 7"/>
                <p:cNvSpPr/>
                <p:nvPr/>
              </p:nvSpPr>
              <p:spPr>
                <a:xfrm>
                  <a:off x="5157419" y="1023370"/>
                  <a:ext cx="180000" cy="238658"/>
                </a:xfrm>
                <a:prstGeom prst="roundRect">
                  <a:avLst/>
                </a:prstGeom>
                <a:solidFill>
                  <a:srgbClr val="373C6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1600" smtClean="0">
                      <a:latin typeface="Broadway" pitchFamily="82" charset="0"/>
                      <a:ea typeface="华文楷体" pitchFamily="2" charset="-122"/>
                    </a:rPr>
                    <a:t>2</a:t>
                  </a:r>
                  <a:endParaRPr lang="zh-CN" altLang="en-US" sz="1600">
                    <a:latin typeface="Broadway" pitchFamily="82" charset="0"/>
                    <a:ea typeface="华文楷体" pitchFamily="2" charset="-122"/>
                  </a:endParaRPr>
                </a:p>
              </p:txBody>
            </p:sp>
          </p:grpSp>
          <p:sp>
            <p:nvSpPr>
              <p:cNvPr id="9" name="矩形 8"/>
              <p:cNvSpPr/>
              <p:nvPr/>
            </p:nvSpPr>
            <p:spPr bwMode="auto">
              <a:xfrm>
                <a:off x="4838391" y="1606140"/>
                <a:ext cx="3615797" cy="739753"/>
              </a:xfrm>
              <a:prstGeom prst="rect">
                <a:avLst/>
              </a:prstGeom>
              <a:no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36000" rIns="72000" bIns="3600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n"/>
                </a:pP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【</a:t>
                </a: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执行力考核</a:t>
                </a: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】</a:t>
                </a:r>
              </a:p>
              <a:p>
                <a:pPr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050" b="1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根据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公司方向</a:t>
                </a:r>
                <a:r>
                  <a:rPr lang="en-US" altLang="zh-CN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/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关键事件不断变化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，全年固定项仅</a:t>
                </a:r>
                <a:r>
                  <a:rPr lang="en-US" altLang="zh-CN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3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项</a:t>
                </a:r>
              </a:p>
            </p:txBody>
          </p:sp>
        </p:grpSp>
      </p:grpSp>
      <p:grpSp>
        <p:nvGrpSpPr>
          <p:cNvPr id="66" name="组合 65"/>
          <p:cNvGrpSpPr/>
          <p:nvPr/>
        </p:nvGrpSpPr>
        <p:grpSpPr>
          <a:xfrm>
            <a:off x="539552" y="1049749"/>
            <a:ext cx="3893043" cy="1728192"/>
            <a:chOff x="539552" y="1049749"/>
            <a:chExt cx="3893043" cy="1728192"/>
          </a:xfrm>
        </p:grpSpPr>
        <p:grpSp>
          <p:nvGrpSpPr>
            <p:cNvPr id="2" name="组合 1"/>
            <p:cNvGrpSpPr/>
            <p:nvPr/>
          </p:nvGrpSpPr>
          <p:grpSpPr>
            <a:xfrm>
              <a:off x="539552" y="1049749"/>
              <a:ext cx="3893043" cy="392153"/>
              <a:chOff x="5157419" y="1023370"/>
              <a:chExt cx="3795797" cy="393054"/>
            </a:xfrm>
          </p:grpSpPr>
          <p:sp>
            <p:nvSpPr>
              <p:cNvPr id="3" name="圆角矩形 2"/>
              <p:cNvSpPr/>
              <p:nvPr/>
            </p:nvSpPr>
            <p:spPr>
              <a:xfrm>
                <a:off x="5215426" y="1142699"/>
                <a:ext cx="3737790" cy="273725"/>
              </a:xfrm>
              <a:prstGeom prst="roundRect">
                <a:avLst>
                  <a:gd name="adj" fmla="val 14111"/>
                </a:avLst>
              </a:prstGeom>
              <a:solidFill>
                <a:srgbClr val="C9CCE1"/>
              </a:solidFill>
              <a:ln>
                <a:solidFill>
                  <a:srgbClr val="C9CCE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r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zh-CN" altLang="en-US" sz="14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监控指标多</a:t>
                </a:r>
                <a:endParaRPr lang="zh-CN" altLang="en-US" sz="14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" name="圆角矩形 3"/>
              <p:cNvSpPr/>
              <p:nvPr/>
            </p:nvSpPr>
            <p:spPr>
              <a:xfrm>
                <a:off x="5157419" y="1023370"/>
                <a:ext cx="180000" cy="238658"/>
              </a:xfrm>
              <a:prstGeom prst="roundRect">
                <a:avLst/>
              </a:prstGeom>
              <a:solidFill>
                <a:srgbClr val="373C6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600" smtClean="0">
                    <a:latin typeface="Broadway" pitchFamily="82" charset="0"/>
                    <a:ea typeface="华文楷体" pitchFamily="2" charset="-122"/>
                  </a:rPr>
                  <a:t>1</a:t>
                </a:r>
                <a:endParaRPr lang="zh-CN" altLang="en-US" sz="1600">
                  <a:latin typeface="Broadway" pitchFamily="82" charset="0"/>
                  <a:ea typeface="华文楷体" pitchFamily="2" charset="-122"/>
                </a:endParaRPr>
              </a:p>
            </p:txBody>
          </p:sp>
        </p:grpSp>
        <p:sp>
          <p:nvSpPr>
            <p:cNvPr id="5" name="矩形 4"/>
            <p:cNvSpPr/>
            <p:nvPr/>
          </p:nvSpPr>
          <p:spPr bwMode="auto">
            <a:xfrm>
              <a:off x="599046" y="1399956"/>
              <a:ext cx="3828938" cy="1377985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36000" rIns="72000" bIns="360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【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业绩项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业绩项不多，不超过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10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项</a:t>
              </a:r>
              <a:endParaRPr lang="en-US" altLang="zh-CN" sz="1050" smtClean="0">
                <a:latin typeface="华文楷体" pitchFamily="2" charset="-122"/>
                <a:ea typeface="华文楷体" pitchFamily="2" charset="-122"/>
                <a:cs typeface="华文楷体"/>
                <a:sym typeface="楷体" panose="02010609060101010101" pitchFamily="49" charset="-122"/>
              </a:endParaRPr>
            </a:p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【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能力项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出于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管理意图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，</a:t>
              </a:r>
              <a:r>
                <a:rPr lang="zh-CN" altLang="en-US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上级在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能力项中加了</a:t>
              </a:r>
              <a:r>
                <a:rPr lang="en-US" altLang="zh-CN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8-15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项</a:t>
              </a:r>
              <a:r>
                <a:rPr lang="zh-CN" altLang="en-US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指标</a:t>
              </a:r>
              <a:endParaRPr lang="en-US" altLang="zh-CN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华文楷体"/>
                <a:sym typeface="楷体" panose="02010609060101010101" pitchFamily="49" charset="-122"/>
              </a:endParaRPr>
            </a:p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【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ＭＳ Ｐゴシック"/>
                </a:rPr>
                <a:t>监控项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专业部门给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ＭＳ Ｐゴシック"/>
                </a:rPr>
                <a:t>一线加了</a:t>
              </a:r>
              <a:r>
                <a:rPr lang="en-US" altLang="zh-CN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/>
                </a:rPr>
                <a:t>10-15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/>
                </a:rPr>
                <a:t>项关键监控指标</a:t>
              </a:r>
              <a:endParaRPr kumimoji="0" lang="zh-CN" altLang="en-US" sz="1050" b="1" i="0" u="none" strike="noStrike" cap="none" normalizeH="0" baseline="0">
                <a:ln>
                  <a:noFill/>
                </a:ln>
                <a:solidFill>
                  <a:srgbClr val="C00000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/>
              </a:endParaRPr>
            </a:p>
          </p:txBody>
        </p:sp>
      </p:grpSp>
      <p:grpSp>
        <p:nvGrpSpPr>
          <p:cNvPr id="75" name="组合 74"/>
          <p:cNvGrpSpPr/>
          <p:nvPr/>
        </p:nvGrpSpPr>
        <p:grpSpPr>
          <a:xfrm>
            <a:off x="599045" y="2643758"/>
            <a:ext cx="4021981" cy="2088232"/>
            <a:chOff x="599045" y="2643758"/>
            <a:chExt cx="4021981" cy="2088232"/>
          </a:xfrm>
        </p:grpSpPr>
        <p:sp>
          <p:nvSpPr>
            <p:cNvPr id="74" name="矩形 73"/>
            <p:cNvSpPr/>
            <p:nvPr/>
          </p:nvSpPr>
          <p:spPr>
            <a:xfrm>
              <a:off x="599045" y="2643758"/>
              <a:ext cx="4021981" cy="20882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00" kern="0" smtClean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67" name="组合 66"/>
            <p:cNvGrpSpPr/>
            <p:nvPr/>
          </p:nvGrpSpPr>
          <p:grpSpPr>
            <a:xfrm>
              <a:off x="599046" y="2961852"/>
              <a:ext cx="3828938" cy="1256249"/>
              <a:chOff x="599046" y="2961852"/>
              <a:chExt cx="3828938" cy="1256249"/>
            </a:xfrm>
          </p:grpSpPr>
          <p:grpSp>
            <p:nvGrpSpPr>
              <p:cNvPr id="10" name="组合 9"/>
              <p:cNvGrpSpPr/>
              <p:nvPr/>
            </p:nvGrpSpPr>
            <p:grpSpPr>
              <a:xfrm>
                <a:off x="632187" y="2961852"/>
                <a:ext cx="3795797" cy="392153"/>
                <a:chOff x="5157419" y="1023370"/>
                <a:chExt cx="3795797" cy="393054"/>
              </a:xfrm>
            </p:grpSpPr>
            <p:sp>
              <p:nvSpPr>
                <p:cNvPr id="11" name="圆角矩形 10"/>
                <p:cNvSpPr/>
                <p:nvPr/>
              </p:nvSpPr>
              <p:spPr>
                <a:xfrm>
                  <a:off x="5215426" y="1142699"/>
                  <a:ext cx="3737790" cy="273725"/>
                </a:xfrm>
                <a:prstGeom prst="roundRect">
                  <a:avLst/>
                </a:prstGeom>
                <a:solidFill>
                  <a:srgbClr val="C9CCE1"/>
                </a:solidFill>
                <a:ln>
                  <a:solidFill>
                    <a:srgbClr val="C9CCE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rIns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r>
                    <a:rPr lang="zh-CN" altLang="en-US" sz="1400" b="1" smtClean="0">
                      <a:solidFill>
                        <a:schemeClr val="tx1"/>
                      </a:solidFill>
                      <a:latin typeface="华文楷体" pitchFamily="2" charset="-122"/>
                      <a:ea typeface="华文楷体" pitchFamily="2" charset="-122"/>
                    </a:rPr>
                    <a:t>过度盘点</a:t>
                  </a:r>
                  <a:endParaRPr lang="zh-CN" altLang="en-US" sz="1400" b="1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endParaRPr>
                </a:p>
              </p:txBody>
            </p:sp>
            <p:sp>
              <p:nvSpPr>
                <p:cNvPr id="12" name="圆角矩形 11"/>
                <p:cNvSpPr/>
                <p:nvPr/>
              </p:nvSpPr>
              <p:spPr>
                <a:xfrm>
                  <a:off x="5157419" y="1023370"/>
                  <a:ext cx="180000" cy="238658"/>
                </a:xfrm>
                <a:prstGeom prst="roundRect">
                  <a:avLst/>
                </a:prstGeom>
                <a:solidFill>
                  <a:srgbClr val="373C6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1600" smtClean="0">
                      <a:latin typeface="Broadway" pitchFamily="82" charset="0"/>
                      <a:ea typeface="华文楷体" pitchFamily="2" charset="-122"/>
                    </a:rPr>
                    <a:t>3</a:t>
                  </a:r>
                  <a:endParaRPr lang="zh-CN" altLang="en-US" sz="1600">
                    <a:latin typeface="Broadway" pitchFamily="82" charset="0"/>
                    <a:ea typeface="华文楷体" pitchFamily="2" charset="-122"/>
                  </a:endParaRPr>
                </a:p>
              </p:txBody>
            </p:sp>
          </p:grpSp>
          <p:sp>
            <p:nvSpPr>
              <p:cNvPr id="13" name="矩形 12"/>
              <p:cNvSpPr/>
              <p:nvPr/>
            </p:nvSpPr>
            <p:spPr bwMode="auto">
              <a:xfrm>
                <a:off x="599046" y="3478348"/>
                <a:ext cx="3615797" cy="739753"/>
              </a:xfrm>
              <a:prstGeom prst="rect">
                <a:avLst/>
              </a:prstGeom>
              <a:no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36000" rIns="72000" bIns="3600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n"/>
                </a:pP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【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指标跟踪</a:t>
                </a: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】</a:t>
                </a:r>
              </a:p>
              <a:p>
                <a:pPr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频率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高，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完成</a:t>
                </a:r>
                <a:r>
                  <a:rPr lang="en-US" altLang="zh-CN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KPI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，没完成监控指标，也要被盘点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，做汇报</a:t>
                </a:r>
              </a:p>
            </p:txBody>
          </p:sp>
        </p:grpSp>
      </p:grpSp>
      <p:sp>
        <p:nvSpPr>
          <p:cNvPr id="18" name="TextBox 17"/>
          <p:cNvSpPr txBox="1"/>
          <p:nvPr/>
        </p:nvSpPr>
        <p:spPr>
          <a:xfrm>
            <a:off x="251520" y="83408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一、绩效项目背景</a:t>
            </a:r>
          </a:p>
        </p:txBody>
      </p:sp>
      <p:sp>
        <p:nvSpPr>
          <p:cNvPr id="19" name="Title 1"/>
          <p:cNvSpPr txBox="1"/>
          <p:nvPr/>
        </p:nvSpPr>
        <p:spPr bwMode="auto">
          <a:xfrm>
            <a:off x="345439" y="653956"/>
            <a:ext cx="8691057" cy="282129"/>
          </a:xfrm>
          <a:prstGeom prst="rect">
            <a:avLst/>
          </a:prstGeom>
          <a:noFill/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zh-CN" altLang="en-US" sz="1400" smtClean="0">
                <a:sym typeface="楷体" panose="02010609060101010101" pitchFamily="49" charset="-122"/>
              </a:rPr>
              <a:t>海德思哲调研中主要问题体现在监控指标多、变化频繁、过度盘点、绩效导向、组织管控及目标制定上</a:t>
            </a:r>
            <a:endParaRPr lang="zh-CN" altLang="en-US" sz="1400">
              <a:sym typeface="楷体" panose="02010609060101010101" pitchFamily="49" charset="-122"/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467544" y="1000495"/>
            <a:ext cx="4032448" cy="1643264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7" name="矩形 76"/>
          <p:cNvSpPr/>
          <p:nvPr/>
        </p:nvSpPr>
        <p:spPr>
          <a:xfrm>
            <a:off x="4666499" y="1000494"/>
            <a:ext cx="4032448" cy="1851427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80536435"/>
      </p:ext>
    </p:ext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8" name="组合 77"/>
          <p:cNvGrpSpPr/>
          <p:nvPr/>
        </p:nvGrpSpPr>
        <p:grpSpPr>
          <a:xfrm>
            <a:off x="4499992" y="2643758"/>
            <a:ext cx="4320479" cy="2088232"/>
            <a:chOff x="4499992" y="2643758"/>
            <a:chExt cx="4320479" cy="2088232"/>
          </a:xfrm>
        </p:grpSpPr>
        <p:sp>
          <p:nvSpPr>
            <p:cNvPr id="76" name="矩形 75"/>
            <p:cNvSpPr/>
            <p:nvPr/>
          </p:nvSpPr>
          <p:spPr>
            <a:xfrm>
              <a:off x="4499992" y="2643758"/>
              <a:ext cx="4320479" cy="20882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00" kern="0" smtClean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68" name="组合 67"/>
            <p:cNvGrpSpPr/>
            <p:nvPr/>
          </p:nvGrpSpPr>
          <p:grpSpPr>
            <a:xfrm>
              <a:off x="4825958" y="2961852"/>
              <a:ext cx="3893043" cy="1698130"/>
              <a:chOff x="4825958" y="2961852"/>
              <a:chExt cx="3893043" cy="1698130"/>
            </a:xfrm>
          </p:grpSpPr>
          <p:grpSp>
            <p:nvGrpSpPr>
              <p:cNvPr id="14" name="组合 13"/>
              <p:cNvGrpSpPr/>
              <p:nvPr/>
            </p:nvGrpSpPr>
            <p:grpSpPr>
              <a:xfrm>
                <a:off x="4825958" y="2961852"/>
                <a:ext cx="3893043" cy="392153"/>
                <a:chOff x="5157419" y="1023370"/>
                <a:chExt cx="3795797" cy="393054"/>
              </a:xfrm>
            </p:grpSpPr>
            <p:sp>
              <p:nvSpPr>
                <p:cNvPr id="15" name="圆角矩形 14"/>
                <p:cNvSpPr/>
                <p:nvPr/>
              </p:nvSpPr>
              <p:spPr>
                <a:xfrm>
                  <a:off x="5215426" y="1142699"/>
                  <a:ext cx="3737790" cy="273725"/>
                </a:xfrm>
                <a:prstGeom prst="roundRect">
                  <a:avLst>
                    <a:gd name="adj" fmla="val 14111"/>
                  </a:avLst>
                </a:prstGeom>
                <a:solidFill>
                  <a:srgbClr val="C9CCE1"/>
                </a:solidFill>
                <a:ln>
                  <a:solidFill>
                    <a:srgbClr val="C9CCE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rIns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r>
                    <a:rPr lang="zh-CN" altLang="en-US" sz="1400" b="1" smtClean="0">
                      <a:solidFill>
                        <a:schemeClr val="tx1"/>
                      </a:solidFill>
                      <a:latin typeface="华文楷体" pitchFamily="2" charset="-122"/>
                      <a:ea typeface="华文楷体" pitchFamily="2" charset="-122"/>
                    </a:rPr>
                    <a:t>其他</a:t>
                  </a:r>
                  <a:endParaRPr lang="zh-CN" altLang="en-US" sz="1400" b="1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endParaRPr>
                </a:p>
              </p:txBody>
            </p:sp>
            <p:sp>
              <p:nvSpPr>
                <p:cNvPr id="16" name="圆角矩形 15"/>
                <p:cNvSpPr/>
                <p:nvPr/>
              </p:nvSpPr>
              <p:spPr>
                <a:xfrm>
                  <a:off x="5157419" y="1023370"/>
                  <a:ext cx="180000" cy="238658"/>
                </a:xfrm>
                <a:prstGeom prst="roundRect">
                  <a:avLst/>
                </a:prstGeom>
                <a:solidFill>
                  <a:srgbClr val="373C6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1600" smtClean="0">
                      <a:latin typeface="Broadway" pitchFamily="82" charset="0"/>
                      <a:ea typeface="华文楷体" pitchFamily="2" charset="-122"/>
                    </a:rPr>
                    <a:t>4</a:t>
                  </a:r>
                  <a:endParaRPr lang="zh-CN" altLang="en-US" sz="1600">
                    <a:latin typeface="Broadway" pitchFamily="82" charset="0"/>
                    <a:ea typeface="华文楷体" pitchFamily="2" charset="-122"/>
                  </a:endParaRPr>
                </a:p>
              </p:txBody>
            </p:sp>
          </p:grpSp>
          <p:sp>
            <p:nvSpPr>
              <p:cNvPr id="17" name="矩形 16"/>
              <p:cNvSpPr/>
              <p:nvPr/>
            </p:nvSpPr>
            <p:spPr bwMode="auto">
              <a:xfrm>
                <a:off x="4838391" y="3281997"/>
                <a:ext cx="3828938" cy="1377985"/>
              </a:xfrm>
              <a:prstGeom prst="rect">
                <a:avLst/>
              </a:prstGeom>
              <a:no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36000" rIns="72000" bIns="3600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n"/>
                </a:pP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【</a:t>
                </a: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绩效导向</a:t>
                </a: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】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</a:rPr>
                  <a:t>只关注个人绩效考核的局部短视</a:t>
                </a: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</a:rPr>
                  <a:t>行为</a:t>
                </a:r>
                <a:endParaRPr lang="en-US" altLang="zh-CN" sz="1050" smtClean="0">
                  <a:latin typeface="华文楷体" pitchFamily="2" charset="-122"/>
                  <a:ea typeface="华文楷体" pitchFamily="2" charset="-122"/>
                </a:endParaRPr>
              </a:p>
              <a:p>
                <a:pPr marL="171450" indent="-171450">
                  <a:lnSpc>
                    <a:spcPct val="200000"/>
                  </a:lnSpc>
                  <a:buFont typeface="Wingdings" pitchFamily="2" charset="2"/>
                  <a:buChar char="n"/>
                </a:pP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【</a:t>
                </a: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组织管控</a:t>
                </a: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】</a:t>
                </a: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繁琐的会议和</a:t>
                </a: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PPT</a:t>
                </a: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汇报，</a:t>
                </a:r>
                <a:r>
                  <a:rPr lang="zh-CN" altLang="en-US" sz="1050" b="1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盲目加考核</a:t>
                </a:r>
                <a:endParaRPr lang="en-US" altLang="zh-CN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endParaRPr>
              </a:p>
              <a:p>
                <a:pPr marL="171450" indent="-171450">
                  <a:lnSpc>
                    <a:spcPct val="200000"/>
                  </a:lnSpc>
                  <a:buFont typeface="Wingdings" pitchFamily="2" charset="2"/>
                  <a:buChar char="n"/>
                </a:pP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ＭＳ Ｐゴシック"/>
                  </a:rPr>
                  <a:t>【</a:t>
                </a: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  <a:cs typeface="ＭＳ Ｐゴシック"/>
                  </a:rPr>
                  <a:t>目标制定</a:t>
                </a: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ＭＳ Ｐゴシック"/>
                  </a:rPr>
                  <a:t>】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</a:rPr>
                  <a:t>盲目制定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</a:rPr>
                  <a:t>目标值</a:t>
                </a:r>
                <a:r>
                  <a:rPr lang="zh-CN" altLang="en-US" sz="1050" b="1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</a:rPr>
                  <a:t>，一线实际情况考虑较少</a:t>
                </a:r>
                <a:endParaRPr kumimoji="0" lang="zh-CN" altLang="en-US" sz="1050" b="1" i="0" u="none" strike="noStrike" cap="none" normalizeH="0" baseline="0">
                  <a:ln>
                    <a:noFill/>
                  </a:ln>
                  <a:solidFill>
                    <a:srgbClr val="C00000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/>
                </a:endParaRPr>
              </a:p>
            </p:txBody>
          </p:sp>
        </p:grpSp>
      </p:grpSp>
      <p:grpSp>
        <p:nvGrpSpPr>
          <p:cNvPr id="71" name="组合 70"/>
          <p:cNvGrpSpPr/>
          <p:nvPr/>
        </p:nvGrpSpPr>
        <p:grpSpPr>
          <a:xfrm>
            <a:off x="4690967" y="1000494"/>
            <a:ext cx="4129505" cy="1345399"/>
            <a:chOff x="4690967" y="1000494"/>
            <a:chExt cx="4129505" cy="1345399"/>
          </a:xfrm>
        </p:grpSpPr>
        <p:sp>
          <p:nvSpPr>
            <p:cNvPr id="70" name="矩形 69"/>
            <p:cNvSpPr/>
            <p:nvPr/>
          </p:nvSpPr>
          <p:spPr>
            <a:xfrm>
              <a:off x="4690967" y="1000494"/>
              <a:ext cx="4129505" cy="134539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00" kern="0" smtClean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69" name="组合 68"/>
            <p:cNvGrpSpPr/>
            <p:nvPr/>
          </p:nvGrpSpPr>
          <p:grpSpPr>
            <a:xfrm>
              <a:off x="4825958" y="1049749"/>
              <a:ext cx="3795797" cy="1296144"/>
              <a:chOff x="4825958" y="1049749"/>
              <a:chExt cx="3795797" cy="1296144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4825958" y="1049749"/>
                <a:ext cx="3795797" cy="392153"/>
                <a:chOff x="5157419" y="1023370"/>
                <a:chExt cx="3795797" cy="393054"/>
              </a:xfrm>
            </p:grpSpPr>
            <p:sp>
              <p:nvSpPr>
                <p:cNvPr id="7" name="圆角矩形 6"/>
                <p:cNvSpPr/>
                <p:nvPr/>
              </p:nvSpPr>
              <p:spPr>
                <a:xfrm>
                  <a:off x="5215426" y="1142699"/>
                  <a:ext cx="3737790" cy="273725"/>
                </a:xfrm>
                <a:prstGeom prst="roundRect">
                  <a:avLst/>
                </a:prstGeom>
                <a:solidFill>
                  <a:srgbClr val="C9CCE1"/>
                </a:solidFill>
                <a:ln>
                  <a:solidFill>
                    <a:srgbClr val="C9CCE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rIns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r>
                    <a:rPr lang="zh-CN" altLang="en-US" sz="1400" b="1" smtClean="0">
                      <a:solidFill>
                        <a:schemeClr val="tx1"/>
                      </a:solidFill>
                      <a:latin typeface="华文楷体" pitchFamily="2" charset="-122"/>
                      <a:ea typeface="华文楷体" pitchFamily="2" charset="-122"/>
                    </a:rPr>
                    <a:t>指标项目变化频繁</a:t>
                  </a:r>
                  <a:endParaRPr lang="zh-CN" altLang="en-US" sz="1400" b="1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endParaRPr>
                </a:p>
              </p:txBody>
            </p:sp>
            <p:sp>
              <p:nvSpPr>
                <p:cNvPr id="8" name="圆角矩形 7"/>
                <p:cNvSpPr/>
                <p:nvPr/>
              </p:nvSpPr>
              <p:spPr>
                <a:xfrm>
                  <a:off x="5157419" y="1023370"/>
                  <a:ext cx="180000" cy="238658"/>
                </a:xfrm>
                <a:prstGeom prst="roundRect">
                  <a:avLst/>
                </a:prstGeom>
                <a:solidFill>
                  <a:srgbClr val="373C6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1600" smtClean="0">
                      <a:latin typeface="Broadway" pitchFamily="82" charset="0"/>
                      <a:ea typeface="华文楷体" pitchFamily="2" charset="-122"/>
                    </a:rPr>
                    <a:t>2</a:t>
                  </a:r>
                  <a:endParaRPr lang="zh-CN" altLang="en-US" sz="1600">
                    <a:latin typeface="Broadway" pitchFamily="82" charset="0"/>
                    <a:ea typeface="华文楷体" pitchFamily="2" charset="-122"/>
                  </a:endParaRPr>
                </a:p>
              </p:txBody>
            </p:sp>
          </p:grpSp>
          <p:sp>
            <p:nvSpPr>
              <p:cNvPr id="9" name="矩形 8"/>
              <p:cNvSpPr/>
              <p:nvPr/>
            </p:nvSpPr>
            <p:spPr bwMode="auto">
              <a:xfrm>
                <a:off x="4838391" y="1606140"/>
                <a:ext cx="3615797" cy="739753"/>
              </a:xfrm>
              <a:prstGeom prst="rect">
                <a:avLst/>
              </a:prstGeom>
              <a:no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36000" rIns="72000" bIns="3600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n"/>
                </a:pP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【</a:t>
                </a: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执行力考核</a:t>
                </a: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】</a:t>
                </a:r>
              </a:p>
              <a:p>
                <a:pPr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050" b="1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根据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公司方向</a:t>
                </a:r>
                <a:r>
                  <a:rPr lang="en-US" altLang="zh-CN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/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关键事件不断变化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，全年固定项仅</a:t>
                </a:r>
                <a:r>
                  <a:rPr lang="en-US" altLang="zh-CN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3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项</a:t>
                </a:r>
              </a:p>
            </p:txBody>
          </p:sp>
        </p:grpSp>
      </p:grpSp>
      <p:grpSp>
        <p:nvGrpSpPr>
          <p:cNvPr id="66" name="组合 65"/>
          <p:cNvGrpSpPr/>
          <p:nvPr/>
        </p:nvGrpSpPr>
        <p:grpSpPr>
          <a:xfrm>
            <a:off x="539552" y="1049749"/>
            <a:ext cx="3893043" cy="1728192"/>
            <a:chOff x="539552" y="1049749"/>
            <a:chExt cx="3893043" cy="1728192"/>
          </a:xfrm>
        </p:grpSpPr>
        <p:grpSp>
          <p:nvGrpSpPr>
            <p:cNvPr id="2" name="组合 1"/>
            <p:cNvGrpSpPr/>
            <p:nvPr/>
          </p:nvGrpSpPr>
          <p:grpSpPr>
            <a:xfrm>
              <a:off x="539552" y="1049749"/>
              <a:ext cx="3893043" cy="392153"/>
              <a:chOff x="5157419" y="1023370"/>
              <a:chExt cx="3795797" cy="393054"/>
            </a:xfrm>
          </p:grpSpPr>
          <p:sp>
            <p:nvSpPr>
              <p:cNvPr id="3" name="圆角矩形 2"/>
              <p:cNvSpPr/>
              <p:nvPr/>
            </p:nvSpPr>
            <p:spPr>
              <a:xfrm>
                <a:off x="5215426" y="1142699"/>
                <a:ext cx="3737790" cy="273725"/>
              </a:xfrm>
              <a:prstGeom prst="roundRect">
                <a:avLst>
                  <a:gd name="adj" fmla="val 14111"/>
                </a:avLst>
              </a:prstGeom>
              <a:solidFill>
                <a:srgbClr val="C9CCE1"/>
              </a:solidFill>
              <a:ln>
                <a:solidFill>
                  <a:srgbClr val="C9CCE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r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zh-CN" altLang="en-US" sz="1400" b="1" smtClean="0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rPr>
                  <a:t>监控指标多</a:t>
                </a:r>
                <a:endParaRPr lang="zh-CN" altLang="en-US" sz="14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" name="圆角矩形 3"/>
              <p:cNvSpPr/>
              <p:nvPr/>
            </p:nvSpPr>
            <p:spPr>
              <a:xfrm>
                <a:off x="5157419" y="1023370"/>
                <a:ext cx="180000" cy="238658"/>
              </a:xfrm>
              <a:prstGeom prst="roundRect">
                <a:avLst/>
              </a:prstGeom>
              <a:solidFill>
                <a:srgbClr val="373C6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600" smtClean="0">
                    <a:latin typeface="Broadway" pitchFamily="82" charset="0"/>
                    <a:ea typeface="华文楷体" pitchFamily="2" charset="-122"/>
                  </a:rPr>
                  <a:t>1</a:t>
                </a:r>
                <a:endParaRPr lang="zh-CN" altLang="en-US" sz="1600">
                  <a:latin typeface="Broadway" pitchFamily="82" charset="0"/>
                  <a:ea typeface="华文楷体" pitchFamily="2" charset="-122"/>
                </a:endParaRPr>
              </a:p>
            </p:txBody>
          </p:sp>
        </p:grpSp>
        <p:sp>
          <p:nvSpPr>
            <p:cNvPr id="5" name="矩形 4"/>
            <p:cNvSpPr/>
            <p:nvPr/>
          </p:nvSpPr>
          <p:spPr bwMode="auto">
            <a:xfrm>
              <a:off x="599046" y="1399956"/>
              <a:ext cx="3828938" cy="1377985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36000" rIns="72000" bIns="360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【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业绩项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业绩项不多，不超过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10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项</a:t>
              </a:r>
              <a:endParaRPr lang="en-US" altLang="zh-CN" sz="1050" smtClean="0">
                <a:latin typeface="华文楷体" pitchFamily="2" charset="-122"/>
                <a:ea typeface="华文楷体" pitchFamily="2" charset="-122"/>
                <a:cs typeface="华文楷体"/>
                <a:sym typeface="楷体" panose="02010609060101010101" pitchFamily="49" charset="-122"/>
              </a:endParaRPr>
            </a:p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【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能力项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出于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管理意图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，</a:t>
              </a:r>
              <a:r>
                <a:rPr lang="zh-CN" altLang="en-US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上级在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能力项中加了</a:t>
              </a:r>
              <a:r>
                <a:rPr lang="en-US" altLang="zh-CN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8-15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项</a:t>
              </a:r>
              <a:r>
                <a:rPr lang="zh-CN" altLang="en-US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华文楷体"/>
                  <a:sym typeface="楷体" panose="02010609060101010101" pitchFamily="49" charset="-122"/>
                </a:rPr>
                <a:t>指标</a:t>
              </a:r>
              <a:endParaRPr lang="en-US" altLang="zh-CN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华文楷体"/>
                <a:sym typeface="楷体" panose="02010609060101010101" pitchFamily="49" charset="-122"/>
              </a:endParaRPr>
            </a:p>
            <a:p>
              <a:pPr marL="171450" indent="-171450" eaLnBrk="0" fontAlgn="base" hangingPunct="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n"/>
              </a:pP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【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ＭＳ Ｐゴシック"/>
                </a:rPr>
                <a:t>监控项</a:t>
              </a:r>
              <a:r>
                <a:rPr lang="en-US" altLang="zh-CN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】</a:t>
              </a: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  <a:cs typeface="ＭＳ Ｐゴシック"/>
                </a:rPr>
                <a:t>专业部门给</a:t>
              </a:r>
              <a:r>
                <a:rPr lang="zh-CN" altLang="en-US" sz="1050">
                  <a:latin typeface="华文楷体" pitchFamily="2" charset="-122"/>
                  <a:ea typeface="华文楷体" pitchFamily="2" charset="-122"/>
                  <a:cs typeface="ＭＳ Ｐゴシック"/>
                </a:rPr>
                <a:t>一线加了</a:t>
              </a:r>
              <a:r>
                <a:rPr lang="en-US" altLang="zh-CN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/>
                </a:rPr>
                <a:t>10-15</a:t>
              </a:r>
              <a:r>
                <a:rPr lang="zh-CN" altLang="en-US" sz="105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ＭＳ Ｐゴシック"/>
                </a:rPr>
                <a:t>项关键监控指标</a:t>
              </a:r>
              <a:endParaRPr kumimoji="0" lang="zh-CN" altLang="en-US" sz="1050" b="1" i="0" u="none" strike="noStrike" cap="none" normalizeH="0" baseline="0">
                <a:ln>
                  <a:noFill/>
                </a:ln>
                <a:solidFill>
                  <a:srgbClr val="C00000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/>
              </a:endParaRPr>
            </a:p>
          </p:txBody>
        </p:sp>
      </p:grpSp>
      <p:grpSp>
        <p:nvGrpSpPr>
          <p:cNvPr id="75" name="组合 74"/>
          <p:cNvGrpSpPr/>
          <p:nvPr/>
        </p:nvGrpSpPr>
        <p:grpSpPr>
          <a:xfrm>
            <a:off x="599045" y="2643758"/>
            <a:ext cx="4021981" cy="2088232"/>
            <a:chOff x="599045" y="2643758"/>
            <a:chExt cx="4021981" cy="2088232"/>
          </a:xfrm>
        </p:grpSpPr>
        <p:sp>
          <p:nvSpPr>
            <p:cNvPr id="74" name="矩形 73"/>
            <p:cNvSpPr/>
            <p:nvPr/>
          </p:nvSpPr>
          <p:spPr>
            <a:xfrm>
              <a:off x="599045" y="2643758"/>
              <a:ext cx="4021981" cy="20882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00" kern="0" smtClean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67" name="组合 66"/>
            <p:cNvGrpSpPr/>
            <p:nvPr/>
          </p:nvGrpSpPr>
          <p:grpSpPr>
            <a:xfrm>
              <a:off x="599046" y="2961852"/>
              <a:ext cx="3828938" cy="1256249"/>
              <a:chOff x="599046" y="2961852"/>
              <a:chExt cx="3828938" cy="1256249"/>
            </a:xfrm>
          </p:grpSpPr>
          <p:grpSp>
            <p:nvGrpSpPr>
              <p:cNvPr id="10" name="组合 9"/>
              <p:cNvGrpSpPr/>
              <p:nvPr/>
            </p:nvGrpSpPr>
            <p:grpSpPr>
              <a:xfrm>
                <a:off x="632187" y="2961852"/>
                <a:ext cx="3795797" cy="392153"/>
                <a:chOff x="5157419" y="1023370"/>
                <a:chExt cx="3795797" cy="393054"/>
              </a:xfrm>
            </p:grpSpPr>
            <p:sp>
              <p:nvSpPr>
                <p:cNvPr id="11" name="圆角矩形 10"/>
                <p:cNvSpPr/>
                <p:nvPr/>
              </p:nvSpPr>
              <p:spPr>
                <a:xfrm>
                  <a:off x="5215426" y="1142699"/>
                  <a:ext cx="3737790" cy="273725"/>
                </a:xfrm>
                <a:prstGeom prst="roundRect">
                  <a:avLst/>
                </a:prstGeom>
                <a:solidFill>
                  <a:srgbClr val="C9CCE1"/>
                </a:solidFill>
                <a:ln>
                  <a:solidFill>
                    <a:srgbClr val="C9CCE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0" rIns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r>
                    <a:rPr lang="zh-CN" altLang="en-US" sz="1400" b="1" smtClean="0">
                      <a:solidFill>
                        <a:schemeClr val="tx1"/>
                      </a:solidFill>
                      <a:latin typeface="华文楷体" pitchFamily="2" charset="-122"/>
                      <a:ea typeface="华文楷体" pitchFamily="2" charset="-122"/>
                    </a:rPr>
                    <a:t>过度盘点</a:t>
                  </a:r>
                  <a:endParaRPr lang="zh-CN" altLang="en-US" sz="1400" b="1">
                    <a:solidFill>
                      <a:schemeClr val="tx1"/>
                    </a:solidFill>
                    <a:latin typeface="华文楷体" pitchFamily="2" charset="-122"/>
                    <a:ea typeface="华文楷体" pitchFamily="2" charset="-122"/>
                  </a:endParaRPr>
                </a:p>
              </p:txBody>
            </p:sp>
            <p:sp>
              <p:nvSpPr>
                <p:cNvPr id="12" name="圆角矩形 11"/>
                <p:cNvSpPr/>
                <p:nvPr/>
              </p:nvSpPr>
              <p:spPr>
                <a:xfrm>
                  <a:off x="5157419" y="1023370"/>
                  <a:ext cx="180000" cy="238658"/>
                </a:xfrm>
                <a:prstGeom prst="roundRect">
                  <a:avLst/>
                </a:prstGeom>
                <a:solidFill>
                  <a:srgbClr val="373C6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 Narrow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1600" smtClean="0">
                      <a:latin typeface="Broadway" pitchFamily="82" charset="0"/>
                      <a:ea typeface="华文楷体" pitchFamily="2" charset="-122"/>
                    </a:rPr>
                    <a:t>3</a:t>
                  </a:r>
                  <a:endParaRPr lang="zh-CN" altLang="en-US" sz="1600">
                    <a:latin typeface="Broadway" pitchFamily="82" charset="0"/>
                    <a:ea typeface="华文楷体" pitchFamily="2" charset="-122"/>
                  </a:endParaRPr>
                </a:p>
              </p:txBody>
            </p:sp>
          </p:grpSp>
          <p:sp>
            <p:nvSpPr>
              <p:cNvPr id="13" name="矩形 12"/>
              <p:cNvSpPr/>
              <p:nvPr/>
            </p:nvSpPr>
            <p:spPr bwMode="auto">
              <a:xfrm>
                <a:off x="599046" y="3478348"/>
                <a:ext cx="3615797" cy="739753"/>
              </a:xfrm>
              <a:prstGeom prst="rect">
                <a:avLst/>
              </a:prstGeom>
              <a:no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36000" rIns="72000" bIns="3600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n"/>
                </a:pP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【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指标跟踪</a:t>
                </a:r>
                <a:r>
                  <a:rPr lang="en-US" altLang="zh-CN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】</a:t>
                </a:r>
              </a:p>
              <a:p>
                <a:pPr eaLnBrk="0" fontAlgn="base" hangingPunct="0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050" smtClean="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频率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高，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完成</a:t>
                </a:r>
                <a:r>
                  <a:rPr lang="en-US" altLang="zh-CN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KPI</a:t>
                </a:r>
                <a:r>
                  <a:rPr lang="zh-CN" altLang="en-US" sz="105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，没完成监控指标，也要被盘点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华文楷体"/>
                    <a:sym typeface="楷体" panose="02010609060101010101" pitchFamily="49" charset="-122"/>
                  </a:rPr>
                  <a:t>，做汇报</a:t>
                </a:r>
              </a:p>
            </p:txBody>
          </p:sp>
        </p:grpSp>
      </p:grpSp>
      <p:sp>
        <p:nvSpPr>
          <p:cNvPr id="18" name="TextBox 17"/>
          <p:cNvSpPr txBox="1"/>
          <p:nvPr/>
        </p:nvSpPr>
        <p:spPr>
          <a:xfrm>
            <a:off x="251520" y="83408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一、绩效项目背景</a:t>
            </a:r>
          </a:p>
        </p:txBody>
      </p:sp>
      <p:sp>
        <p:nvSpPr>
          <p:cNvPr id="19" name="Title 1"/>
          <p:cNvSpPr txBox="1"/>
          <p:nvPr/>
        </p:nvSpPr>
        <p:spPr bwMode="auto">
          <a:xfrm>
            <a:off x="345439" y="653956"/>
            <a:ext cx="8691057" cy="282129"/>
          </a:xfrm>
          <a:prstGeom prst="rect">
            <a:avLst/>
          </a:prstGeom>
          <a:noFill/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zh-CN" altLang="en-US" sz="1400" smtClean="0">
                <a:sym typeface="楷体" panose="02010609060101010101" pitchFamily="49" charset="-122"/>
              </a:rPr>
              <a:t>海德思哲调研中主要问题体现在监控指标多、变化频繁、过度盘点、绩效导向、组织管控及目标制定上</a:t>
            </a:r>
            <a:endParaRPr lang="zh-CN" altLang="en-US" sz="1400">
              <a:sym typeface="楷体" panose="02010609060101010101" pitchFamily="49" charset="-122"/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467544" y="1000495"/>
            <a:ext cx="4032448" cy="1643264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7" name="矩形 76"/>
          <p:cNvSpPr/>
          <p:nvPr/>
        </p:nvSpPr>
        <p:spPr>
          <a:xfrm>
            <a:off x="4666499" y="1000494"/>
            <a:ext cx="4032448" cy="1851427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9" name="矩形 78"/>
          <p:cNvSpPr/>
          <p:nvPr/>
        </p:nvSpPr>
        <p:spPr>
          <a:xfrm>
            <a:off x="584180" y="2859782"/>
            <a:ext cx="4032448" cy="1851427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80536435"/>
      </p:ext>
    </p:ext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图表 2"/>
          <p:cNvGraphicFramePr/>
          <p:nvPr>
            <p:extLst>
              <p:ext uri="{D42A27DB-BD31-4B8C-83A1-F6EECF244321}">
                <p14:modId xmlns:p14="http://schemas.microsoft.com/office/powerpoint/2010/main" val="2086937694"/>
              </p:ext>
            </p:extLst>
          </p:nvPr>
        </p:nvGraphicFramePr>
        <p:xfrm>
          <a:off x="2447763" y="1622195"/>
          <a:ext cx="6120680" cy="288032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51520" y="83408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一、绩效项目背景</a:t>
            </a:r>
          </a:p>
        </p:txBody>
      </p:sp>
      <p:sp>
        <p:nvSpPr>
          <p:cNvPr id="5" name="Title 1"/>
          <p:cNvSpPr txBox="1"/>
          <p:nvPr/>
        </p:nvSpPr>
        <p:spPr bwMode="auto">
          <a:xfrm>
            <a:off x="332615" y="561429"/>
            <a:ext cx="8382399" cy="261610"/>
          </a:xfrm>
          <a:prstGeom prst="rect">
            <a:avLst/>
          </a:prstGeom>
          <a:noFill/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zh-CN" altLang="en-US" sz="1400" smtClean="0">
                <a:sym typeface="楷体" panose="02010609060101010101" pitchFamily="49" charset="-122"/>
              </a:rPr>
              <a:t>通过调研，发现一线对目标值、绩效评价等存在</a:t>
            </a:r>
            <a:r>
              <a:rPr lang="zh-CN" altLang="en-US" sz="1400">
                <a:sym typeface="楷体" panose="02010609060101010101" pitchFamily="49" charset="-122"/>
              </a:rPr>
              <a:t>不满</a:t>
            </a:r>
          </a:p>
        </p:txBody>
      </p:sp>
      <p:sp>
        <p:nvSpPr>
          <p:cNvPr id="6" name="五边形 5"/>
          <p:cNvSpPr/>
          <p:nvPr/>
        </p:nvSpPr>
        <p:spPr>
          <a:xfrm>
            <a:off x="325587" y="987574"/>
            <a:ext cx="1939441" cy="406246"/>
          </a:xfrm>
          <a:prstGeom prst="homePlate">
            <a:avLst/>
          </a:prstGeom>
          <a:solidFill>
            <a:srgbClr val="373C64"/>
          </a:solidFill>
        </p:spPr>
        <p:txBody>
          <a:bodyPr wrap="non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ker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2017</a:t>
            </a:r>
            <a:r>
              <a:rPr lang="zh-CN" altLang="en-US" sz="1200" b="1" ker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年通过多种</a:t>
            </a:r>
            <a:r>
              <a:rPr lang="zh-CN" altLang="en-US" sz="1200" b="1" kern="0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渠道</a:t>
            </a:r>
            <a:endParaRPr lang="en-US" altLang="zh-CN" sz="1200" b="1" kern="0" smtClean="0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 b="1" kern="0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收集</a:t>
            </a:r>
            <a:r>
              <a:rPr lang="zh-CN" altLang="en-US" sz="1200" b="1" ker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一线意见</a:t>
            </a:r>
          </a:p>
        </p:txBody>
      </p:sp>
      <p:sp>
        <p:nvSpPr>
          <p:cNvPr id="7" name="燕尾形 6"/>
          <p:cNvSpPr/>
          <p:nvPr/>
        </p:nvSpPr>
        <p:spPr>
          <a:xfrm>
            <a:off x="2123727" y="987574"/>
            <a:ext cx="6768753" cy="406246"/>
          </a:xfrm>
          <a:prstGeom prst="chevron">
            <a:avLst/>
          </a:prstGeom>
          <a:solidFill>
            <a:srgbClr val="373C64"/>
          </a:solidFill>
        </p:spPr>
        <p:txBody>
          <a:bodyPr rot="0" spcFirstLastPara="0" vertOverflow="overflow" horzOverflow="overflow" vert="horz" wrap="none" lIns="0" tIns="36000" rIns="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  <a:cs typeface="ＭＳ Ｐゴシック"/>
              </a:rPr>
              <a:t>一线对目标不认同，认为绩效不公平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  <a:cs typeface="ＭＳ Ｐゴシック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258" b="65321" l="19683" r="801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125" t="-1" r="12291" b="27421"/>
          <a:stretch>
            <a:fillRect/>
          </a:stretch>
        </p:blipFill>
        <p:spPr>
          <a:xfrm>
            <a:off x="452771" y="1764453"/>
            <a:ext cx="586399" cy="612000"/>
          </a:xfrm>
          <a:prstGeom prst="rect">
            <a:avLst/>
          </a:prstGeom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88889" l="9677" r="887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9632" y="1779662"/>
            <a:ext cx="694584" cy="8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251520" y="2403173"/>
            <a:ext cx="936104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调研</a:t>
            </a:r>
          </a:p>
        </p:txBody>
      </p:sp>
      <p:sp>
        <p:nvSpPr>
          <p:cNvPr id="11" name="矩形 10"/>
          <p:cNvSpPr/>
          <p:nvPr/>
        </p:nvSpPr>
        <p:spPr>
          <a:xfrm>
            <a:off x="1115616" y="2403173"/>
            <a:ext cx="1008111" cy="2616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342922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685844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028767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37169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1714612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057535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2400457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2743380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E</a:t>
            </a: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站绩效专帖</a:t>
            </a:r>
            <a:endParaRPr lang="en-US" altLang="zh-CN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Freeform 55"/>
          <p:cNvSpPr/>
          <p:nvPr/>
        </p:nvSpPr>
        <p:spPr bwMode="gray">
          <a:xfrm rot="5400000">
            <a:off x="1048996" y="2165883"/>
            <a:ext cx="288000" cy="1800000"/>
          </a:xfrm>
          <a:custGeom>
            <a:gdLst>
              <a:gd name="T0" fmla="*/ 0 w 324"/>
              <a:gd name="T1" fmla="*/ 0 h 2620"/>
              <a:gd name="T2" fmla="*/ 214150320 w 324"/>
              <a:gd name="T3" fmla="*/ 471838656 h 2620"/>
              <a:gd name="T4" fmla="*/ 428299514 w 324"/>
              <a:gd name="T5" fmla="*/ 610743930 h 2620"/>
              <a:gd name="T6" fmla="*/ 428299514 w 324"/>
              <a:gd name="T7" fmla="*/ 526959955 h 2620"/>
              <a:gd name="T8" fmla="*/ 722755922 w 324"/>
              <a:gd name="T9" fmla="*/ 712167242 h 2620"/>
              <a:gd name="T10" fmla="*/ 419376490 w 324"/>
              <a:gd name="T11" fmla="*/ 903989762 h 2620"/>
              <a:gd name="T12" fmla="*/ 410453466 w 324"/>
              <a:gd name="T13" fmla="*/ 813590555 h 2620"/>
              <a:gd name="T14" fmla="*/ 214150320 w 324"/>
              <a:gd name="T15" fmla="*/ 950291775 h 2620"/>
              <a:gd name="T16" fmla="*/ 0 w 324"/>
              <a:gd name="T17" fmla="*/ 1444178644 h 262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24" h="2620">
                <a:moveTo>
                  <a:pt x="0" y="0"/>
                </a:moveTo>
                <a:cubicBezTo>
                  <a:pt x="16" y="143"/>
                  <a:pt x="64" y="671"/>
                  <a:pt x="96" y="856"/>
                </a:cubicBezTo>
                <a:cubicBezTo>
                  <a:pt x="128" y="1041"/>
                  <a:pt x="176" y="1091"/>
                  <a:pt x="192" y="1108"/>
                </a:cubicBezTo>
                <a:lnTo>
                  <a:pt x="192" y="956"/>
                </a:lnTo>
                <a:lnTo>
                  <a:pt x="324" y="1292"/>
                </a:lnTo>
                <a:lnTo>
                  <a:pt x="188" y="1640"/>
                </a:lnTo>
                <a:lnTo>
                  <a:pt x="184" y="1476"/>
                </a:lnTo>
                <a:cubicBezTo>
                  <a:pt x="169" y="1490"/>
                  <a:pt x="127" y="1533"/>
                  <a:pt x="96" y="1724"/>
                </a:cubicBezTo>
                <a:cubicBezTo>
                  <a:pt x="65" y="1915"/>
                  <a:pt x="20" y="2433"/>
                  <a:pt x="0" y="2620"/>
                </a:cubicBezTo>
              </a:path>
            </a:pathLst>
          </a:custGeom>
          <a:gradFill flip="none" rotWithShape="1">
            <a:gsLst>
              <a:gs pos="23327">
                <a:srgbClr val="FDDECF"/>
              </a:gs>
              <a:gs pos="8748">
                <a:srgbClr val="FCCA82"/>
              </a:gs>
              <a:gs pos="0">
                <a:srgbClr val="FAAF19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AAF19"/>
              </a:gs>
              <a:gs pos="82001">
                <a:srgbClr val="FBD49C"/>
              </a:gs>
              <a:gs pos="100000">
                <a:srgbClr val="FEE7F2"/>
              </a:gs>
            </a:gsLst>
            <a:path path="rect">
              <a:fillToRect l="100000" t="100000"/>
            </a:path>
            <a:tileRect r="-100000" b="-100000"/>
          </a:gradFill>
          <a:ln w="3175">
            <a:noFill/>
          </a:ln>
          <a:effectLst/>
          <a:ex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>
              <a:solidFill>
                <a:prstClr val="black"/>
              </a:solidFill>
              <a:latin typeface="方正兰亭黑简体" pitchFamily="2" charset="-122"/>
              <a:ea typeface="方正兰亭黑简体" pitchFamily="2" charset="-122"/>
            </a:endParaRPr>
          </a:p>
        </p:txBody>
      </p:sp>
      <p:sp>
        <p:nvSpPr>
          <p:cNvPr id="13" name="矩形 12"/>
          <p:cNvSpPr/>
          <p:nvPr/>
        </p:nvSpPr>
        <p:spPr bwMode="auto">
          <a:xfrm>
            <a:off x="332615" y="1563638"/>
            <a:ext cx="1791112" cy="2808312"/>
          </a:xfrm>
          <a:prstGeom prst="rect">
            <a:avLst/>
          </a:prstGeom>
          <a:noFill/>
          <a:ln w="3175" cap="flat" cmpd="sng" algn="ctr">
            <a:solidFill>
              <a:schemeClr val="bg1">
                <a:lumMod val="7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342922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685844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028767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37169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1714612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057535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2400457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2743380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楷体" pitchFamily="2" charset="-122"/>
              <a:ea typeface="华文楷体" pitchFamily="2" charset="-122"/>
              <a:cs typeface="ＭＳ Ｐゴシック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580112" y="2944893"/>
            <a:ext cx="1080120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对目标不认同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644008" y="3240555"/>
            <a:ext cx="1080120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绩效不公平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040052" y="2486672"/>
            <a:ext cx="540060" cy="2419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其他</a:t>
            </a:r>
          </a:p>
        </p:txBody>
      </p:sp>
      <p:sp>
        <p:nvSpPr>
          <p:cNvPr id="17" name="矩形 16"/>
          <p:cNvSpPr/>
          <p:nvPr/>
        </p:nvSpPr>
        <p:spPr bwMode="auto">
          <a:xfrm>
            <a:off x="2488030" y="1563638"/>
            <a:ext cx="6226984" cy="2808312"/>
          </a:xfrm>
          <a:prstGeom prst="rect">
            <a:avLst/>
          </a:prstGeom>
          <a:noFill/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342922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685844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028767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37169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1714612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057535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2400457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2743380" algn="l" defTabSz="342922" rtl="0" eaLnBrk="1" latinLnBrk="0" hangingPunct="1">
              <a:defRPr sz="18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楷体" pitchFamily="2" charset="-122"/>
              <a:ea typeface="华文楷体" pitchFamily="2" charset="-122"/>
              <a:cs typeface="ＭＳ Ｐゴシック"/>
            </a:endParaRPr>
          </a:p>
        </p:txBody>
      </p:sp>
      <p:cxnSp>
        <p:nvCxnSpPr>
          <p:cNvPr id="18" name="直接连接符 17"/>
          <p:cNvCxnSpPr/>
          <p:nvPr/>
        </p:nvCxnSpPr>
        <p:spPr bwMode="auto">
          <a:xfrm flipH="1">
            <a:off x="2123727" y="1563638"/>
            <a:ext cx="364304" cy="1918897"/>
          </a:xfrm>
          <a:prstGeom prst="line">
            <a:avLst/>
          </a:prstGeom>
          <a:solidFill>
            <a:schemeClr val="accent1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9" name="直接连接符 18"/>
          <p:cNvCxnSpPr/>
          <p:nvPr/>
        </p:nvCxnSpPr>
        <p:spPr bwMode="auto">
          <a:xfrm>
            <a:off x="2123727" y="4227934"/>
            <a:ext cx="364303" cy="144016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0" name="矩形 19"/>
          <p:cNvSpPr/>
          <p:nvPr/>
        </p:nvSpPr>
        <p:spPr>
          <a:xfrm>
            <a:off x="325587" y="3482536"/>
            <a:ext cx="1798139" cy="745398"/>
          </a:xfrm>
          <a:prstGeom prst="rect">
            <a:avLst/>
          </a:prstGeom>
          <a:solidFill>
            <a:srgbClr val="C9CCE1"/>
          </a:soli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kern="0" smtClean="0">
                <a:latin typeface="华文楷体" pitchFamily="2" charset="-122"/>
                <a:ea typeface="华文楷体" pitchFamily="2" charset="-122"/>
              </a:rPr>
              <a:t>收集绩效问题</a:t>
            </a:r>
            <a:endParaRPr lang="en-US" altLang="zh-CN" sz="1600" b="1" kern="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600" b="1" kern="0" smtClean="0">
                <a:latin typeface="华文楷体" pitchFamily="2" charset="-122"/>
                <a:ea typeface="华文楷体" pitchFamily="2" charset="-122"/>
              </a:rPr>
              <a:t>468</a:t>
            </a:r>
            <a:r>
              <a:rPr lang="zh-CN" altLang="en-US" sz="1600" b="1" kern="0" smtClean="0">
                <a:latin typeface="华文楷体" pitchFamily="2" charset="-122"/>
                <a:ea typeface="华文楷体" pitchFamily="2" charset="-122"/>
              </a:rPr>
              <a:t>条</a:t>
            </a:r>
          </a:p>
        </p:txBody>
      </p:sp>
      <p:graphicFrame>
        <p:nvGraphicFramePr>
          <p:cNvPr id="21" name="表格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5139683"/>
              </p:ext>
            </p:extLst>
          </p:nvPr>
        </p:nvGraphicFramePr>
        <p:xfrm>
          <a:off x="6732240" y="2934595"/>
          <a:ext cx="1872208" cy="11912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429243">
                <a:tc>
                  <a:txBody>
                    <a:bodyPr vert="horz" wrap="square"/>
                    <a:lstStyle/>
                    <a:p>
                      <a:pPr marL="0" marR="0" indent="0" algn="l" defTabSz="342946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0" kern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收入越来越好，指标越来越高，工资越来越低</a:t>
                      </a:r>
                      <a:endParaRPr lang="en-US" altLang="zh-CN" sz="1100" b="0" kern="0" smtClean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CCE1">
                        <a:alpha val="85098"/>
                      </a:srgbClr>
                    </a:solidFill>
                  </a:tcPr>
                </a:tc>
              </a:tr>
              <a:tr h="746158">
                <a:tc>
                  <a:txBody>
                    <a:bodyPr vert="horz" wrap="square"/>
                    <a:lstStyle/>
                    <a:p>
                      <a:pPr marL="0" marR="0" indent="0" algn="l" defTabSz="342946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0" kern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公司进行利润分享，利润目标就成重中之重，但指标上涨都是一刀切，不考虑实际和规划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C9CCE1">
                        <a:alpha val="85098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6985357"/>
              </p:ext>
            </p:extLst>
          </p:nvPr>
        </p:nvGraphicFramePr>
        <p:xfrm>
          <a:off x="2555776" y="1779661"/>
          <a:ext cx="1701628" cy="24056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1628"/>
              </a:tblGrid>
              <a:tr h="713059">
                <a:tc>
                  <a:txBody>
                    <a:bodyPr vert="horz" wrap="square"/>
                    <a:lstStyle/>
                    <a:p>
                      <a:pPr marL="0" marR="0" indent="0" algn="l" defTabSz="342946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1" kern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奖金分配：</a:t>
                      </a:r>
                      <a:r>
                        <a:rPr lang="zh-CN" altLang="en-US" sz="1100" b="0" kern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奖金分配经理拿</a:t>
                      </a:r>
                      <a:r>
                        <a:rPr lang="en-US" altLang="zh-CN" sz="1100" b="0" kern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60%</a:t>
                      </a:r>
                      <a:r>
                        <a:rPr lang="zh-CN" altLang="en-US" sz="1100" b="0" kern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奖金，剩下</a:t>
                      </a:r>
                      <a:r>
                        <a:rPr lang="en-US" altLang="zh-CN" sz="1100" b="0" kern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40%9</a:t>
                      </a:r>
                      <a:r>
                        <a:rPr lang="zh-CN" altLang="en-US" sz="1100" b="0" kern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个员工分，不公平</a:t>
                      </a:r>
                      <a:endParaRPr lang="en-US" altLang="zh-CN" sz="1100" b="0" kern="0" smtClean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CCE1">
                        <a:alpha val="85098"/>
                      </a:srgbClr>
                    </a:solidFill>
                  </a:tcPr>
                </a:tc>
              </a:tr>
              <a:tr h="713059">
                <a:tc>
                  <a:txBody>
                    <a:bodyPr vert="horz" wrap="square"/>
                    <a:lstStyle/>
                    <a:p>
                      <a:pPr marL="0" marR="0" indent="0" algn="l" defTabSz="342946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100" b="1" kern="0" smtClean="0">
                          <a:latin typeface="华文楷体" pitchFamily="2" charset="-122"/>
                          <a:ea typeface="华文楷体" pitchFamily="2" charset="-122"/>
                        </a:rPr>
                        <a:t>PBC</a:t>
                      </a:r>
                      <a:r>
                        <a:rPr lang="zh-CN" altLang="en-US" sz="1100" b="1" kern="0" smtClean="0">
                          <a:latin typeface="华文楷体" pitchFamily="2" charset="-122"/>
                          <a:ea typeface="华文楷体" pitchFamily="2" charset="-122"/>
                        </a:rPr>
                        <a:t>应用：</a:t>
                      </a:r>
                      <a:r>
                        <a:rPr lang="zh-CN" altLang="en-US" sz="1100" kern="0" smtClean="0">
                          <a:latin typeface="华文楷体" pitchFamily="2" charset="-122"/>
                          <a:ea typeface="华文楷体" pitchFamily="2" charset="-122"/>
                        </a:rPr>
                        <a:t>现在一线都不怎么看</a:t>
                      </a:r>
                      <a:r>
                        <a:rPr lang="en-US" altLang="zh-CN" sz="1100" kern="0" smtClean="0">
                          <a:latin typeface="华文楷体" pitchFamily="2" charset="-122"/>
                          <a:ea typeface="华文楷体" pitchFamily="2" charset="-122"/>
                        </a:rPr>
                        <a:t>PBC</a:t>
                      </a:r>
                      <a:r>
                        <a:rPr lang="zh-CN" altLang="en-US" sz="1100" kern="0" smtClean="0">
                          <a:latin typeface="华文楷体" pitchFamily="2" charset="-122"/>
                          <a:ea typeface="华文楷体" pitchFamily="2" charset="-122"/>
                        </a:rPr>
                        <a:t>，不淘汰就行，对奖金又没什么影响</a:t>
                      </a:r>
                      <a:endParaRPr lang="en-US" altLang="zh-CN" sz="1100" kern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CCE1">
                        <a:alpha val="85098"/>
                      </a:srgbClr>
                    </a:solidFill>
                  </a:tcPr>
                </a:tc>
              </a:tr>
              <a:tr h="97949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zh-CN" altLang="en-US" sz="1100" b="1" kern="0" smtClean="0">
                          <a:latin typeface="华文楷体" pitchFamily="2" charset="-122"/>
                          <a:ea typeface="华文楷体" pitchFamily="2" charset="-122"/>
                        </a:rPr>
                        <a:t>方案不合理：</a:t>
                      </a:r>
                      <a:r>
                        <a:rPr lang="zh-CN" altLang="en-US" sz="1100" b="0" kern="0" smtClean="0">
                          <a:latin typeface="华文楷体" pitchFamily="2" charset="-122"/>
                          <a:ea typeface="华文楷体" pitchFamily="2" charset="-122"/>
                        </a:rPr>
                        <a:t>部门绩效考核，既要体现公平，也要体现团队协作，但是很多时候考核方案制定没有考虑团队协作</a:t>
                      </a:r>
                      <a:endParaRPr lang="en-US" altLang="zh-CN" sz="1100" b="0" kern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C9CCE1">
                        <a:alpha val="85098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4240366"/>
      </p:ext>
    </p:ext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251520" y="83408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德邦问题总结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837391" y="1307714"/>
            <a:ext cx="7396938" cy="2301109"/>
            <a:chOff x="467544" y="1192658"/>
            <a:chExt cx="8136632" cy="2531220"/>
          </a:xfrm>
        </p:grpSpPr>
        <p:sp>
          <p:nvSpPr>
            <p:cNvPr id="24" name="圆角矩形 23"/>
            <p:cNvSpPr/>
            <p:nvPr/>
          </p:nvSpPr>
          <p:spPr>
            <a:xfrm>
              <a:off x="467544" y="1462106"/>
              <a:ext cx="2448000" cy="2261772"/>
            </a:xfrm>
            <a:prstGeom prst="roundRect">
              <a:avLst>
                <a:gd name="adj" fmla="val 3490"/>
              </a:avLst>
            </a:prstGeom>
            <a:solidFill>
              <a:schemeClr val="bg1"/>
            </a:solidFill>
            <a:ln w="9525">
              <a:solidFill>
                <a:schemeClr val="bg1">
                  <a:lumMod val="6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考核方案</a:t>
              </a:r>
              <a:endParaRPr lang="en-US" altLang="zh-CN" sz="32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3200" b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不精准</a:t>
              </a:r>
              <a:endParaRPr lang="zh-CN" altLang="en-US" sz="32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0" name="圆角矩形 29"/>
            <p:cNvSpPr/>
            <p:nvPr/>
          </p:nvSpPr>
          <p:spPr>
            <a:xfrm>
              <a:off x="3311860" y="1462106"/>
              <a:ext cx="2448000" cy="2261772"/>
            </a:xfrm>
            <a:prstGeom prst="roundRect">
              <a:avLst>
                <a:gd name="adj" fmla="val 3490"/>
              </a:avLst>
            </a:prstGeom>
            <a:solidFill>
              <a:schemeClr val="bg1"/>
            </a:solidFill>
            <a:ln w="9525">
              <a:solidFill>
                <a:schemeClr val="bg1">
                  <a:lumMod val="6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对目标</a:t>
              </a:r>
              <a:endParaRPr lang="en-US" altLang="zh-CN" sz="32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3200" b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不认同</a:t>
              </a:r>
              <a:endParaRPr lang="zh-CN" altLang="en-US" sz="32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1" name="圆角矩形 30"/>
            <p:cNvSpPr/>
            <p:nvPr/>
          </p:nvSpPr>
          <p:spPr>
            <a:xfrm>
              <a:off x="6156176" y="1462106"/>
              <a:ext cx="2448000" cy="2261772"/>
            </a:xfrm>
            <a:prstGeom prst="roundRect">
              <a:avLst>
                <a:gd name="adj" fmla="val 3490"/>
              </a:avLst>
            </a:prstGeom>
            <a:solidFill>
              <a:schemeClr val="bg1"/>
            </a:solidFill>
            <a:ln w="9525">
              <a:solidFill>
                <a:schemeClr val="bg1">
                  <a:lumMod val="65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对强管控</a:t>
              </a:r>
              <a:endParaRPr lang="en-US" altLang="zh-CN" sz="32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3200" b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不满</a:t>
              </a:r>
              <a:endParaRPr lang="zh-CN" altLang="en-US" sz="32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2" name="圆角矩形 31"/>
            <p:cNvSpPr/>
            <p:nvPr/>
          </p:nvSpPr>
          <p:spPr>
            <a:xfrm>
              <a:off x="467544" y="1192658"/>
              <a:ext cx="504000" cy="540000"/>
            </a:xfrm>
            <a:prstGeom prst="roundRect">
              <a:avLst/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Broadway" pitchFamily="82" charset="0"/>
                  <a:ea typeface="华文楷体" pitchFamily="2" charset="-122"/>
                </a:rPr>
                <a:t>1</a:t>
              </a:r>
              <a:endParaRPr lang="zh-CN" altLang="en-US" sz="2400">
                <a:latin typeface="Broadway" pitchFamily="82" charset="0"/>
                <a:ea typeface="华文楷体" pitchFamily="2" charset="-122"/>
              </a:endParaRPr>
            </a:p>
          </p:txBody>
        </p:sp>
        <p:sp>
          <p:nvSpPr>
            <p:cNvPr id="33" name="圆角矩形 32"/>
            <p:cNvSpPr/>
            <p:nvPr/>
          </p:nvSpPr>
          <p:spPr>
            <a:xfrm>
              <a:off x="3311860" y="1192658"/>
              <a:ext cx="504000" cy="540000"/>
            </a:xfrm>
            <a:prstGeom prst="roundRect">
              <a:avLst/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Broadway" pitchFamily="82" charset="0"/>
                  <a:ea typeface="华文楷体" pitchFamily="2" charset="-122"/>
                </a:rPr>
                <a:t>2</a:t>
              </a:r>
              <a:endParaRPr lang="zh-CN" altLang="en-US" sz="2400">
                <a:latin typeface="Broadway" pitchFamily="82" charset="0"/>
                <a:ea typeface="华文楷体" pitchFamily="2" charset="-122"/>
              </a:endParaRPr>
            </a:p>
          </p:txBody>
        </p:sp>
        <p:sp>
          <p:nvSpPr>
            <p:cNvPr id="34" name="圆角矩形 33"/>
            <p:cNvSpPr/>
            <p:nvPr/>
          </p:nvSpPr>
          <p:spPr>
            <a:xfrm>
              <a:off x="6156176" y="1192658"/>
              <a:ext cx="504000" cy="540000"/>
            </a:xfrm>
            <a:prstGeom prst="roundRect">
              <a:avLst/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Broadway" pitchFamily="82" charset="0"/>
                  <a:ea typeface="华文楷体" pitchFamily="2" charset="-122"/>
                </a:rPr>
                <a:t>3</a:t>
              </a:r>
              <a:endParaRPr lang="zh-CN" altLang="en-US" sz="2400">
                <a:latin typeface="Broadway" pitchFamily="82" charset="0"/>
                <a:ea typeface="华文楷体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92706534"/>
      </p:ext>
    </p:ext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251520" y="85026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二、企业对标</a:t>
            </a:r>
          </a:p>
        </p:txBody>
      </p:sp>
      <p:sp>
        <p:nvSpPr>
          <p:cNvPr id="5" name="Title 1"/>
          <p:cNvSpPr txBox="1"/>
          <p:nvPr/>
        </p:nvSpPr>
        <p:spPr bwMode="auto">
          <a:xfrm>
            <a:off x="345439" y="551691"/>
            <a:ext cx="8475033" cy="846386"/>
          </a:xfrm>
          <a:prstGeom prst="rect">
            <a:avLst/>
          </a:prstGeom>
          <a:noFill/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zh-CN" altLang="en-US" sz="1400" smtClean="0">
                <a:sym typeface="楷体" panose="02010609060101010101" pitchFamily="49" charset="-122"/>
              </a:rPr>
              <a:t>经过三轮咨询公司沟通，基于对华为了解程度及</a:t>
            </a:r>
            <a:r>
              <a:rPr lang="zh-CN" altLang="en-US" sz="1400">
                <a:sym typeface="楷体" panose="02010609060101010101" pitchFamily="49" charset="-122"/>
              </a:rPr>
              <a:t>专业能力</a:t>
            </a:r>
            <a:r>
              <a:rPr lang="zh-CN" altLang="en-US" sz="1400" smtClean="0">
                <a:sym typeface="楷体" panose="02010609060101010101" pitchFamily="49" charset="-122"/>
              </a:rPr>
              <a:t>，选择怡安翰威特作为本项目咨询公司。</a:t>
            </a:r>
            <a:endParaRPr lang="en-US" altLang="zh-CN" sz="1400" smtClean="0">
              <a:sym typeface="楷体" panose="02010609060101010101" pitchFamily="49" charset="-122"/>
            </a:endParaRPr>
          </a:p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zh-CN" altLang="en-US" sz="1400">
                <a:sym typeface="楷体" panose="02010609060101010101" pitchFamily="49" charset="-122"/>
              </a:rPr>
              <a:t>怡</a:t>
            </a:r>
            <a:r>
              <a:rPr lang="zh-CN" altLang="en-US" sz="1400" smtClean="0">
                <a:sym typeface="楷体" panose="02010609060101010101" pitchFamily="49" charset="-122"/>
              </a:rPr>
              <a:t>安翰威特建议采用以下绩效管理模型</a:t>
            </a:r>
            <a:r>
              <a:rPr lang="zh-CN" altLang="en-US" sz="1400">
                <a:sym typeface="楷体" panose="02010609060101010101" pitchFamily="49" charset="-122"/>
              </a:rPr>
              <a:t>来审视德邦的绩效体系，</a:t>
            </a:r>
            <a:r>
              <a:rPr lang="zh-CN" altLang="en-US" sz="1400" smtClean="0">
                <a:sym typeface="楷体" panose="02010609060101010101" pitchFamily="49" charset="-122"/>
              </a:rPr>
              <a:t>以更全面的视角来深入</a:t>
            </a:r>
            <a:r>
              <a:rPr lang="zh-CN" altLang="en-US" sz="1400">
                <a:sym typeface="楷体" panose="02010609060101010101" pitchFamily="49" charset="-122"/>
              </a:rPr>
              <a:t>诊断问题</a:t>
            </a:r>
            <a:r>
              <a:rPr lang="zh-CN" altLang="en-US" sz="1400" smtClean="0">
                <a:sym typeface="楷体" panose="02010609060101010101" pitchFamily="49" charset="-122"/>
              </a:rPr>
              <a:t>症结，提升组织绩效</a:t>
            </a:r>
            <a:endParaRPr lang="zh-CN" altLang="en-US" sz="1400">
              <a:sym typeface="楷体" panose="02010609060101010101" pitchFamily="49" charset="-122"/>
            </a:endParaRPr>
          </a:p>
        </p:txBody>
      </p:sp>
      <p:sp>
        <p:nvSpPr>
          <p:cNvPr id="34" name="Rectangle 26"/>
          <p:cNvSpPr/>
          <p:nvPr/>
        </p:nvSpPr>
        <p:spPr>
          <a:xfrm>
            <a:off x="611560" y="1640527"/>
            <a:ext cx="2701020" cy="307777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600"/>
              </a:spcBef>
            </a:pPr>
            <a:r>
              <a:rPr lang="zh-CN" altLang="en-US" sz="1400" i="1" smtClean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绩效管理体系</a:t>
            </a:r>
            <a:endParaRPr lang="zh-CN" altLang="en-US" sz="1400" i="1">
              <a:solidFill>
                <a:srgbClr val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6" name="Group 2"/>
          <p:cNvGrpSpPr/>
          <p:nvPr/>
        </p:nvGrpSpPr>
        <p:grpSpPr>
          <a:xfrm>
            <a:off x="853552" y="2019885"/>
            <a:ext cx="2235079" cy="2235079"/>
            <a:chOff x="1241688" y="1668110"/>
            <a:chExt cx="2704446" cy="2704446"/>
          </a:xfrm>
        </p:grpSpPr>
        <p:sp>
          <p:nvSpPr>
            <p:cNvPr id="58" name="Oval 47"/>
            <p:cNvSpPr>
              <a:spLocks noChangeArrowheads="1"/>
            </p:cNvSpPr>
            <p:nvPr/>
          </p:nvSpPr>
          <p:spPr bwMode="auto">
            <a:xfrm>
              <a:off x="1241688" y="1668110"/>
              <a:ext cx="2704446" cy="2704446"/>
            </a:xfrm>
            <a:prstGeom prst="ellipse">
              <a:avLst/>
            </a:prstGeom>
            <a:noFill/>
            <a:ln w="28575" algn="ctr">
              <a:solidFill>
                <a:schemeClr val="bg1">
                  <a:lumMod val="75000"/>
                </a:schemeClr>
              </a:solidFill>
              <a:round/>
            </a:ln>
            <a:effectLst/>
            <a:extLst/>
          </p:spPr>
          <p:txBody>
            <a:bodyPr wrap="none" lIns="36000" tIns="36000" rIns="36000" bIns="360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>
                <a:lnSpc>
                  <a:spcPct val="100000"/>
                </a:lnSpc>
                <a:spcBef>
                  <a:spcPct val="20000"/>
                </a:spcBef>
              </a:pPr>
              <a:r>
                <a:rPr kumimoji="1" lang="en-US" altLang="ko-KR" sz="1300" b="1">
                  <a:latin typeface="华文楷体" pitchFamily="2" charset="-122"/>
                  <a:ea typeface="华文楷体" pitchFamily="2" charset="-122"/>
                </a:rPr>
                <a:t> </a:t>
              </a:r>
            </a:p>
          </p:txBody>
        </p:sp>
        <p:cxnSp>
          <p:nvCxnSpPr>
            <p:cNvPr id="59" name="Straight Connector 20"/>
            <p:cNvCxnSpPr/>
            <p:nvPr/>
          </p:nvCxnSpPr>
          <p:spPr bwMode="auto">
            <a:xfrm flipH="1">
              <a:off x="1241688" y="3020333"/>
              <a:ext cx="450423" cy="0"/>
            </a:xfrm>
            <a:prstGeom prst="line">
              <a:avLst/>
            </a:prstGeom>
            <a:solidFill>
              <a:schemeClr val="accent1"/>
            </a:solidFill>
            <a:ln w="57150" cap="flat" cmpd="sng" algn="ctr">
              <a:solidFill>
                <a:schemeClr val="bg1">
                  <a:lumMod val="9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60" name="Straight Connector 20"/>
            <p:cNvCxnSpPr/>
            <p:nvPr/>
          </p:nvCxnSpPr>
          <p:spPr bwMode="auto">
            <a:xfrm flipH="1">
              <a:off x="3494563" y="3020333"/>
              <a:ext cx="450423" cy="0"/>
            </a:xfrm>
            <a:prstGeom prst="line">
              <a:avLst/>
            </a:prstGeom>
            <a:solidFill>
              <a:schemeClr val="accent1"/>
            </a:solidFill>
            <a:ln w="57150" cap="flat" cmpd="sng" algn="ctr">
              <a:solidFill>
                <a:schemeClr val="bg1">
                  <a:lumMod val="9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37" name="Oval 47"/>
          <p:cNvSpPr>
            <a:spLocks noChangeArrowheads="1"/>
          </p:cNvSpPr>
          <p:nvPr/>
        </p:nvSpPr>
        <p:spPr bwMode="auto">
          <a:xfrm>
            <a:off x="1622878" y="2789211"/>
            <a:ext cx="696426" cy="696426"/>
          </a:xfrm>
          <a:prstGeom prst="ellipse">
            <a:avLst/>
          </a:prstGeom>
          <a:solidFill>
            <a:srgbClr val="373C64"/>
          </a:solidFill>
          <a:ln w="9525" algn="ctr">
            <a:solidFill>
              <a:schemeClr val="bg1"/>
            </a:solidFill>
            <a:round/>
          </a:ln>
          <a:effectLst/>
          <a:extLst/>
        </p:spPr>
        <p:txBody>
          <a:bodyPr wrap="none" lIns="36000" tIns="36000" rIns="36000" bIns="36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ctr">
              <a:lnSpc>
                <a:spcPct val="100000"/>
              </a:lnSpc>
              <a:spcBef>
                <a:spcPct val="20000"/>
              </a:spcBef>
            </a:pPr>
            <a:r>
              <a:rPr kumimoji="1" lang="zh-CN" altLang="en-US" sz="13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绩效</a:t>
            </a:r>
            <a:br>
              <a:rPr kumimoji="1" lang="zh-CN" altLang="en-US" sz="13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</a:br>
            <a:r>
              <a:rPr kumimoji="1" lang="zh-CN" altLang="en-US" sz="13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理念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1524076" y="2125945"/>
            <a:ext cx="894031" cy="27275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300" b="1" kern="0" smtClean="0">
                <a:latin typeface="华文楷体" pitchFamily="2" charset="-122"/>
                <a:ea typeface="华文楷体" pitchFamily="2" charset="-122"/>
                <a:cs typeface="Arial"/>
              </a:rPr>
              <a:t>人员能力</a:t>
            </a:r>
            <a:endParaRPr lang="zh-TW" altLang="en-US" sz="1300" b="1" kern="0">
              <a:latin typeface="华文楷体" pitchFamily="2" charset="-122"/>
              <a:ea typeface="华文楷体" pitchFamily="2" charset="-122"/>
              <a:cs typeface="Arial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524076" y="3950261"/>
            <a:ext cx="894031" cy="27275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300" b="1" kern="0" smtClean="0">
                <a:latin typeface="华文楷体" pitchFamily="2" charset="-122"/>
                <a:ea typeface="华文楷体" pitchFamily="2" charset="-122"/>
                <a:cs typeface="Arial"/>
              </a:rPr>
              <a:t>配套组织</a:t>
            </a:r>
            <a:endParaRPr lang="zh-CN" altLang="en-US" sz="1300" b="1" kern="0">
              <a:latin typeface="华文楷体" pitchFamily="2" charset="-122"/>
              <a:ea typeface="华文楷体" pitchFamily="2" charset="-122"/>
              <a:cs typeface="Arial"/>
            </a:endParaRPr>
          </a:p>
        </p:txBody>
      </p:sp>
      <p:grpSp>
        <p:nvGrpSpPr>
          <p:cNvPr id="49" name="Group 28"/>
          <p:cNvGrpSpPr/>
          <p:nvPr/>
        </p:nvGrpSpPr>
        <p:grpSpPr>
          <a:xfrm rot="17535628">
            <a:off x="1225802" y="2392135"/>
            <a:ext cx="1490578" cy="1490578"/>
            <a:chOff x="1989932" y="931181"/>
            <a:chExt cx="4984750" cy="4981575"/>
          </a:xfrm>
          <a:solidFill>
            <a:srgbClr val="373C64"/>
          </a:solidFill>
        </p:grpSpPr>
        <p:sp>
          <p:nvSpPr>
            <p:cNvPr id="54" name="Freeform 15"/>
            <p:cNvSpPr/>
            <p:nvPr/>
          </p:nvSpPr>
          <p:spPr bwMode="auto">
            <a:xfrm>
              <a:off x="4569564" y="934352"/>
              <a:ext cx="2405118" cy="2660434"/>
            </a:xfrm>
            <a:custGeom>
              <a:gdLst>
                <a:gd name="T0" fmla="*/ 0 w 1516"/>
                <a:gd name="T1" fmla="*/ 840 h 1678"/>
                <a:gd name="T2" fmla="*/ 68 w 1516"/>
                <a:gd name="T3" fmla="*/ 848 h 1678"/>
                <a:gd name="T4" fmla="*/ 134 w 1516"/>
                <a:gd name="T5" fmla="*/ 862 h 1678"/>
                <a:gd name="T6" fmla="*/ 196 w 1516"/>
                <a:gd name="T7" fmla="*/ 882 h 1678"/>
                <a:gd name="T8" fmla="*/ 256 w 1516"/>
                <a:gd name="T9" fmla="*/ 906 h 1678"/>
                <a:gd name="T10" fmla="*/ 314 w 1516"/>
                <a:gd name="T11" fmla="*/ 938 h 1678"/>
                <a:gd name="T12" fmla="*/ 368 w 1516"/>
                <a:gd name="T13" fmla="*/ 972 h 1678"/>
                <a:gd name="T14" fmla="*/ 420 w 1516"/>
                <a:gd name="T15" fmla="*/ 1012 h 1678"/>
                <a:gd name="T16" fmla="*/ 468 w 1516"/>
                <a:gd name="T17" fmla="*/ 1056 h 1678"/>
                <a:gd name="T18" fmla="*/ 510 w 1516"/>
                <a:gd name="T19" fmla="*/ 1104 h 1678"/>
                <a:gd name="T20" fmla="*/ 550 w 1516"/>
                <a:gd name="T21" fmla="*/ 1156 h 1678"/>
                <a:gd name="T22" fmla="*/ 584 w 1516"/>
                <a:gd name="T23" fmla="*/ 1210 h 1678"/>
                <a:gd name="T24" fmla="*/ 614 w 1516"/>
                <a:gd name="T25" fmla="*/ 1268 h 1678"/>
                <a:gd name="T26" fmla="*/ 638 w 1516"/>
                <a:gd name="T27" fmla="*/ 1330 h 1678"/>
                <a:gd name="T28" fmla="*/ 658 w 1516"/>
                <a:gd name="T29" fmla="*/ 1392 h 1678"/>
                <a:gd name="T30" fmla="*/ 670 w 1516"/>
                <a:gd name="T31" fmla="*/ 1458 h 1678"/>
                <a:gd name="T32" fmla="*/ 678 w 1516"/>
                <a:gd name="T33" fmla="*/ 1526 h 1678"/>
                <a:gd name="T34" fmla="*/ 1516 w 1516"/>
                <a:gd name="T35" fmla="*/ 1536 h 1678"/>
                <a:gd name="T36" fmla="*/ 1512 w 1516"/>
                <a:gd name="T37" fmla="*/ 1458 h 1678"/>
                <a:gd name="T38" fmla="*/ 1494 w 1516"/>
                <a:gd name="T39" fmla="*/ 1306 h 1678"/>
                <a:gd name="T40" fmla="*/ 1462 w 1516"/>
                <a:gd name="T41" fmla="*/ 1160 h 1678"/>
                <a:gd name="T42" fmla="*/ 1416 w 1516"/>
                <a:gd name="T43" fmla="*/ 1018 h 1678"/>
                <a:gd name="T44" fmla="*/ 1358 w 1516"/>
                <a:gd name="T45" fmla="*/ 882 h 1678"/>
                <a:gd name="T46" fmla="*/ 1288 w 1516"/>
                <a:gd name="T47" fmla="*/ 754 h 1678"/>
                <a:gd name="T48" fmla="*/ 1206 w 1516"/>
                <a:gd name="T49" fmla="*/ 632 h 1678"/>
                <a:gd name="T50" fmla="*/ 1114 w 1516"/>
                <a:gd name="T51" fmla="*/ 520 h 1678"/>
                <a:gd name="T52" fmla="*/ 1012 w 1516"/>
                <a:gd name="T53" fmla="*/ 416 h 1678"/>
                <a:gd name="T54" fmla="*/ 900 w 1516"/>
                <a:gd name="T55" fmla="*/ 322 h 1678"/>
                <a:gd name="T56" fmla="*/ 780 w 1516"/>
                <a:gd name="T57" fmla="*/ 238 h 1678"/>
                <a:gd name="T58" fmla="*/ 652 w 1516"/>
                <a:gd name="T59" fmla="*/ 166 h 1678"/>
                <a:gd name="T60" fmla="*/ 518 w 1516"/>
                <a:gd name="T61" fmla="*/ 106 h 1678"/>
                <a:gd name="T62" fmla="*/ 378 w 1516"/>
                <a:gd name="T63" fmla="*/ 58 h 1678"/>
                <a:gd name="T64" fmla="*/ 230 w 1516"/>
                <a:gd name="T65" fmla="*/ 24 h 1678"/>
                <a:gd name="T66" fmla="*/ 80 w 1516"/>
                <a:gd name="T67" fmla="*/ 4 h 1678"/>
                <a:gd name="T68" fmla="*/ 160 w 1516"/>
                <a:gd name="T69" fmla="*/ 420 h 1678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516"/>
                <a:gd name="T106" fmla="*/ 0 h 1678"/>
                <a:gd name="T107" fmla="*/ 1516 w 1516"/>
                <a:gd name="T108" fmla="*/ 1678 h 1678"/>
              </a:gdLst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516" h="1678">
                  <a:moveTo>
                    <a:pt x="0" y="840"/>
                  </a:moveTo>
                  <a:lnTo>
                    <a:pt x="0" y="840"/>
                  </a:lnTo>
                  <a:lnTo>
                    <a:pt x="34" y="842"/>
                  </a:lnTo>
                  <a:lnTo>
                    <a:pt x="68" y="848"/>
                  </a:lnTo>
                  <a:lnTo>
                    <a:pt x="100" y="854"/>
                  </a:lnTo>
                  <a:lnTo>
                    <a:pt x="134" y="862"/>
                  </a:lnTo>
                  <a:lnTo>
                    <a:pt x="166" y="870"/>
                  </a:lnTo>
                  <a:lnTo>
                    <a:pt x="196" y="882"/>
                  </a:lnTo>
                  <a:lnTo>
                    <a:pt x="226" y="894"/>
                  </a:lnTo>
                  <a:lnTo>
                    <a:pt x="256" y="906"/>
                  </a:lnTo>
                  <a:lnTo>
                    <a:pt x="286" y="922"/>
                  </a:lnTo>
                  <a:lnTo>
                    <a:pt x="314" y="938"/>
                  </a:lnTo>
                  <a:lnTo>
                    <a:pt x="342" y="954"/>
                  </a:lnTo>
                  <a:lnTo>
                    <a:pt x="368" y="972"/>
                  </a:lnTo>
                  <a:lnTo>
                    <a:pt x="394" y="992"/>
                  </a:lnTo>
                  <a:lnTo>
                    <a:pt x="420" y="1012"/>
                  </a:lnTo>
                  <a:lnTo>
                    <a:pt x="444" y="1034"/>
                  </a:lnTo>
                  <a:lnTo>
                    <a:pt x="468" y="1056"/>
                  </a:lnTo>
                  <a:lnTo>
                    <a:pt x="490" y="1080"/>
                  </a:lnTo>
                  <a:lnTo>
                    <a:pt x="510" y="1104"/>
                  </a:lnTo>
                  <a:lnTo>
                    <a:pt x="530" y="1130"/>
                  </a:lnTo>
                  <a:lnTo>
                    <a:pt x="550" y="1156"/>
                  </a:lnTo>
                  <a:lnTo>
                    <a:pt x="568" y="1182"/>
                  </a:lnTo>
                  <a:lnTo>
                    <a:pt x="584" y="1210"/>
                  </a:lnTo>
                  <a:lnTo>
                    <a:pt x="600" y="1238"/>
                  </a:lnTo>
                  <a:lnTo>
                    <a:pt x="614" y="1268"/>
                  </a:lnTo>
                  <a:lnTo>
                    <a:pt x="626" y="1298"/>
                  </a:lnTo>
                  <a:lnTo>
                    <a:pt x="638" y="1330"/>
                  </a:lnTo>
                  <a:lnTo>
                    <a:pt x="648" y="1360"/>
                  </a:lnTo>
                  <a:lnTo>
                    <a:pt x="658" y="1392"/>
                  </a:lnTo>
                  <a:lnTo>
                    <a:pt x="664" y="1426"/>
                  </a:lnTo>
                  <a:lnTo>
                    <a:pt x="670" y="1458"/>
                  </a:lnTo>
                  <a:lnTo>
                    <a:pt x="676" y="1492"/>
                  </a:lnTo>
                  <a:lnTo>
                    <a:pt x="678" y="1526"/>
                  </a:lnTo>
                  <a:lnTo>
                    <a:pt x="1102" y="1678"/>
                  </a:lnTo>
                  <a:lnTo>
                    <a:pt x="1516" y="1536"/>
                  </a:lnTo>
                  <a:lnTo>
                    <a:pt x="1512" y="1458"/>
                  </a:lnTo>
                  <a:lnTo>
                    <a:pt x="1504" y="1382"/>
                  </a:lnTo>
                  <a:lnTo>
                    <a:pt x="1494" y="1306"/>
                  </a:lnTo>
                  <a:lnTo>
                    <a:pt x="1480" y="1232"/>
                  </a:lnTo>
                  <a:lnTo>
                    <a:pt x="1462" y="1160"/>
                  </a:lnTo>
                  <a:lnTo>
                    <a:pt x="1440" y="1088"/>
                  </a:lnTo>
                  <a:lnTo>
                    <a:pt x="1416" y="1018"/>
                  </a:lnTo>
                  <a:lnTo>
                    <a:pt x="1388" y="948"/>
                  </a:lnTo>
                  <a:lnTo>
                    <a:pt x="1358" y="882"/>
                  </a:lnTo>
                  <a:lnTo>
                    <a:pt x="1324" y="816"/>
                  </a:lnTo>
                  <a:lnTo>
                    <a:pt x="1288" y="754"/>
                  </a:lnTo>
                  <a:lnTo>
                    <a:pt x="1248" y="692"/>
                  </a:lnTo>
                  <a:lnTo>
                    <a:pt x="1206" y="632"/>
                  </a:lnTo>
                  <a:lnTo>
                    <a:pt x="1160" y="574"/>
                  </a:lnTo>
                  <a:lnTo>
                    <a:pt x="1114" y="520"/>
                  </a:lnTo>
                  <a:lnTo>
                    <a:pt x="1064" y="466"/>
                  </a:lnTo>
                  <a:lnTo>
                    <a:pt x="1012" y="416"/>
                  </a:lnTo>
                  <a:lnTo>
                    <a:pt x="956" y="368"/>
                  </a:lnTo>
                  <a:lnTo>
                    <a:pt x="900" y="322"/>
                  </a:lnTo>
                  <a:lnTo>
                    <a:pt x="840" y="280"/>
                  </a:lnTo>
                  <a:lnTo>
                    <a:pt x="780" y="238"/>
                  </a:lnTo>
                  <a:lnTo>
                    <a:pt x="718" y="202"/>
                  </a:lnTo>
                  <a:lnTo>
                    <a:pt x="652" y="166"/>
                  </a:lnTo>
                  <a:lnTo>
                    <a:pt x="586" y="136"/>
                  </a:lnTo>
                  <a:lnTo>
                    <a:pt x="518" y="106"/>
                  </a:lnTo>
                  <a:lnTo>
                    <a:pt x="448" y="80"/>
                  </a:lnTo>
                  <a:lnTo>
                    <a:pt x="378" y="58"/>
                  </a:lnTo>
                  <a:lnTo>
                    <a:pt x="304" y="40"/>
                  </a:lnTo>
                  <a:lnTo>
                    <a:pt x="230" y="24"/>
                  </a:lnTo>
                  <a:lnTo>
                    <a:pt x="156" y="12"/>
                  </a:lnTo>
                  <a:lnTo>
                    <a:pt x="80" y="4"/>
                  </a:lnTo>
                  <a:lnTo>
                    <a:pt x="2" y="0"/>
                  </a:lnTo>
                  <a:lnTo>
                    <a:pt x="160" y="420"/>
                  </a:lnTo>
                  <a:lnTo>
                    <a:pt x="0" y="840"/>
                  </a:lnTo>
                  <a:close/>
                </a:path>
              </a:pathLst>
            </a:custGeom>
            <a:solidFill>
              <a:srgbClr val="BCC0DA"/>
            </a:solidFill>
            <a:ln w="9525">
              <a:solidFill>
                <a:schemeClr val="bg1"/>
              </a:solidFill>
              <a:round/>
            </a:ln>
          </p:spPr>
          <p:txBody>
            <a:bodyPr lIns="36000" tIns="36000" rIns="36000" bIns="3600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55" name="Freeform 16"/>
            <p:cNvSpPr/>
            <p:nvPr/>
          </p:nvSpPr>
          <p:spPr bwMode="auto">
            <a:xfrm>
              <a:off x="1989932" y="3277690"/>
              <a:ext cx="2446367" cy="2635066"/>
            </a:xfrm>
            <a:custGeom>
              <a:gdLst>
                <a:gd name="T0" fmla="*/ 1542 w 1542"/>
                <a:gd name="T1" fmla="*/ 830 h 1662"/>
                <a:gd name="T2" fmla="*/ 1472 w 1542"/>
                <a:gd name="T3" fmla="*/ 824 h 1662"/>
                <a:gd name="T4" fmla="*/ 1404 w 1542"/>
                <a:gd name="T5" fmla="*/ 812 h 1662"/>
                <a:gd name="T6" fmla="*/ 1338 w 1542"/>
                <a:gd name="T7" fmla="*/ 794 h 1662"/>
                <a:gd name="T8" fmla="*/ 1274 w 1542"/>
                <a:gd name="T9" fmla="*/ 770 h 1662"/>
                <a:gd name="T10" fmla="*/ 1214 w 1542"/>
                <a:gd name="T11" fmla="*/ 740 h 1662"/>
                <a:gd name="T12" fmla="*/ 1158 w 1542"/>
                <a:gd name="T13" fmla="*/ 704 h 1662"/>
                <a:gd name="T14" fmla="*/ 1104 w 1542"/>
                <a:gd name="T15" fmla="*/ 666 h 1662"/>
                <a:gd name="T16" fmla="*/ 1054 w 1542"/>
                <a:gd name="T17" fmla="*/ 620 h 1662"/>
                <a:gd name="T18" fmla="*/ 1010 w 1542"/>
                <a:gd name="T19" fmla="*/ 572 h 1662"/>
                <a:gd name="T20" fmla="*/ 968 w 1542"/>
                <a:gd name="T21" fmla="*/ 520 h 1662"/>
                <a:gd name="T22" fmla="*/ 932 w 1542"/>
                <a:gd name="T23" fmla="*/ 464 h 1662"/>
                <a:gd name="T24" fmla="*/ 902 w 1542"/>
                <a:gd name="T25" fmla="*/ 404 h 1662"/>
                <a:gd name="T26" fmla="*/ 876 w 1542"/>
                <a:gd name="T27" fmla="*/ 342 h 1662"/>
                <a:gd name="T28" fmla="*/ 856 w 1542"/>
                <a:gd name="T29" fmla="*/ 278 h 1662"/>
                <a:gd name="T30" fmla="*/ 842 w 1542"/>
                <a:gd name="T31" fmla="*/ 210 h 1662"/>
                <a:gd name="T32" fmla="*/ 836 w 1542"/>
                <a:gd name="T33" fmla="*/ 140 h 1662"/>
                <a:gd name="T34" fmla="*/ 0 w 1542"/>
                <a:gd name="T35" fmla="*/ 150 h 1662"/>
                <a:gd name="T36" fmla="*/ 4 w 1542"/>
                <a:gd name="T37" fmla="*/ 228 h 1662"/>
                <a:gd name="T38" fmla="*/ 26 w 1542"/>
                <a:gd name="T39" fmla="*/ 378 h 1662"/>
                <a:gd name="T40" fmla="*/ 60 w 1542"/>
                <a:gd name="T41" fmla="*/ 526 h 1662"/>
                <a:gd name="T42" fmla="*/ 108 w 1542"/>
                <a:gd name="T43" fmla="*/ 666 h 1662"/>
                <a:gd name="T44" fmla="*/ 168 w 1542"/>
                <a:gd name="T45" fmla="*/ 800 h 1662"/>
                <a:gd name="T46" fmla="*/ 240 w 1542"/>
                <a:gd name="T47" fmla="*/ 928 h 1662"/>
                <a:gd name="T48" fmla="*/ 324 w 1542"/>
                <a:gd name="T49" fmla="*/ 1048 h 1662"/>
                <a:gd name="T50" fmla="*/ 418 w 1542"/>
                <a:gd name="T51" fmla="*/ 1160 h 1662"/>
                <a:gd name="T52" fmla="*/ 522 w 1542"/>
                <a:gd name="T53" fmla="*/ 1262 h 1662"/>
                <a:gd name="T54" fmla="*/ 634 w 1542"/>
                <a:gd name="T55" fmla="*/ 1354 h 1662"/>
                <a:gd name="T56" fmla="*/ 756 w 1542"/>
                <a:gd name="T57" fmla="*/ 1436 h 1662"/>
                <a:gd name="T58" fmla="*/ 884 w 1542"/>
                <a:gd name="T59" fmla="*/ 1506 h 1662"/>
                <a:gd name="T60" fmla="*/ 1020 w 1542"/>
                <a:gd name="T61" fmla="*/ 1564 h 1662"/>
                <a:gd name="T62" fmla="*/ 1162 w 1542"/>
                <a:gd name="T63" fmla="*/ 1610 h 1662"/>
                <a:gd name="T64" fmla="*/ 1310 w 1542"/>
                <a:gd name="T65" fmla="*/ 1642 h 1662"/>
                <a:gd name="T66" fmla="*/ 1462 w 1542"/>
                <a:gd name="T67" fmla="*/ 1660 h 1662"/>
                <a:gd name="T68" fmla="*/ 1382 w 1542"/>
                <a:gd name="T69" fmla="*/ 1252 h 1662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542"/>
                <a:gd name="T106" fmla="*/ 0 h 1662"/>
                <a:gd name="T107" fmla="*/ 1542 w 1542"/>
                <a:gd name="T108" fmla="*/ 1662 h 1662"/>
              </a:gdLst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542" h="1662">
                  <a:moveTo>
                    <a:pt x="1542" y="830"/>
                  </a:moveTo>
                  <a:lnTo>
                    <a:pt x="1542" y="830"/>
                  </a:lnTo>
                  <a:lnTo>
                    <a:pt x="1506" y="828"/>
                  </a:lnTo>
                  <a:lnTo>
                    <a:pt x="1472" y="824"/>
                  </a:lnTo>
                  <a:lnTo>
                    <a:pt x="1438" y="818"/>
                  </a:lnTo>
                  <a:lnTo>
                    <a:pt x="1404" y="812"/>
                  </a:lnTo>
                  <a:lnTo>
                    <a:pt x="1370" y="804"/>
                  </a:lnTo>
                  <a:lnTo>
                    <a:pt x="1338" y="794"/>
                  </a:lnTo>
                  <a:lnTo>
                    <a:pt x="1306" y="782"/>
                  </a:lnTo>
                  <a:lnTo>
                    <a:pt x="1274" y="770"/>
                  </a:lnTo>
                  <a:lnTo>
                    <a:pt x="1244" y="756"/>
                  </a:lnTo>
                  <a:lnTo>
                    <a:pt x="1214" y="740"/>
                  </a:lnTo>
                  <a:lnTo>
                    <a:pt x="1186" y="722"/>
                  </a:lnTo>
                  <a:lnTo>
                    <a:pt x="1158" y="704"/>
                  </a:lnTo>
                  <a:lnTo>
                    <a:pt x="1130" y="686"/>
                  </a:lnTo>
                  <a:lnTo>
                    <a:pt x="1104" y="666"/>
                  </a:lnTo>
                  <a:lnTo>
                    <a:pt x="1080" y="644"/>
                  </a:lnTo>
                  <a:lnTo>
                    <a:pt x="1054" y="620"/>
                  </a:lnTo>
                  <a:lnTo>
                    <a:pt x="1032" y="598"/>
                  </a:lnTo>
                  <a:lnTo>
                    <a:pt x="1010" y="572"/>
                  </a:lnTo>
                  <a:lnTo>
                    <a:pt x="988" y="546"/>
                  </a:lnTo>
                  <a:lnTo>
                    <a:pt x="968" y="520"/>
                  </a:lnTo>
                  <a:lnTo>
                    <a:pt x="950" y="492"/>
                  </a:lnTo>
                  <a:lnTo>
                    <a:pt x="932" y="464"/>
                  </a:lnTo>
                  <a:lnTo>
                    <a:pt x="916" y="434"/>
                  </a:lnTo>
                  <a:lnTo>
                    <a:pt x="902" y="404"/>
                  </a:lnTo>
                  <a:lnTo>
                    <a:pt x="888" y="374"/>
                  </a:lnTo>
                  <a:lnTo>
                    <a:pt x="876" y="342"/>
                  </a:lnTo>
                  <a:lnTo>
                    <a:pt x="866" y="310"/>
                  </a:lnTo>
                  <a:lnTo>
                    <a:pt x="856" y="278"/>
                  </a:lnTo>
                  <a:lnTo>
                    <a:pt x="848" y="244"/>
                  </a:lnTo>
                  <a:lnTo>
                    <a:pt x="842" y="210"/>
                  </a:lnTo>
                  <a:lnTo>
                    <a:pt x="838" y="176"/>
                  </a:lnTo>
                  <a:lnTo>
                    <a:pt x="836" y="140"/>
                  </a:lnTo>
                  <a:lnTo>
                    <a:pt x="422" y="0"/>
                  </a:lnTo>
                  <a:lnTo>
                    <a:pt x="0" y="150"/>
                  </a:lnTo>
                  <a:lnTo>
                    <a:pt x="4" y="228"/>
                  </a:lnTo>
                  <a:lnTo>
                    <a:pt x="14" y="304"/>
                  </a:lnTo>
                  <a:lnTo>
                    <a:pt x="26" y="378"/>
                  </a:lnTo>
                  <a:lnTo>
                    <a:pt x="40" y="452"/>
                  </a:lnTo>
                  <a:lnTo>
                    <a:pt x="60" y="526"/>
                  </a:lnTo>
                  <a:lnTo>
                    <a:pt x="82" y="596"/>
                  </a:lnTo>
                  <a:lnTo>
                    <a:pt x="108" y="666"/>
                  </a:lnTo>
                  <a:lnTo>
                    <a:pt x="136" y="734"/>
                  </a:lnTo>
                  <a:lnTo>
                    <a:pt x="168" y="800"/>
                  </a:lnTo>
                  <a:lnTo>
                    <a:pt x="202" y="866"/>
                  </a:lnTo>
                  <a:lnTo>
                    <a:pt x="240" y="928"/>
                  </a:lnTo>
                  <a:lnTo>
                    <a:pt x="280" y="990"/>
                  </a:lnTo>
                  <a:lnTo>
                    <a:pt x="324" y="1048"/>
                  </a:lnTo>
                  <a:lnTo>
                    <a:pt x="370" y="1104"/>
                  </a:lnTo>
                  <a:lnTo>
                    <a:pt x="418" y="1160"/>
                  </a:lnTo>
                  <a:lnTo>
                    <a:pt x="468" y="1212"/>
                  </a:lnTo>
                  <a:lnTo>
                    <a:pt x="522" y="1262"/>
                  </a:lnTo>
                  <a:lnTo>
                    <a:pt x="576" y="1308"/>
                  </a:lnTo>
                  <a:lnTo>
                    <a:pt x="634" y="1354"/>
                  </a:lnTo>
                  <a:lnTo>
                    <a:pt x="694" y="1396"/>
                  </a:lnTo>
                  <a:lnTo>
                    <a:pt x="756" y="1436"/>
                  </a:lnTo>
                  <a:lnTo>
                    <a:pt x="820" y="1472"/>
                  </a:lnTo>
                  <a:lnTo>
                    <a:pt x="884" y="1506"/>
                  </a:lnTo>
                  <a:lnTo>
                    <a:pt x="952" y="1536"/>
                  </a:lnTo>
                  <a:lnTo>
                    <a:pt x="1020" y="1564"/>
                  </a:lnTo>
                  <a:lnTo>
                    <a:pt x="1090" y="1588"/>
                  </a:lnTo>
                  <a:lnTo>
                    <a:pt x="1162" y="1610"/>
                  </a:lnTo>
                  <a:lnTo>
                    <a:pt x="1236" y="1628"/>
                  </a:lnTo>
                  <a:lnTo>
                    <a:pt x="1310" y="1642"/>
                  </a:lnTo>
                  <a:lnTo>
                    <a:pt x="1386" y="1652"/>
                  </a:lnTo>
                  <a:lnTo>
                    <a:pt x="1462" y="1660"/>
                  </a:lnTo>
                  <a:lnTo>
                    <a:pt x="1540" y="1662"/>
                  </a:lnTo>
                  <a:lnTo>
                    <a:pt x="1382" y="1252"/>
                  </a:lnTo>
                  <a:lnTo>
                    <a:pt x="1542" y="830"/>
                  </a:lnTo>
                  <a:close/>
                </a:path>
              </a:pathLst>
            </a:custGeom>
            <a:solidFill>
              <a:srgbClr val="BCC0DA"/>
            </a:solidFill>
            <a:ln w="9525">
              <a:solidFill>
                <a:schemeClr val="bg1"/>
              </a:solidFill>
              <a:round/>
            </a:ln>
          </p:spPr>
          <p:txBody>
            <a:bodyPr lIns="36000" tIns="36000" rIns="36000" bIns="3600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56" name="Freeform 17"/>
            <p:cNvSpPr/>
            <p:nvPr/>
          </p:nvSpPr>
          <p:spPr bwMode="auto">
            <a:xfrm>
              <a:off x="1989932" y="931181"/>
              <a:ext cx="2674821" cy="2444808"/>
            </a:xfrm>
            <a:custGeom>
              <a:gdLst>
                <a:gd name="T0" fmla="*/ 834 w 1686"/>
                <a:gd name="T1" fmla="*/ 1534 h 1542"/>
                <a:gd name="T2" fmla="*/ 842 w 1686"/>
                <a:gd name="T3" fmla="*/ 1464 h 1542"/>
                <a:gd name="T4" fmla="*/ 856 w 1686"/>
                <a:gd name="T5" fmla="*/ 1396 h 1542"/>
                <a:gd name="T6" fmla="*/ 876 w 1686"/>
                <a:gd name="T7" fmla="*/ 1330 h 1542"/>
                <a:gd name="T8" fmla="*/ 900 w 1686"/>
                <a:gd name="T9" fmla="*/ 1268 h 1542"/>
                <a:gd name="T10" fmla="*/ 932 w 1686"/>
                <a:gd name="T11" fmla="*/ 1208 h 1542"/>
                <a:gd name="T12" fmla="*/ 968 w 1686"/>
                <a:gd name="T13" fmla="*/ 1152 h 1542"/>
                <a:gd name="T14" fmla="*/ 1008 w 1686"/>
                <a:gd name="T15" fmla="*/ 1100 h 1542"/>
                <a:gd name="T16" fmla="*/ 1054 w 1686"/>
                <a:gd name="T17" fmla="*/ 1050 h 1542"/>
                <a:gd name="T18" fmla="*/ 1102 w 1686"/>
                <a:gd name="T19" fmla="*/ 1006 h 1542"/>
                <a:gd name="T20" fmla="*/ 1156 w 1686"/>
                <a:gd name="T21" fmla="*/ 966 h 1542"/>
                <a:gd name="T22" fmla="*/ 1212 w 1686"/>
                <a:gd name="T23" fmla="*/ 932 h 1542"/>
                <a:gd name="T24" fmla="*/ 1272 w 1686"/>
                <a:gd name="T25" fmla="*/ 902 h 1542"/>
                <a:gd name="T26" fmla="*/ 1336 w 1686"/>
                <a:gd name="T27" fmla="*/ 876 h 1542"/>
                <a:gd name="T28" fmla="*/ 1402 w 1686"/>
                <a:gd name="T29" fmla="*/ 858 h 1542"/>
                <a:gd name="T30" fmla="*/ 1470 w 1686"/>
                <a:gd name="T31" fmla="*/ 846 h 1542"/>
                <a:gd name="T32" fmla="*/ 1540 w 1686"/>
                <a:gd name="T33" fmla="*/ 840 h 1542"/>
                <a:gd name="T34" fmla="*/ 1540 w 1686"/>
                <a:gd name="T35" fmla="*/ 0 h 1542"/>
                <a:gd name="T36" fmla="*/ 1460 w 1686"/>
                <a:gd name="T37" fmla="*/ 4 h 1542"/>
                <a:gd name="T38" fmla="*/ 1308 w 1686"/>
                <a:gd name="T39" fmla="*/ 22 h 1542"/>
                <a:gd name="T40" fmla="*/ 1158 w 1686"/>
                <a:gd name="T41" fmla="*/ 56 h 1542"/>
                <a:gd name="T42" fmla="*/ 1014 w 1686"/>
                <a:gd name="T43" fmla="*/ 102 h 1542"/>
                <a:gd name="T44" fmla="*/ 878 w 1686"/>
                <a:gd name="T45" fmla="*/ 160 h 1542"/>
                <a:gd name="T46" fmla="*/ 748 w 1686"/>
                <a:gd name="T47" fmla="*/ 232 h 1542"/>
                <a:gd name="T48" fmla="*/ 626 w 1686"/>
                <a:gd name="T49" fmla="*/ 316 h 1542"/>
                <a:gd name="T50" fmla="*/ 512 w 1686"/>
                <a:gd name="T51" fmla="*/ 410 h 1542"/>
                <a:gd name="T52" fmla="*/ 408 w 1686"/>
                <a:gd name="T53" fmla="*/ 514 h 1542"/>
                <a:gd name="T54" fmla="*/ 314 w 1686"/>
                <a:gd name="T55" fmla="*/ 628 h 1542"/>
                <a:gd name="T56" fmla="*/ 230 w 1686"/>
                <a:gd name="T57" fmla="*/ 750 h 1542"/>
                <a:gd name="T58" fmla="*/ 160 w 1686"/>
                <a:gd name="T59" fmla="*/ 880 h 1542"/>
                <a:gd name="T60" fmla="*/ 100 w 1686"/>
                <a:gd name="T61" fmla="*/ 1016 h 1542"/>
                <a:gd name="T62" fmla="*/ 54 w 1686"/>
                <a:gd name="T63" fmla="*/ 1160 h 1542"/>
                <a:gd name="T64" fmla="*/ 20 w 1686"/>
                <a:gd name="T65" fmla="*/ 1310 h 1542"/>
                <a:gd name="T66" fmla="*/ 2 w 1686"/>
                <a:gd name="T67" fmla="*/ 1464 h 1542"/>
                <a:gd name="T68" fmla="*/ 418 w 1686"/>
                <a:gd name="T69" fmla="*/ 1380 h 1542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686"/>
                <a:gd name="T106" fmla="*/ 0 h 1542"/>
                <a:gd name="T107" fmla="*/ 1686 w 1686"/>
                <a:gd name="T108" fmla="*/ 1542 h 1542"/>
              </a:gdLst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686" h="1542">
                  <a:moveTo>
                    <a:pt x="834" y="1534"/>
                  </a:moveTo>
                  <a:lnTo>
                    <a:pt x="834" y="1534"/>
                  </a:lnTo>
                  <a:lnTo>
                    <a:pt x="838" y="1498"/>
                  </a:lnTo>
                  <a:lnTo>
                    <a:pt x="842" y="1464"/>
                  </a:lnTo>
                  <a:lnTo>
                    <a:pt x="848" y="1430"/>
                  </a:lnTo>
                  <a:lnTo>
                    <a:pt x="856" y="1396"/>
                  </a:lnTo>
                  <a:lnTo>
                    <a:pt x="864" y="1362"/>
                  </a:lnTo>
                  <a:lnTo>
                    <a:pt x="876" y="1330"/>
                  </a:lnTo>
                  <a:lnTo>
                    <a:pt x="888" y="1298"/>
                  </a:lnTo>
                  <a:lnTo>
                    <a:pt x="900" y="1268"/>
                  </a:lnTo>
                  <a:lnTo>
                    <a:pt x="916" y="1238"/>
                  </a:lnTo>
                  <a:lnTo>
                    <a:pt x="932" y="1208"/>
                  </a:lnTo>
                  <a:lnTo>
                    <a:pt x="948" y="1180"/>
                  </a:lnTo>
                  <a:lnTo>
                    <a:pt x="968" y="1152"/>
                  </a:lnTo>
                  <a:lnTo>
                    <a:pt x="988" y="1126"/>
                  </a:lnTo>
                  <a:lnTo>
                    <a:pt x="1008" y="1100"/>
                  </a:lnTo>
                  <a:lnTo>
                    <a:pt x="1030" y="1074"/>
                  </a:lnTo>
                  <a:lnTo>
                    <a:pt x="1054" y="1050"/>
                  </a:lnTo>
                  <a:lnTo>
                    <a:pt x="1078" y="1028"/>
                  </a:lnTo>
                  <a:lnTo>
                    <a:pt x="1102" y="1006"/>
                  </a:lnTo>
                  <a:lnTo>
                    <a:pt x="1128" y="986"/>
                  </a:lnTo>
                  <a:lnTo>
                    <a:pt x="1156" y="966"/>
                  </a:lnTo>
                  <a:lnTo>
                    <a:pt x="1184" y="948"/>
                  </a:lnTo>
                  <a:lnTo>
                    <a:pt x="1212" y="932"/>
                  </a:lnTo>
                  <a:lnTo>
                    <a:pt x="1242" y="916"/>
                  </a:lnTo>
                  <a:lnTo>
                    <a:pt x="1272" y="902"/>
                  </a:lnTo>
                  <a:lnTo>
                    <a:pt x="1304" y="888"/>
                  </a:lnTo>
                  <a:lnTo>
                    <a:pt x="1336" y="876"/>
                  </a:lnTo>
                  <a:lnTo>
                    <a:pt x="1368" y="866"/>
                  </a:lnTo>
                  <a:lnTo>
                    <a:pt x="1402" y="858"/>
                  </a:lnTo>
                  <a:lnTo>
                    <a:pt x="1436" y="852"/>
                  </a:lnTo>
                  <a:lnTo>
                    <a:pt x="1470" y="846"/>
                  </a:lnTo>
                  <a:lnTo>
                    <a:pt x="1504" y="842"/>
                  </a:lnTo>
                  <a:lnTo>
                    <a:pt x="1540" y="840"/>
                  </a:lnTo>
                  <a:lnTo>
                    <a:pt x="1686" y="426"/>
                  </a:lnTo>
                  <a:lnTo>
                    <a:pt x="1540" y="0"/>
                  </a:lnTo>
                  <a:lnTo>
                    <a:pt x="1460" y="4"/>
                  </a:lnTo>
                  <a:lnTo>
                    <a:pt x="1384" y="12"/>
                  </a:lnTo>
                  <a:lnTo>
                    <a:pt x="1308" y="22"/>
                  </a:lnTo>
                  <a:lnTo>
                    <a:pt x="1232" y="36"/>
                  </a:lnTo>
                  <a:lnTo>
                    <a:pt x="1158" y="56"/>
                  </a:lnTo>
                  <a:lnTo>
                    <a:pt x="1086" y="76"/>
                  </a:lnTo>
                  <a:lnTo>
                    <a:pt x="1014" y="102"/>
                  </a:lnTo>
                  <a:lnTo>
                    <a:pt x="946" y="130"/>
                  </a:lnTo>
                  <a:lnTo>
                    <a:pt x="878" y="160"/>
                  </a:lnTo>
                  <a:lnTo>
                    <a:pt x="812" y="196"/>
                  </a:lnTo>
                  <a:lnTo>
                    <a:pt x="748" y="232"/>
                  </a:lnTo>
                  <a:lnTo>
                    <a:pt x="686" y="272"/>
                  </a:lnTo>
                  <a:lnTo>
                    <a:pt x="626" y="316"/>
                  </a:lnTo>
                  <a:lnTo>
                    <a:pt x="568" y="362"/>
                  </a:lnTo>
                  <a:lnTo>
                    <a:pt x="512" y="410"/>
                  </a:lnTo>
                  <a:lnTo>
                    <a:pt x="458" y="460"/>
                  </a:lnTo>
                  <a:lnTo>
                    <a:pt x="408" y="514"/>
                  </a:lnTo>
                  <a:lnTo>
                    <a:pt x="360" y="570"/>
                  </a:lnTo>
                  <a:lnTo>
                    <a:pt x="314" y="628"/>
                  </a:lnTo>
                  <a:lnTo>
                    <a:pt x="272" y="688"/>
                  </a:lnTo>
                  <a:lnTo>
                    <a:pt x="230" y="750"/>
                  </a:lnTo>
                  <a:lnTo>
                    <a:pt x="194" y="814"/>
                  </a:lnTo>
                  <a:lnTo>
                    <a:pt x="160" y="880"/>
                  </a:lnTo>
                  <a:lnTo>
                    <a:pt x="128" y="948"/>
                  </a:lnTo>
                  <a:lnTo>
                    <a:pt x="100" y="1016"/>
                  </a:lnTo>
                  <a:lnTo>
                    <a:pt x="76" y="1088"/>
                  </a:lnTo>
                  <a:lnTo>
                    <a:pt x="54" y="1160"/>
                  </a:lnTo>
                  <a:lnTo>
                    <a:pt x="36" y="1234"/>
                  </a:lnTo>
                  <a:lnTo>
                    <a:pt x="20" y="1310"/>
                  </a:lnTo>
                  <a:lnTo>
                    <a:pt x="10" y="1386"/>
                  </a:lnTo>
                  <a:lnTo>
                    <a:pt x="2" y="1464"/>
                  </a:lnTo>
                  <a:lnTo>
                    <a:pt x="0" y="1542"/>
                  </a:lnTo>
                  <a:lnTo>
                    <a:pt x="418" y="1380"/>
                  </a:lnTo>
                  <a:lnTo>
                    <a:pt x="834" y="1534"/>
                  </a:lnTo>
                  <a:close/>
                </a:path>
              </a:pathLst>
            </a:custGeom>
            <a:solidFill>
              <a:srgbClr val="BCC0DA"/>
            </a:solidFill>
            <a:ln w="9525">
              <a:solidFill>
                <a:schemeClr val="bg1"/>
              </a:solidFill>
              <a:round/>
            </a:ln>
          </p:spPr>
          <p:txBody>
            <a:bodyPr lIns="36000" tIns="36000" rIns="36000" bIns="3600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57" name="Freeform 18"/>
            <p:cNvSpPr/>
            <p:nvPr/>
          </p:nvSpPr>
          <p:spPr bwMode="auto">
            <a:xfrm>
              <a:off x="4341110" y="3493316"/>
              <a:ext cx="2630399" cy="2419440"/>
            </a:xfrm>
            <a:custGeom>
              <a:gdLst>
                <a:gd name="T0" fmla="*/ 822 w 1658"/>
                <a:gd name="T1" fmla="*/ 0 h 1526"/>
                <a:gd name="T2" fmla="*/ 816 w 1658"/>
                <a:gd name="T3" fmla="*/ 68 h 1526"/>
                <a:gd name="T4" fmla="*/ 802 w 1658"/>
                <a:gd name="T5" fmla="*/ 134 h 1526"/>
                <a:gd name="T6" fmla="*/ 784 w 1658"/>
                <a:gd name="T7" fmla="*/ 198 h 1526"/>
                <a:gd name="T8" fmla="*/ 760 w 1658"/>
                <a:gd name="T9" fmla="*/ 260 h 1526"/>
                <a:gd name="T10" fmla="*/ 730 w 1658"/>
                <a:gd name="T11" fmla="*/ 318 h 1526"/>
                <a:gd name="T12" fmla="*/ 696 w 1658"/>
                <a:gd name="T13" fmla="*/ 374 h 1526"/>
                <a:gd name="T14" fmla="*/ 658 w 1658"/>
                <a:gd name="T15" fmla="*/ 424 h 1526"/>
                <a:gd name="T16" fmla="*/ 614 w 1658"/>
                <a:gd name="T17" fmla="*/ 474 h 1526"/>
                <a:gd name="T18" fmla="*/ 568 w 1658"/>
                <a:gd name="T19" fmla="*/ 518 h 1526"/>
                <a:gd name="T20" fmla="*/ 516 w 1658"/>
                <a:gd name="T21" fmla="*/ 558 h 1526"/>
                <a:gd name="T22" fmla="*/ 462 w 1658"/>
                <a:gd name="T23" fmla="*/ 592 h 1526"/>
                <a:gd name="T24" fmla="*/ 404 w 1658"/>
                <a:gd name="T25" fmla="*/ 624 h 1526"/>
                <a:gd name="T26" fmla="*/ 344 w 1658"/>
                <a:gd name="T27" fmla="*/ 650 h 1526"/>
                <a:gd name="T28" fmla="*/ 280 w 1658"/>
                <a:gd name="T29" fmla="*/ 670 h 1526"/>
                <a:gd name="T30" fmla="*/ 216 w 1658"/>
                <a:gd name="T31" fmla="*/ 684 h 1526"/>
                <a:gd name="T32" fmla="*/ 148 w 1658"/>
                <a:gd name="T33" fmla="*/ 692 h 1526"/>
                <a:gd name="T34" fmla="*/ 144 w 1658"/>
                <a:gd name="T35" fmla="*/ 1526 h 1526"/>
                <a:gd name="T36" fmla="*/ 222 w 1658"/>
                <a:gd name="T37" fmla="*/ 1522 h 1526"/>
                <a:gd name="T38" fmla="*/ 372 w 1658"/>
                <a:gd name="T39" fmla="*/ 1502 h 1526"/>
                <a:gd name="T40" fmla="*/ 518 w 1658"/>
                <a:gd name="T41" fmla="*/ 1468 h 1526"/>
                <a:gd name="T42" fmla="*/ 658 w 1658"/>
                <a:gd name="T43" fmla="*/ 1420 h 1526"/>
                <a:gd name="T44" fmla="*/ 792 w 1658"/>
                <a:gd name="T45" fmla="*/ 1362 h 1526"/>
                <a:gd name="T46" fmla="*/ 918 w 1658"/>
                <a:gd name="T47" fmla="*/ 1290 h 1526"/>
                <a:gd name="T48" fmla="*/ 1038 w 1658"/>
                <a:gd name="T49" fmla="*/ 1208 h 1526"/>
                <a:gd name="T50" fmla="*/ 1148 w 1658"/>
                <a:gd name="T51" fmla="*/ 1116 h 1526"/>
                <a:gd name="T52" fmla="*/ 1250 w 1658"/>
                <a:gd name="T53" fmla="*/ 1014 h 1526"/>
                <a:gd name="T54" fmla="*/ 1342 w 1658"/>
                <a:gd name="T55" fmla="*/ 902 h 1526"/>
                <a:gd name="T56" fmla="*/ 1424 w 1658"/>
                <a:gd name="T57" fmla="*/ 782 h 1526"/>
                <a:gd name="T58" fmla="*/ 1496 w 1658"/>
                <a:gd name="T59" fmla="*/ 656 h 1526"/>
                <a:gd name="T60" fmla="*/ 1554 w 1658"/>
                <a:gd name="T61" fmla="*/ 522 h 1526"/>
                <a:gd name="T62" fmla="*/ 1600 w 1658"/>
                <a:gd name="T63" fmla="*/ 382 h 1526"/>
                <a:gd name="T64" fmla="*/ 1634 w 1658"/>
                <a:gd name="T65" fmla="*/ 236 h 1526"/>
                <a:gd name="T66" fmla="*/ 1654 w 1658"/>
                <a:gd name="T67" fmla="*/ 86 h 1526"/>
                <a:gd name="T68" fmla="*/ 1240 w 1658"/>
                <a:gd name="T69" fmla="*/ 164 h 152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658"/>
                <a:gd name="T106" fmla="*/ 0 h 1526"/>
                <a:gd name="T107" fmla="*/ 1658 w 1658"/>
                <a:gd name="T108" fmla="*/ 1526 h 1526"/>
              </a:gdLst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658" h="1526">
                  <a:moveTo>
                    <a:pt x="822" y="0"/>
                  </a:moveTo>
                  <a:lnTo>
                    <a:pt x="822" y="0"/>
                  </a:lnTo>
                  <a:lnTo>
                    <a:pt x="820" y="34"/>
                  </a:lnTo>
                  <a:lnTo>
                    <a:pt x="816" y="68"/>
                  </a:lnTo>
                  <a:lnTo>
                    <a:pt x="810" y="102"/>
                  </a:lnTo>
                  <a:lnTo>
                    <a:pt x="802" y="134"/>
                  </a:lnTo>
                  <a:lnTo>
                    <a:pt x="794" y="166"/>
                  </a:lnTo>
                  <a:lnTo>
                    <a:pt x="784" y="198"/>
                  </a:lnTo>
                  <a:lnTo>
                    <a:pt x="772" y="230"/>
                  </a:lnTo>
                  <a:lnTo>
                    <a:pt x="760" y="260"/>
                  </a:lnTo>
                  <a:lnTo>
                    <a:pt x="746" y="288"/>
                  </a:lnTo>
                  <a:lnTo>
                    <a:pt x="730" y="318"/>
                  </a:lnTo>
                  <a:lnTo>
                    <a:pt x="714" y="346"/>
                  </a:lnTo>
                  <a:lnTo>
                    <a:pt x="696" y="374"/>
                  </a:lnTo>
                  <a:lnTo>
                    <a:pt x="678" y="400"/>
                  </a:lnTo>
                  <a:lnTo>
                    <a:pt x="658" y="424"/>
                  </a:lnTo>
                  <a:lnTo>
                    <a:pt x="636" y="450"/>
                  </a:lnTo>
                  <a:lnTo>
                    <a:pt x="614" y="474"/>
                  </a:lnTo>
                  <a:lnTo>
                    <a:pt x="592" y="496"/>
                  </a:lnTo>
                  <a:lnTo>
                    <a:pt x="568" y="518"/>
                  </a:lnTo>
                  <a:lnTo>
                    <a:pt x="542" y="538"/>
                  </a:lnTo>
                  <a:lnTo>
                    <a:pt x="516" y="558"/>
                  </a:lnTo>
                  <a:lnTo>
                    <a:pt x="490" y="576"/>
                  </a:lnTo>
                  <a:lnTo>
                    <a:pt x="462" y="592"/>
                  </a:lnTo>
                  <a:lnTo>
                    <a:pt x="434" y="608"/>
                  </a:lnTo>
                  <a:lnTo>
                    <a:pt x="404" y="624"/>
                  </a:lnTo>
                  <a:lnTo>
                    <a:pt x="374" y="636"/>
                  </a:lnTo>
                  <a:lnTo>
                    <a:pt x="344" y="650"/>
                  </a:lnTo>
                  <a:lnTo>
                    <a:pt x="312" y="660"/>
                  </a:lnTo>
                  <a:lnTo>
                    <a:pt x="280" y="670"/>
                  </a:lnTo>
                  <a:lnTo>
                    <a:pt x="248" y="678"/>
                  </a:lnTo>
                  <a:lnTo>
                    <a:pt x="216" y="684"/>
                  </a:lnTo>
                  <a:lnTo>
                    <a:pt x="182" y="688"/>
                  </a:lnTo>
                  <a:lnTo>
                    <a:pt x="148" y="692"/>
                  </a:lnTo>
                  <a:lnTo>
                    <a:pt x="0" y="1120"/>
                  </a:lnTo>
                  <a:lnTo>
                    <a:pt x="144" y="1526"/>
                  </a:lnTo>
                  <a:lnTo>
                    <a:pt x="222" y="1522"/>
                  </a:lnTo>
                  <a:lnTo>
                    <a:pt x="298" y="1514"/>
                  </a:lnTo>
                  <a:lnTo>
                    <a:pt x="372" y="1502"/>
                  </a:lnTo>
                  <a:lnTo>
                    <a:pt x="446" y="1486"/>
                  </a:lnTo>
                  <a:lnTo>
                    <a:pt x="518" y="1468"/>
                  </a:lnTo>
                  <a:lnTo>
                    <a:pt x="588" y="1446"/>
                  </a:lnTo>
                  <a:lnTo>
                    <a:pt x="658" y="1420"/>
                  </a:lnTo>
                  <a:lnTo>
                    <a:pt x="726" y="1392"/>
                  </a:lnTo>
                  <a:lnTo>
                    <a:pt x="792" y="1362"/>
                  </a:lnTo>
                  <a:lnTo>
                    <a:pt x="856" y="1328"/>
                  </a:lnTo>
                  <a:lnTo>
                    <a:pt x="918" y="1290"/>
                  </a:lnTo>
                  <a:lnTo>
                    <a:pt x="978" y="1250"/>
                  </a:lnTo>
                  <a:lnTo>
                    <a:pt x="1038" y="1208"/>
                  </a:lnTo>
                  <a:lnTo>
                    <a:pt x="1094" y="1164"/>
                  </a:lnTo>
                  <a:lnTo>
                    <a:pt x="1148" y="1116"/>
                  </a:lnTo>
                  <a:lnTo>
                    <a:pt x="1200" y="1066"/>
                  </a:lnTo>
                  <a:lnTo>
                    <a:pt x="1250" y="1014"/>
                  </a:lnTo>
                  <a:lnTo>
                    <a:pt x="1298" y="960"/>
                  </a:lnTo>
                  <a:lnTo>
                    <a:pt x="1342" y="902"/>
                  </a:lnTo>
                  <a:lnTo>
                    <a:pt x="1384" y="844"/>
                  </a:lnTo>
                  <a:lnTo>
                    <a:pt x="1424" y="782"/>
                  </a:lnTo>
                  <a:lnTo>
                    <a:pt x="1462" y="720"/>
                  </a:lnTo>
                  <a:lnTo>
                    <a:pt x="1496" y="656"/>
                  </a:lnTo>
                  <a:lnTo>
                    <a:pt x="1526" y="590"/>
                  </a:lnTo>
                  <a:lnTo>
                    <a:pt x="1554" y="522"/>
                  </a:lnTo>
                  <a:lnTo>
                    <a:pt x="1580" y="452"/>
                  </a:lnTo>
                  <a:lnTo>
                    <a:pt x="1600" y="382"/>
                  </a:lnTo>
                  <a:lnTo>
                    <a:pt x="1620" y="310"/>
                  </a:lnTo>
                  <a:lnTo>
                    <a:pt x="1634" y="236"/>
                  </a:lnTo>
                  <a:lnTo>
                    <a:pt x="1646" y="162"/>
                  </a:lnTo>
                  <a:lnTo>
                    <a:pt x="1654" y="86"/>
                  </a:lnTo>
                  <a:lnTo>
                    <a:pt x="1658" y="10"/>
                  </a:lnTo>
                  <a:lnTo>
                    <a:pt x="1240" y="164"/>
                  </a:lnTo>
                  <a:lnTo>
                    <a:pt x="822" y="0"/>
                  </a:lnTo>
                  <a:close/>
                </a:path>
              </a:pathLst>
            </a:custGeom>
            <a:solidFill>
              <a:srgbClr val="BCC0DA"/>
            </a:solidFill>
            <a:ln w="9525">
              <a:solidFill>
                <a:schemeClr val="bg1"/>
              </a:solidFill>
              <a:round/>
            </a:ln>
          </p:spPr>
          <p:txBody>
            <a:bodyPr lIns="36000" tIns="36000" rIns="36000" bIns="3600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50" name="TextBox 49"/>
          <p:cNvSpPr txBox="1"/>
          <p:nvPr/>
        </p:nvSpPr>
        <p:spPr>
          <a:xfrm>
            <a:off x="1244101" y="2991286"/>
            <a:ext cx="517541" cy="472813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00" b="1">
                <a:latin typeface="华文楷体" pitchFamily="2" charset="-122"/>
                <a:ea typeface="华文楷体" pitchFamily="2" charset="-122"/>
              </a:rPr>
              <a:t>绩效</a:t>
            </a:r>
            <a:br>
              <a:rPr lang="zh-CN" altLang="en-US" sz="1300" b="1">
                <a:latin typeface="华文楷体" pitchFamily="2" charset="-122"/>
                <a:ea typeface="华文楷体" pitchFamily="2" charset="-122"/>
              </a:rPr>
            </a:br>
            <a:r>
              <a:rPr lang="zh-CN" altLang="en-US" sz="1300" b="1">
                <a:latin typeface="华文楷体" pitchFamily="2" charset="-122"/>
                <a:ea typeface="华文楷体" pitchFamily="2" charset="-122"/>
              </a:rPr>
              <a:t>应用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1622878" y="2373989"/>
            <a:ext cx="447813" cy="472813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 b="1">
                <a:latin typeface="华文楷体" pitchFamily="2" charset="-122"/>
                <a:ea typeface="华文楷体" pitchFamily="2" charset="-122"/>
              </a:rPr>
              <a:t>绩效</a:t>
            </a:r>
            <a:br>
              <a:rPr lang="zh-CN" altLang="en-US" sz="1300" b="1">
                <a:latin typeface="华文楷体" pitchFamily="2" charset="-122"/>
                <a:ea typeface="华文楷体" pitchFamily="2" charset="-122"/>
              </a:rPr>
            </a:br>
            <a:r>
              <a:rPr lang="zh-CN" altLang="en-US" sz="1300" b="1">
                <a:latin typeface="华文楷体" pitchFamily="2" charset="-122"/>
                <a:ea typeface="华文楷体" pitchFamily="2" charset="-122"/>
              </a:rPr>
              <a:t>计划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910089" y="3415887"/>
            <a:ext cx="447813" cy="472813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 b="1">
                <a:latin typeface="华文楷体" pitchFamily="2" charset="-122"/>
                <a:ea typeface="华文楷体" pitchFamily="2" charset="-122"/>
              </a:rPr>
              <a:t>绩效</a:t>
            </a:r>
            <a:br>
              <a:rPr lang="zh-CN" altLang="en-US" sz="1300" b="1">
                <a:latin typeface="华文楷体" pitchFamily="2" charset="-122"/>
                <a:ea typeface="华文楷体" pitchFamily="2" charset="-122"/>
              </a:rPr>
            </a:br>
            <a:r>
              <a:rPr lang="zh-CN" altLang="en-US" sz="1300" b="1">
                <a:latin typeface="华文楷体" pitchFamily="2" charset="-122"/>
                <a:ea typeface="华文楷体" pitchFamily="2" charset="-122"/>
              </a:rPr>
              <a:t>评价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2265125" y="2730401"/>
            <a:ext cx="445810" cy="472813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 b="1">
                <a:latin typeface="华文楷体" pitchFamily="2" charset="-122"/>
                <a:ea typeface="华文楷体" pitchFamily="2" charset="-122"/>
              </a:rPr>
              <a:t>绩效</a:t>
            </a:r>
            <a:br>
              <a:rPr lang="zh-CN" altLang="en-US" sz="1300" b="1">
                <a:latin typeface="华文楷体" pitchFamily="2" charset="-122"/>
                <a:ea typeface="华文楷体" pitchFamily="2" charset="-122"/>
              </a:rPr>
            </a:br>
            <a:r>
              <a:rPr lang="zh-CN" altLang="en-US" sz="1300" b="1" smtClean="0">
                <a:latin typeface="华文楷体" pitchFamily="2" charset="-122"/>
                <a:ea typeface="华文楷体" pitchFamily="2" charset="-122"/>
              </a:rPr>
              <a:t>辅导</a:t>
            </a:r>
            <a:endParaRPr lang="zh-CN" altLang="en-US" sz="13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61" name="直接连接符 60"/>
          <p:cNvCxnSpPr/>
          <p:nvPr/>
        </p:nvCxnSpPr>
        <p:spPr bwMode="auto">
          <a:xfrm flipV="1">
            <a:off x="2132739" y="1704553"/>
            <a:ext cx="1276872" cy="715896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2" name="直接连接符 61"/>
          <p:cNvCxnSpPr/>
          <p:nvPr/>
        </p:nvCxnSpPr>
        <p:spPr bwMode="auto">
          <a:xfrm>
            <a:off x="3410868" y="1706104"/>
            <a:ext cx="36004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63" name="TextBox 62"/>
          <p:cNvSpPr txBox="1"/>
          <p:nvPr/>
        </p:nvSpPr>
        <p:spPr>
          <a:xfrm>
            <a:off x="3706362" y="1491630"/>
            <a:ext cx="2839239" cy="50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600"/>
              </a:lnSpc>
              <a:buFont typeface="Wingdings" pitchFamily="2" charset="2"/>
              <a:buChar char="n"/>
            </a:pPr>
            <a:r>
              <a:rPr lang="zh-CN" altLang="en-US" sz="1600" b="1" i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打多少粮食？</a:t>
            </a:r>
            <a:endParaRPr lang="en-US" altLang="zh-CN" sz="1600" b="1" i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ts val="1600"/>
              </a:lnSpc>
            </a:pPr>
            <a:r>
              <a:rPr lang="en-US" altLang="zh-CN" sz="1100" i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100" i="1" smtClean="0">
                <a:latin typeface="华文楷体" pitchFamily="2" charset="-122"/>
                <a:ea typeface="华文楷体" pitchFamily="2" charset="-122"/>
              </a:rPr>
              <a:t>绩效计划（目标分解、</a:t>
            </a:r>
            <a:r>
              <a:rPr lang="en-US" altLang="zh-CN" sz="1100" i="1" smtClean="0">
                <a:latin typeface="华文楷体" pitchFamily="2" charset="-122"/>
                <a:ea typeface="华文楷体" pitchFamily="2" charset="-122"/>
              </a:rPr>
              <a:t>PBC</a:t>
            </a:r>
            <a:r>
              <a:rPr lang="zh-CN" altLang="en-US" sz="1100" i="1" smtClean="0">
                <a:latin typeface="华文楷体" pitchFamily="2" charset="-122"/>
                <a:ea typeface="华文楷体" pitchFamily="2" charset="-122"/>
              </a:rPr>
              <a:t>方案制定）</a:t>
            </a:r>
            <a:endParaRPr lang="en-US" altLang="zh-CN" sz="1100" i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3706362" y="3385655"/>
            <a:ext cx="4461116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600"/>
              </a:lnSpc>
              <a:buFont typeface="Wingdings" pitchFamily="2" charset="2"/>
              <a:buChar char="n"/>
            </a:pPr>
            <a:r>
              <a:rPr lang="zh-CN" altLang="en-US" sz="1600" b="1" i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如何帮助打粮食？</a:t>
            </a:r>
            <a:endParaRPr lang="en-US" altLang="zh-CN" sz="1600" b="1" i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ts val="1600"/>
              </a:lnSpc>
            </a:pPr>
            <a:r>
              <a:rPr lang="en-US" altLang="zh-CN" sz="1100" i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100" i="1" smtClean="0">
                <a:latin typeface="华文楷体" pitchFamily="2" charset="-122"/>
                <a:ea typeface="华文楷体" pitchFamily="2" charset="-122"/>
              </a:rPr>
              <a:t>绩效辅导（绩效管控、业绩辅导）</a:t>
            </a:r>
            <a:endParaRPr lang="en-US" altLang="zh-CN" sz="1100" i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3706362" y="2427734"/>
            <a:ext cx="5106442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600"/>
              </a:lnSpc>
              <a:buFont typeface="Wingdings" pitchFamily="2" charset="2"/>
              <a:buChar char="n"/>
            </a:pPr>
            <a:r>
              <a:rPr lang="zh-CN" altLang="en-US" sz="1600" b="1" i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如何激励多打粮食？</a:t>
            </a:r>
            <a:endParaRPr lang="en-US" altLang="zh-CN" sz="1600" b="1" i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ts val="1600"/>
              </a:lnSpc>
            </a:pPr>
            <a:r>
              <a:rPr lang="en-US" altLang="zh-CN" sz="1100" i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100" i="1" smtClean="0">
                <a:latin typeface="华文楷体" pitchFamily="2" charset="-122"/>
                <a:ea typeface="华文楷体" pitchFamily="2" charset="-122"/>
              </a:rPr>
              <a:t>绩效评价及应用（</a:t>
            </a:r>
            <a:r>
              <a:rPr lang="en-US" altLang="zh-CN" sz="1100" i="1" smtClean="0">
                <a:latin typeface="华文楷体" pitchFamily="2" charset="-122"/>
                <a:ea typeface="华文楷体" pitchFamily="2" charset="-122"/>
              </a:rPr>
              <a:t>PBC</a:t>
            </a:r>
            <a:r>
              <a:rPr lang="zh-CN" altLang="en-US" sz="1100" i="1" smtClean="0">
                <a:latin typeface="华文楷体" pitchFamily="2" charset="-122"/>
                <a:ea typeface="华文楷体" pitchFamily="2" charset="-122"/>
              </a:rPr>
              <a:t>评价、</a:t>
            </a:r>
            <a:r>
              <a:rPr lang="en-US" altLang="zh-CN" sz="1100" i="1" smtClean="0">
                <a:latin typeface="华文楷体" pitchFamily="2" charset="-122"/>
                <a:ea typeface="华文楷体" pitchFamily="2" charset="-122"/>
              </a:rPr>
              <a:t>PBC</a:t>
            </a:r>
            <a:r>
              <a:rPr lang="zh-CN" altLang="en-US" sz="1100" i="1" smtClean="0">
                <a:latin typeface="华文楷体" pitchFamily="2" charset="-122"/>
                <a:ea typeface="华文楷体" pitchFamily="2" charset="-122"/>
              </a:rPr>
              <a:t>应用、奖金获取与分配）</a:t>
            </a:r>
            <a:endParaRPr lang="en-US" altLang="zh-CN" sz="1200" i="1" smtClean="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68" name="直接连接符 67"/>
          <p:cNvCxnSpPr/>
          <p:nvPr/>
        </p:nvCxnSpPr>
        <p:spPr bwMode="auto">
          <a:xfrm>
            <a:off x="2715432" y="2921231"/>
            <a:ext cx="605937" cy="608983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9" name="直接连接符 68"/>
          <p:cNvCxnSpPr/>
          <p:nvPr/>
        </p:nvCxnSpPr>
        <p:spPr bwMode="auto">
          <a:xfrm>
            <a:off x="3321369" y="3530214"/>
            <a:ext cx="40145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71" name="直接连接符 70"/>
          <p:cNvCxnSpPr/>
          <p:nvPr/>
        </p:nvCxnSpPr>
        <p:spPr bwMode="auto">
          <a:xfrm>
            <a:off x="3410868" y="2566047"/>
            <a:ext cx="40145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80" name="直接连接符 79"/>
          <p:cNvCxnSpPr/>
          <p:nvPr/>
        </p:nvCxnSpPr>
        <p:spPr bwMode="auto">
          <a:xfrm>
            <a:off x="2518785" y="4109496"/>
            <a:ext cx="709329" cy="25098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00" name="直接连接符 99"/>
          <p:cNvCxnSpPr/>
          <p:nvPr/>
        </p:nvCxnSpPr>
        <p:spPr bwMode="auto">
          <a:xfrm>
            <a:off x="3228114" y="4360480"/>
            <a:ext cx="485916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101" name="TextBox 100"/>
          <p:cNvSpPr txBox="1"/>
          <p:nvPr/>
        </p:nvSpPr>
        <p:spPr>
          <a:xfrm>
            <a:off x="3706362" y="4209000"/>
            <a:ext cx="4175234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600"/>
              </a:lnSpc>
              <a:buFont typeface="Wingdings" pitchFamily="2" charset="2"/>
              <a:buChar char="n"/>
            </a:pPr>
            <a:r>
              <a:rPr lang="zh-CN" altLang="en-US" sz="1200" i="1" smtClean="0">
                <a:latin typeface="华文楷体" pitchFamily="2" charset="-122"/>
                <a:ea typeface="华文楷体" pitchFamily="2" charset="-122"/>
              </a:rPr>
              <a:t>人员能力与配套组织</a:t>
            </a:r>
            <a:endParaRPr lang="en-US" altLang="zh-CN" sz="1200" i="1" smtClean="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6" name="直接连接符 5"/>
          <p:cNvCxnSpPr/>
          <p:nvPr/>
        </p:nvCxnSpPr>
        <p:spPr bwMode="auto">
          <a:xfrm>
            <a:off x="3779912" y="2913022"/>
            <a:ext cx="4708275" cy="0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44" name="直接连接符 43"/>
          <p:cNvCxnSpPr/>
          <p:nvPr/>
        </p:nvCxnSpPr>
        <p:spPr bwMode="auto">
          <a:xfrm>
            <a:off x="3786454" y="3867894"/>
            <a:ext cx="4708275" cy="0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35" name="直接连接符 34"/>
          <p:cNvCxnSpPr/>
          <p:nvPr/>
        </p:nvCxnSpPr>
        <p:spPr bwMode="auto">
          <a:xfrm>
            <a:off x="3812318" y="1995686"/>
            <a:ext cx="4708275" cy="0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38" name="直接连接符 37"/>
          <p:cNvCxnSpPr/>
          <p:nvPr/>
        </p:nvCxnSpPr>
        <p:spPr bwMode="auto">
          <a:xfrm flipV="1">
            <a:off x="2418107" y="2566047"/>
            <a:ext cx="982708" cy="96416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65960940"/>
      </p:ext>
    </p:ext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251520" y="85026"/>
            <a:ext cx="37753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二、企业对标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打多少粮食？</a:t>
            </a:r>
          </a:p>
        </p:txBody>
      </p:sp>
      <p:pic>
        <p:nvPicPr>
          <p:cNvPr id="3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82425" y="1067285"/>
            <a:ext cx="518219" cy="432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 txBox="1"/>
          <p:nvPr/>
        </p:nvSpPr>
        <p:spPr bwMode="auto">
          <a:xfrm>
            <a:off x="345439" y="540003"/>
            <a:ext cx="8475033" cy="282129"/>
          </a:xfrm>
          <a:prstGeom prst="rect">
            <a:avLst/>
          </a:prstGeom>
          <a:noFill/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en-US" altLang="zh-CN" sz="1400" smtClean="0">
                <a:sym typeface="楷体" panose="02010609060101010101" pitchFamily="49" charset="-122"/>
              </a:rPr>
              <a:t>PBC</a:t>
            </a:r>
            <a:r>
              <a:rPr lang="zh-CN" altLang="en-US" sz="1400" smtClean="0">
                <a:sym typeface="楷体" panose="02010609060101010101" pitchFamily="49" charset="-122"/>
              </a:rPr>
              <a:t>方案上，</a:t>
            </a:r>
            <a:r>
              <a:rPr lang="zh-CN" altLang="en-US" sz="1400">
                <a:sym typeface="楷体" panose="02010609060101010101" pitchFamily="49" charset="-122"/>
              </a:rPr>
              <a:t>对比</a:t>
            </a:r>
            <a:r>
              <a:rPr lang="zh-CN" altLang="en-US" sz="1400" smtClean="0">
                <a:sym typeface="楷体" panose="02010609060101010101" pitchFamily="49" charset="-122"/>
              </a:rPr>
              <a:t>华为与美的，德邦</a:t>
            </a:r>
            <a:r>
              <a:rPr lang="en-US" altLang="zh-CN" sz="1400" smtClean="0">
                <a:sym typeface="楷体" panose="02010609060101010101" pitchFamily="49" charset="-122"/>
              </a:rPr>
              <a:t>PBC</a:t>
            </a:r>
            <a:r>
              <a:rPr lang="zh-CN" altLang="en-US" sz="1400" smtClean="0">
                <a:sym typeface="楷体" panose="02010609060101010101" pitchFamily="49" charset="-122"/>
              </a:rPr>
              <a:t>能力项目多，监控项目多，且均为量化指标</a:t>
            </a:r>
            <a:endParaRPr lang="zh-CN" altLang="en-US" sz="1400">
              <a:sym typeface="楷体" panose="02010609060101010101" pitchFamily="49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8900566"/>
              </p:ext>
            </p:extLst>
          </p:nvPr>
        </p:nvGraphicFramePr>
        <p:xfrm>
          <a:off x="323529" y="1059582"/>
          <a:ext cx="1815687" cy="3511856"/>
        </p:xfrm>
        <a:graphic>
          <a:graphicData uri="http://schemas.openxmlformats.org/drawingml/2006/table">
            <a:tbl>
              <a:tblPr firstRow="1" firstCol="1" bandRow="1"/>
              <a:tblGrid>
                <a:gridCol w="490992"/>
                <a:gridCol w="938491"/>
                <a:gridCol w="386204"/>
              </a:tblGrid>
              <a:tr h="240911">
                <a:tc gridSpan="3">
                  <a:txBody>
                    <a:bodyPr vert="horz" wrap="square"/>
                    <a:lstStyle/>
                    <a:p>
                      <a:pPr marL="0" marR="0" indent="0" algn="ctr" defTabSz="342946" rtl="0" eaLnBrk="1" fontAlgn="auto" latinLnBrk="0" hangingPunct="1">
                        <a:lnSpc>
                          <a:spcPts val="13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 b="1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终端业务某国家总经理</a:t>
                      </a:r>
                      <a:r>
                        <a:rPr lang="en-US" altLang="zh-CN" sz="1200" b="1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PBC</a:t>
                      </a:r>
                      <a:endParaRPr lang="zh-CN" sz="1200" b="1" kern="100"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4091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维度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E1ED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1pPr>
                      <a:lvl2pPr marL="34294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2pPr>
                      <a:lvl3pPr marL="685891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3pPr>
                      <a:lvl4pPr marL="1028837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4pPr>
                      <a:lvl5pPr marL="1371783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5pPr>
                      <a:lvl6pPr marL="1714729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6pPr>
                      <a:lvl7pPr marL="2057674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7pPr>
                      <a:lvl8pPr marL="240062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8pPr>
                      <a:lvl9pPr marL="274356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9pPr>
                    </a:lstStyle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项目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E1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权重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E1ED"/>
                    </a:solidFill>
                  </a:tcPr>
                </a:tc>
              </a:tr>
              <a:tr h="227639">
                <a:tc rowSpan="6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组织</a:t>
                      </a:r>
                      <a:endParaRPr lang="en-US" altLang="zh-CN" sz="1050" b="1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业绩</a:t>
                      </a:r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1pPr>
                      <a:lvl2pPr marL="34294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2pPr>
                      <a:lvl3pPr marL="685891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3pPr>
                      <a:lvl4pPr marL="1028837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4pPr>
                      <a:lvl5pPr marL="1371783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5pPr>
                      <a:lvl6pPr marL="1714729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6pPr>
                      <a:lvl7pPr marL="2057674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7pPr>
                      <a:lvl8pPr marL="240062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8pPr>
                      <a:lvl9pPr marL="274356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9pPr>
                    </a:lstStyle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销售总收入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15%</a:t>
                      </a:r>
                      <a:endParaRPr 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7639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900" b="0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销售收入</a:t>
                      </a:r>
                      <a:r>
                        <a:rPr lang="en-US" altLang="zh-CN" sz="900" b="0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900" b="0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手机类</a:t>
                      </a:r>
                      <a:r>
                        <a:rPr lang="en-US" altLang="zh-CN" sz="900" b="0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sz="900" b="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7639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销售收入</a:t>
                      </a:r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非手机</a:t>
                      </a:r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15%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7639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销售毛利润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7639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市场份额</a:t>
                      </a:r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手机类</a:t>
                      </a:r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7639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品牌知晓度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3465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个人</a:t>
                      </a:r>
                      <a:endParaRPr lang="en-US" altLang="zh-CN" sz="1050" b="1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绩效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342946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核心人才离职率</a:t>
                      </a: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zh-CN" alt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200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个人能力提升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342946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smtClean="0">
                          <a:latin typeface="华文楷体" pitchFamily="2" charset="-122"/>
                          <a:ea typeface="华文楷体" pitchFamily="2" charset="-122"/>
                        </a:rPr>
                        <a:t>产品宣讲能力</a:t>
                      </a: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—</a:t>
                      </a:r>
                      <a:endParaRPr lang="zh-CN" alt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090776" y="1809308"/>
            <a:ext cx="1327916" cy="83445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组织业绩部分</a:t>
            </a:r>
            <a:endParaRPr lang="en-US" altLang="zh-CN" sz="1100" b="1" kern="100" smtClean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个数</a:t>
            </a:r>
            <a:r>
              <a:rPr lang="zh-CN" altLang="en-US" sz="1100" b="1" kern="100">
                <a:latin typeface="华文楷体" pitchFamily="2" charset="-122"/>
                <a:ea typeface="华文楷体" pitchFamily="2" charset="-122"/>
              </a:rPr>
              <a:t>：</a:t>
            </a:r>
            <a:r>
              <a:rPr lang="en-US" altLang="zh-CN" sz="1100" b="1" kern="1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5-8</a:t>
            </a:r>
            <a:r>
              <a:rPr lang="zh-CN" altLang="en-US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100" b="1" kern="1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权重：</a:t>
            </a:r>
            <a:r>
              <a:rPr lang="en-US" altLang="zh-CN" sz="1100" kern="100" smtClean="0">
                <a:latin typeface="华文楷体" pitchFamily="2" charset="-122"/>
                <a:ea typeface="华文楷体" pitchFamily="2" charset="-122"/>
              </a:rPr>
              <a:t>80%-95%</a:t>
            </a:r>
            <a:endParaRPr lang="en-US" altLang="zh-CN" sz="1100" kern="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06137" y="2952992"/>
            <a:ext cx="2394681" cy="84214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ctr">
              <a:lnSpc>
                <a:spcPts val="1500"/>
              </a:lnSpc>
              <a:buFont typeface="Wingdings" pitchFamily="2" charset="2"/>
              <a:buChar char="n"/>
            </a:pPr>
            <a:r>
              <a:rPr lang="zh-CN" altLang="en-US" sz="1100" b="1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个人绩效部分</a:t>
            </a:r>
            <a:r>
              <a:rPr lang="zh-CN" altLang="en-US" sz="1100" b="1" smtClean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100" b="1" smtClean="0">
              <a:solidFill>
                <a:srgbClr val="000000"/>
              </a:solidFill>
              <a:latin typeface="华文楷体" pitchFamily="2" charset="-122"/>
              <a:ea typeface="华文楷体" pitchFamily="2" charset="-122"/>
            </a:endParaRPr>
          </a:p>
          <a:p>
            <a:pPr fontAlgn="ctr">
              <a:lnSpc>
                <a:spcPts val="1500"/>
              </a:lnSpc>
            </a:pP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内容：</a:t>
            </a:r>
            <a:r>
              <a:rPr lang="en-US" altLang="zh-CN" sz="1100" smtClean="0">
                <a:latin typeface="华文楷体" pitchFamily="2" charset="-122"/>
                <a:ea typeface="华文楷体" pitchFamily="2" charset="-122"/>
              </a:rPr>
              <a:t>KPA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、人员管理</a:t>
            </a:r>
            <a:r>
              <a:rPr lang="zh-CN" altLang="en-US" sz="1100" smtClean="0">
                <a:latin typeface="华文楷体" pitchFamily="2" charset="-122"/>
                <a:ea typeface="华文楷体" pitchFamily="2" charset="-122"/>
              </a:rPr>
              <a:t>目标</a:t>
            </a:r>
            <a:endParaRPr lang="en-US" altLang="zh-CN" sz="1100">
              <a:latin typeface="华文楷体" pitchFamily="2" charset="-122"/>
              <a:ea typeface="华文楷体" pitchFamily="2" charset="-122"/>
            </a:endParaRPr>
          </a:p>
          <a:p>
            <a:pPr fontAlgn="ctr">
              <a:lnSpc>
                <a:spcPts val="1500"/>
              </a:lnSpc>
            </a:pPr>
            <a:r>
              <a:rPr lang="zh-CN" altLang="en-US" sz="1100" b="1">
                <a:latin typeface="华文楷体" pitchFamily="2" charset="-122"/>
                <a:ea typeface="华文楷体" pitchFamily="2" charset="-122"/>
              </a:rPr>
              <a:t>个数：</a:t>
            </a:r>
            <a:r>
              <a:rPr lang="en-US" altLang="zh-CN" sz="11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1-2</a:t>
            </a:r>
            <a:r>
              <a:rPr lang="zh-CN" altLang="en-US" sz="11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r>
              <a:rPr lang="en-US" altLang="zh-CN" sz="11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 sz="11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</a:t>
            </a:r>
          </a:p>
          <a:p>
            <a:pPr fontAlgn="ctr">
              <a:lnSpc>
                <a:spcPts val="1500"/>
              </a:lnSpc>
            </a:pP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权重：</a:t>
            </a:r>
            <a:r>
              <a:rPr lang="en-US" altLang="zh-CN" sz="1100" smtClean="0">
                <a:latin typeface="华文楷体" pitchFamily="2" charset="-122"/>
                <a:ea typeface="华文楷体" pitchFamily="2" charset="-122"/>
              </a:rPr>
              <a:t>5%-20%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106137" y="3952995"/>
            <a:ext cx="2470796" cy="595923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kern="100">
                <a:latin typeface="华文楷体" pitchFamily="2" charset="-122"/>
                <a:ea typeface="华文楷体" pitchFamily="2" charset="-122"/>
              </a:rPr>
              <a:t>个人能力提升部分</a:t>
            </a:r>
            <a:r>
              <a:rPr lang="zh-CN" altLang="en-US" sz="1200" b="1" kern="100" smtClean="0"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200" b="1" kern="10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100" b="1" kern="100">
                <a:latin typeface="华文楷体" pitchFamily="2" charset="-122"/>
                <a:ea typeface="华文楷体" pitchFamily="2" charset="-122"/>
              </a:rPr>
              <a:t>个数：</a:t>
            </a:r>
            <a:r>
              <a:rPr lang="en-US" altLang="zh-CN" sz="1100" b="1" kern="1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1-2</a:t>
            </a:r>
            <a:r>
              <a:rPr lang="zh-CN" altLang="en-US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100" b="1" kern="1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权重：不占权重，为上级对下级的要求</a:t>
            </a:r>
            <a:endParaRPr lang="en-US" altLang="zh-CN" sz="1100" b="1" kern="10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2" name="直接连接符 11"/>
          <p:cNvCxnSpPr/>
          <p:nvPr/>
        </p:nvCxnSpPr>
        <p:spPr bwMode="auto">
          <a:xfrm>
            <a:off x="2182812" y="2915314"/>
            <a:ext cx="2304800" cy="0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直接连接符 12"/>
          <p:cNvCxnSpPr/>
          <p:nvPr/>
        </p:nvCxnSpPr>
        <p:spPr bwMode="auto">
          <a:xfrm flipV="1">
            <a:off x="2161869" y="3852696"/>
            <a:ext cx="2323563" cy="1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5" name="直接连接符 14"/>
          <p:cNvCxnSpPr/>
          <p:nvPr/>
        </p:nvCxnSpPr>
        <p:spPr bwMode="auto">
          <a:xfrm flipH="1">
            <a:off x="4572000" y="985588"/>
            <a:ext cx="0" cy="369285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18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52911" y="1131590"/>
            <a:ext cx="590185" cy="31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1" name="表格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23722"/>
              </p:ext>
            </p:extLst>
          </p:nvPr>
        </p:nvGraphicFramePr>
        <p:xfrm>
          <a:off x="4638126" y="1059582"/>
          <a:ext cx="1942713" cy="237608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4252"/>
                <a:gridCol w="1104451"/>
                <a:gridCol w="334010"/>
              </a:tblGrid>
              <a:tr h="209997"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深圳枢纽事业部</a:t>
                      </a:r>
                      <a:r>
                        <a:rPr lang="en-US" altLang="zh-CN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2018</a:t>
                      </a:r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年</a:t>
                      </a:r>
                      <a:r>
                        <a:rPr lang="en-US" altLang="zh-CN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PBC</a:t>
                      </a:r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方案</a:t>
                      </a:r>
                      <a:endParaRPr lang="zh-CN" altLang="en-US" sz="1100" b="1" i="0" u="none" strike="noStrike"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9997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维</a:t>
                      </a:r>
                      <a:r>
                        <a:rPr lang="zh-CN" altLang="en-US" sz="1000" b="1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度</a:t>
                      </a:r>
                      <a:r>
                        <a:rPr lang="zh-CN" altLang="en-US" sz="10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　</a:t>
                      </a:r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E1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项目名称</a:t>
                      </a:r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E1E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权重</a:t>
                      </a:r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E1ED"/>
                    </a:solidFill>
                  </a:tcPr>
                </a:tc>
              </a:tr>
              <a:tr h="187741">
                <a:tc rowSpan="6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业绩项               </a:t>
                      </a:r>
                      <a:r>
                        <a:rPr lang="zh-CN" altLang="en-US" sz="900" b="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（</a:t>
                      </a:r>
                      <a:r>
                        <a:rPr lang="en-US" altLang="zh-CN" sz="900" b="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</a:t>
                      </a:r>
                      <a:r>
                        <a:rPr lang="zh-CN" altLang="en-US" sz="900" b="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项）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运作利润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32%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87741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运作收入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8%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87741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chemeClr val="dk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时效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11</a:t>
                      </a:r>
                      <a:r>
                        <a:rPr lang="en-US" altLang="zh-CN" sz="900" b="0" i="0" u="none" strike="noStrike" smtClean="0">
                          <a:solidFill>
                            <a:schemeClr val="dk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87741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零担</a:t>
                      </a:r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/</a:t>
                      </a:r>
                      <a:r>
                        <a:rPr lang="zh-CN" altLang="en-US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快递异常签收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dk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87741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零担</a:t>
                      </a:r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/</a:t>
                      </a:r>
                      <a:r>
                        <a:rPr lang="zh-CN" altLang="en-US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快递投诉</a:t>
                      </a:r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量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dk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87741"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综合配合项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8%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55579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1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能力项                    </a:t>
                      </a:r>
                      <a:r>
                        <a:rPr lang="zh-CN" altLang="en-US" sz="900" b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（</a:t>
                      </a:r>
                      <a:r>
                        <a:rPr lang="en-US" altLang="zh-CN" sz="900" b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18</a:t>
                      </a:r>
                      <a:r>
                        <a:rPr lang="zh-CN" altLang="en-US" sz="900" b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项</a:t>
                      </a:r>
                      <a:r>
                        <a:rPr lang="zh-CN" altLang="en-US" sz="900" b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）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审计满意度</a:t>
                      </a:r>
                      <a:endParaRPr lang="en-US" altLang="zh-CN" sz="900" b="0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万人人品次数</a:t>
                      </a:r>
                      <a:endParaRPr lang="en-US" altLang="zh-CN" sz="900" b="0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转运职能成本</a:t>
                      </a:r>
                      <a:endParaRPr lang="en-US" altLang="zh-CN" sz="900" b="0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人才输出</a:t>
                      </a:r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/</a:t>
                      </a: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吸收</a:t>
                      </a:r>
                      <a:endParaRPr lang="en-US" altLang="zh-CN" sz="900" b="0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文职新员工本科占比</a:t>
                      </a:r>
                      <a:endParaRPr lang="en-US" altLang="zh-CN" sz="900" b="0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……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22" name="直接连接符 21"/>
          <p:cNvCxnSpPr/>
          <p:nvPr/>
        </p:nvCxnSpPr>
        <p:spPr bwMode="auto">
          <a:xfrm>
            <a:off x="6623587" y="2604702"/>
            <a:ext cx="1240714" cy="0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5" name="TextBox 24"/>
          <p:cNvSpPr txBox="1"/>
          <p:nvPr/>
        </p:nvSpPr>
        <p:spPr>
          <a:xfrm>
            <a:off x="6631825" y="1814138"/>
            <a:ext cx="1327916" cy="58053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组织业绩部分</a:t>
            </a:r>
            <a:endParaRPr lang="en-US" altLang="zh-CN" sz="1100" b="1" kern="100" smtClean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个数</a:t>
            </a:r>
            <a:r>
              <a:rPr lang="zh-CN" altLang="en-US" sz="1100" b="1" kern="100">
                <a:latin typeface="华文楷体" pitchFamily="2" charset="-122"/>
                <a:ea typeface="华文楷体" pitchFamily="2" charset="-122"/>
              </a:rPr>
              <a:t>：</a:t>
            </a:r>
            <a:r>
              <a:rPr lang="en-US" altLang="zh-CN" sz="1100" b="1" kern="1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5-8</a:t>
            </a:r>
            <a:r>
              <a:rPr lang="zh-CN" altLang="en-US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100" b="1" kern="1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588224" y="2760725"/>
            <a:ext cx="1327916" cy="58053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能力部分</a:t>
            </a:r>
            <a:r>
              <a:rPr lang="en-US" altLang="zh-CN" sz="1100" b="1" kern="100" smtClean="0">
                <a:latin typeface="华文楷体" pitchFamily="2" charset="-122"/>
                <a:ea typeface="华文楷体" pitchFamily="2" charset="-122"/>
              </a:rPr>
              <a:t>-</a:t>
            </a: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量化</a:t>
            </a:r>
            <a:endParaRPr lang="en-US" altLang="zh-CN" sz="1100" b="1" kern="100" smtClean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个数：</a:t>
            </a:r>
            <a:r>
              <a:rPr lang="en-US" altLang="zh-CN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10-18</a:t>
            </a:r>
            <a:r>
              <a:rPr lang="zh-CN" altLang="en-US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100" b="1" kern="1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 bwMode="auto">
          <a:xfrm>
            <a:off x="6588224" y="3435846"/>
            <a:ext cx="1240714" cy="0"/>
          </a:xfrm>
          <a:prstGeom prst="line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50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9" name="TextBox 28"/>
          <p:cNvSpPr txBox="1"/>
          <p:nvPr/>
        </p:nvSpPr>
        <p:spPr>
          <a:xfrm>
            <a:off x="6600155" y="3937062"/>
            <a:ext cx="1327916" cy="58053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监控项</a:t>
            </a:r>
            <a:r>
              <a:rPr lang="en-US" altLang="zh-CN" sz="1100" b="1" kern="100" smtClean="0">
                <a:latin typeface="华文楷体" pitchFamily="2" charset="-122"/>
                <a:ea typeface="华文楷体" pitchFamily="2" charset="-122"/>
              </a:rPr>
              <a:t>-</a:t>
            </a: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量化</a:t>
            </a:r>
            <a:endParaRPr lang="en-US" altLang="zh-CN" sz="1100" b="1" kern="100" smtClean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100" b="1" kern="100" smtClean="0">
                <a:latin typeface="华文楷体" pitchFamily="2" charset="-122"/>
                <a:ea typeface="华文楷体" pitchFamily="2" charset="-122"/>
              </a:rPr>
              <a:t>个数：</a:t>
            </a:r>
            <a:r>
              <a:rPr lang="en-US" altLang="zh-CN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15-20</a:t>
            </a:r>
            <a:r>
              <a:rPr lang="zh-CN" altLang="en-US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100" b="1" kern="1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4693436" y="3579862"/>
            <a:ext cx="1887402" cy="222784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kern="0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监控指标</a:t>
            </a:r>
          </a:p>
        </p:txBody>
      </p:sp>
      <p:sp>
        <p:nvSpPr>
          <p:cNvPr id="23" name="圆角矩形 22"/>
          <p:cNvSpPr/>
          <p:nvPr/>
        </p:nvSpPr>
        <p:spPr>
          <a:xfrm>
            <a:off x="4693436" y="3841624"/>
            <a:ext cx="288000" cy="758607"/>
          </a:xfrm>
          <a:prstGeom prst="roundRect">
            <a:avLst>
              <a:gd name="adj" fmla="val 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枢纽总裁</a:t>
            </a:r>
            <a:endParaRPr lang="zh-CN" altLang="en-US" sz="10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4" name="Title 1"/>
          <p:cNvSpPr txBox="1"/>
          <p:nvPr/>
        </p:nvSpPr>
        <p:spPr bwMode="auto">
          <a:xfrm>
            <a:off x="6300192" y="4510988"/>
            <a:ext cx="1557051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684196">
              <a:lnSpc>
                <a:spcPct val="150000"/>
              </a:lnSpc>
              <a:tabLst>
                <a:tab pos="206370"/>
              </a:tabLst>
            </a:pPr>
            <a:r>
              <a:rPr lang="zh-CN" altLang="en-US" sz="800" i="1" smtClean="0">
                <a:latin typeface="华文楷体" pitchFamily="2" charset="-122"/>
                <a:ea typeface="华文楷体" pitchFamily="2" charset="-122"/>
                <a:cs typeface="华文楷体"/>
                <a:sym typeface="楷体" panose="02010609060101010101" pitchFamily="49" charset="-122"/>
              </a:rPr>
              <a:t>数据来源于成本优化项目例会</a:t>
            </a:r>
            <a:endParaRPr lang="zh-CN" altLang="en-US" sz="800" i="1">
              <a:latin typeface="华文楷体" pitchFamily="2" charset="-122"/>
              <a:ea typeface="华文楷体" pitchFamily="2" charset="-122"/>
              <a:cs typeface="华文楷体"/>
              <a:sym typeface="楷体" panose="02010609060101010101" pitchFamily="49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4994610" y="3845901"/>
            <a:ext cx="1586228" cy="734337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zh-CN" sz="900">
                <a:latin typeface="华文楷体" pitchFamily="2" charset="-122"/>
                <a:ea typeface="华文楷体" pitchFamily="2" charset="-122"/>
              </a:rPr>
              <a:t>整车车</a:t>
            </a:r>
            <a:r>
              <a:rPr lang="zh-CN" altLang="zh-CN" sz="900" smtClean="0">
                <a:latin typeface="华文楷体" pitchFamily="2" charset="-122"/>
                <a:ea typeface="华文楷体" pitchFamily="2" charset="-122"/>
              </a:rPr>
              <a:t>价占</a:t>
            </a:r>
            <a:r>
              <a:rPr lang="zh-CN" altLang="zh-CN" sz="900">
                <a:latin typeface="华文楷体" pitchFamily="2" charset="-122"/>
                <a:ea typeface="华文楷体" pitchFamily="2" charset="-122"/>
              </a:rPr>
              <a:t>收入</a:t>
            </a:r>
            <a:r>
              <a:rPr lang="zh-CN" altLang="zh-CN" sz="900" smtClean="0">
                <a:latin typeface="华文楷体" pitchFamily="2" charset="-122"/>
                <a:ea typeface="华文楷体" pitchFamily="2" charset="-122"/>
              </a:rPr>
              <a:t>比</a:t>
            </a:r>
            <a:endParaRPr lang="en-US" altLang="zh-CN" sz="9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zh-CN" sz="900">
                <a:latin typeface="华文楷体" pitchFamily="2" charset="-122"/>
                <a:ea typeface="华文楷体" pitchFamily="2" charset="-122"/>
              </a:rPr>
              <a:t>班车外</a:t>
            </a:r>
            <a:r>
              <a:rPr lang="zh-CN" altLang="zh-CN" sz="900" smtClean="0">
                <a:latin typeface="华文楷体" pitchFamily="2" charset="-122"/>
                <a:ea typeface="华文楷体" pitchFamily="2" charset="-122"/>
              </a:rPr>
              <a:t>租发车车次</a:t>
            </a:r>
            <a:endParaRPr lang="en-US" altLang="zh-CN" sz="9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zh-CN" sz="900">
                <a:latin typeface="华文楷体" pitchFamily="2" charset="-122"/>
                <a:ea typeface="华文楷体" pitchFamily="2" charset="-122"/>
              </a:rPr>
              <a:t>在职人均分拣件</a:t>
            </a:r>
            <a:r>
              <a:rPr lang="zh-CN" altLang="zh-CN" sz="900" smtClean="0">
                <a:latin typeface="华文楷体" pitchFamily="2" charset="-122"/>
                <a:ea typeface="华文楷体" pitchFamily="2" charset="-122"/>
              </a:rPr>
              <a:t>数</a:t>
            </a:r>
            <a:endParaRPr lang="en-US" altLang="zh-CN" sz="9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zh-CN" sz="900">
                <a:latin typeface="华文楷体" pitchFamily="2" charset="-122"/>
                <a:ea typeface="华文楷体" pitchFamily="2" charset="-122"/>
              </a:rPr>
              <a:t>富裕面积</a:t>
            </a:r>
            <a:r>
              <a:rPr lang="zh-CN" altLang="zh-CN" sz="900" smtClean="0">
                <a:latin typeface="华文楷体" pitchFamily="2" charset="-122"/>
                <a:ea typeface="华文楷体" pitchFamily="2" charset="-122"/>
              </a:rPr>
              <a:t>转租</a:t>
            </a:r>
            <a:endParaRPr lang="en-US" altLang="zh-CN" sz="9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altLang="zh-CN" sz="900">
                <a:latin typeface="华文楷体" pitchFamily="2" charset="-122"/>
                <a:ea typeface="华文楷体" pitchFamily="2" charset="-122"/>
              </a:rPr>
              <a:t>……</a:t>
            </a:r>
            <a:endParaRPr lang="zh-CN" altLang="en-US" sz="90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6" name="直接连接符 25"/>
          <p:cNvCxnSpPr/>
          <p:nvPr/>
        </p:nvCxnSpPr>
        <p:spPr bwMode="auto">
          <a:xfrm flipH="1">
            <a:off x="7944972" y="1056277"/>
            <a:ext cx="0" cy="369285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7" name="AutoShape 2" descr="http://img3.imgtn.bdimg.com/it/u=2495989083,4059817191&amp;fm=214&amp;gp=0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AutoShape 4" descr="http://img3.imgtn.bdimg.com/it/u=2495989083,4059817191&amp;fm=214&amp;gp=0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3676" y="1109882"/>
            <a:ext cx="672981" cy="323031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7959741" y="1814138"/>
            <a:ext cx="1148763" cy="134228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kern="100" smtClean="0">
                <a:latin typeface="华文楷体" pitchFamily="2" charset="-122"/>
                <a:ea typeface="华文楷体" pitchFamily="2" charset="-122"/>
              </a:rPr>
              <a:t>考核项目总体</a:t>
            </a:r>
            <a:r>
              <a:rPr lang="en-US" altLang="zh-CN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5-10</a:t>
            </a:r>
            <a:r>
              <a:rPr lang="zh-CN" altLang="en-US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100" b="1" kern="1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kern="100" smtClean="0">
                <a:latin typeface="华文楷体" pitchFamily="2" charset="-122"/>
                <a:ea typeface="华文楷体" pitchFamily="2" charset="-122"/>
              </a:rPr>
              <a:t>均考核业绩指标为主，</a:t>
            </a:r>
            <a:r>
              <a:rPr lang="zh-CN" altLang="en-US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无个人能力项考核</a:t>
            </a:r>
            <a:endParaRPr lang="en-US" altLang="zh-CN" sz="1100" kern="100" smtClean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48735197"/>
      </p:ext>
    </p:ext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 txBox="1"/>
          <p:nvPr/>
        </p:nvSpPr>
        <p:spPr bwMode="auto">
          <a:xfrm>
            <a:off x="345439" y="540003"/>
            <a:ext cx="8623086" cy="282129"/>
          </a:xfrm>
          <a:prstGeom prst="rect">
            <a:avLst/>
          </a:prstGeom>
          <a:noFill/>
          <a:ln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Arial" pitchFamily="34" charset="0"/>
              <a:buChar char="•"/>
            </a:pPr>
            <a:r>
              <a:rPr lang="zh-CN" altLang="en-US" sz="1400" smtClean="0">
                <a:sym typeface="楷体" panose="02010609060101010101" pitchFamily="49" charset="-122"/>
              </a:rPr>
              <a:t>目标分解</a:t>
            </a:r>
            <a:r>
              <a:rPr lang="zh-CN" altLang="en-US" sz="1400">
                <a:sym typeface="楷体" panose="02010609060101010101" pitchFamily="49" charset="-122"/>
              </a:rPr>
              <a:t>上</a:t>
            </a:r>
            <a:r>
              <a:rPr lang="zh-CN" altLang="en-US" sz="1400" smtClean="0">
                <a:sym typeface="楷体" panose="02010609060101010101" pitchFamily="49" charset="-122"/>
              </a:rPr>
              <a:t>，华为输出难易度分档，并在绩效评比时作为评价依据，德邦与美的均无难度分档</a:t>
            </a:r>
            <a:endParaRPr lang="zh-CN" altLang="en-US" sz="1400">
              <a:sym typeface="楷体" panose="02010609060101010101" pitchFamily="49" charset="-122"/>
            </a:endParaRPr>
          </a:p>
        </p:txBody>
      </p:sp>
      <p:cxnSp>
        <p:nvCxnSpPr>
          <p:cNvPr id="3" name="直接连接符 2"/>
          <p:cNvCxnSpPr/>
          <p:nvPr/>
        </p:nvCxnSpPr>
        <p:spPr bwMode="auto">
          <a:xfrm flipH="1">
            <a:off x="4131714" y="1434872"/>
            <a:ext cx="0" cy="329711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4" name="五边形 3"/>
          <p:cNvSpPr/>
          <p:nvPr/>
        </p:nvSpPr>
        <p:spPr>
          <a:xfrm>
            <a:off x="455754" y="987574"/>
            <a:ext cx="3617766" cy="290019"/>
          </a:xfrm>
          <a:prstGeom prst="homePlate">
            <a:avLst>
              <a:gd name="adj" fmla="val 0"/>
            </a:avLst>
          </a:prstGeom>
          <a:solidFill>
            <a:srgbClr val="BCC0DA"/>
          </a:solidFill>
          <a:ln>
            <a:noFill/>
          </a:ln>
        </p:spPr>
        <p:txBody>
          <a:bodyPr wrap="non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kern="0" smtClean="0">
                <a:latin typeface="华文楷体" pitchFamily="2" charset="-122"/>
                <a:ea typeface="华文楷体" pitchFamily="2" charset="-122"/>
              </a:rPr>
              <a:t>上下级根据市场数据等共识目标，强制输出难度分档</a:t>
            </a:r>
          </a:p>
        </p:txBody>
      </p:sp>
      <p:pic>
        <p:nvPicPr>
          <p:cNvPr id="5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4128" y="931191"/>
            <a:ext cx="47415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4" name="组合 83"/>
          <p:cNvGrpSpPr/>
          <p:nvPr/>
        </p:nvGrpSpPr>
        <p:grpSpPr>
          <a:xfrm>
            <a:off x="383547" y="1918361"/>
            <a:ext cx="3680216" cy="1027771"/>
            <a:chOff x="464189" y="1980334"/>
            <a:chExt cx="3164997" cy="1027771"/>
          </a:xfrm>
        </p:grpSpPr>
        <p:sp>
          <p:nvSpPr>
            <p:cNvPr id="83" name="矩形 82"/>
            <p:cNvSpPr/>
            <p:nvPr/>
          </p:nvSpPr>
          <p:spPr>
            <a:xfrm>
              <a:off x="464189" y="1980334"/>
              <a:ext cx="3099699" cy="102777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00" kern="0" smtClean="0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81" name="组合 80"/>
            <p:cNvGrpSpPr/>
            <p:nvPr/>
          </p:nvGrpSpPr>
          <p:grpSpPr>
            <a:xfrm>
              <a:off x="535033" y="1984459"/>
              <a:ext cx="3094153" cy="998543"/>
              <a:chOff x="610396" y="1989988"/>
              <a:chExt cx="3094153" cy="998543"/>
            </a:xfrm>
          </p:grpSpPr>
          <p:grpSp>
            <p:nvGrpSpPr>
              <p:cNvPr id="80" name="组合 79"/>
              <p:cNvGrpSpPr/>
              <p:nvPr/>
            </p:nvGrpSpPr>
            <p:grpSpPr>
              <a:xfrm>
                <a:off x="610396" y="2361830"/>
                <a:ext cx="2906422" cy="626701"/>
                <a:chOff x="610396" y="2434418"/>
                <a:chExt cx="2906422" cy="626701"/>
              </a:xfrm>
            </p:grpSpPr>
            <p:sp>
              <p:nvSpPr>
                <p:cNvPr id="7" name="TextBox 6"/>
                <p:cNvSpPr txBox="1"/>
                <p:nvPr/>
              </p:nvSpPr>
              <p:spPr>
                <a:xfrm>
                  <a:off x="610396" y="2434418"/>
                  <a:ext cx="885943" cy="626701"/>
                </a:xfrm>
                <a:prstGeom prst="rect">
                  <a:avLst/>
                </a:prstGeom>
                <a:noFill/>
              </p:spPr>
              <p:txBody>
                <a:bodyPr wrap="square" lIns="36000" tIns="36000" rIns="36000" bIns="36000" rtlCol="0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第三方报告</a:t>
                  </a:r>
                  <a:endParaRPr lang="en-US" altLang="zh-CN" sz="900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</a:endParaRPr>
                </a:p>
                <a:p>
                  <a:pPr algn="ctr"/>
                  <a:r>
                    <a:rPr lang="en-US" altLang="zh-CN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GFK</a:t>
                  </a:r>
                  <a:r>
                    <a:rPr lang="zh-CN" altLang="en-US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预计</a:t>
                  </a:r>
                  <a:endParaRPr lang="en-US" altLang="zh-CN" sz="900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</a:endParaRPr>
                </a:p>
                <a:p>
                  <a:pPr algn="ctr"/>
                  <a:r>
                    <a:rPr lang="zh-CN" altLang="en-US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当地手机</a:t>
                  </a:r>
                  <a:endParaRPr lang="en-US" altLang="zh-CN" sz="900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</a:endParaRPr>
                </a:p>
                <a:p>
                  <a:pPr algn="ctr"/>
                  <a:r>
                    <a:rPr lang="zh-CN" altLang="en-US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容量</a:t>
                  </a:r>
                  <a:r>
                    <a:rPr lang="en-US" altLang="zh-CN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500</a:t>
                  </a:r>
                  <a:r>
                    <a:rPr lang="zh-CN" altLang="en-US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万台</a:t>
                  </a:r>
                </a:p>
              </p:txBody>
            </p:sp>
            <p:sp>
              <p:nvSpPr>
                <p:cNvPr id="8" name="TextBox 7"/>
                <p:cNvSpPr txBox="1"/>
                <p:nvPr/>
              </p:nvSpPr>
              <p:spPr>
                <a:xfrm>
                  <a:off x="1292988" y="2557557"/>
                  <a:ext cx="275852" cy="442035"/>
                </a:xfrm>
                <a:prstGeom prst="rect">
                  <a:avLst/>
                </a:prstGeom>
                <a:noFill/>
              </p:spPr>
              <p:txBody>
                <a:bodyPr wrap="square" lIns="36000" tIns="36000" rIns="36000" bIns="36000" rtlCol="0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*</a:t>
                  </a:r>
                </a:p>
              </p:txBody>
            </p:sp>
            <p:sp>
              <p:nvSpPr>
                <p:cNvPr id="9" name="TextBox 8"/>
                <p:cNvSpPr txBox="1"/>
                <p:nvPr/>
              </p:nvSpPr>
              <p:spPr>
                <a:xfrm>
                  <a:off x="1518132" y="2586449"/>
                  <a:ext cx="565190" cy="349702"/>
                </a:xfrm>
                <a:prstGeom prst="rect">
                  <a:avLst/>
                </a:prstGeom>
                <a:noFill/>
              </p:spPr>
              <p:txBody>
                <a:bodyPr wrap="square" lIns="36000" tIns="36000" rIns="36000" bIns="36000" rtlCol="0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目标市场占有率</a:t>
                  </a:r>
                  <a:r>
                    <a:rPr lang="en-US" altLang="zh-CN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30%</a:t>
                  </a:r>
                  <a:endParaRPr lang="zh-CN" altLang="en-US" sz="900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</a:endParaRPr>
                </a:p>
              </p:txBody>
            </p:sp>
            <p:sp>
              <p:nvSpPr>
                <p:cNvPr id="10" name="TextBox 9"/>
                <p:cNvSpPr txBox="1"/>
                <p:nvPr/>
              </p:nvSpPr>
              <p:spPr>
                <a:xfrm>
                  <a:off x="2005208" y="2573875"/>
                  <a:ext cx="275852" cy="442035"/>
                </a:xfrm>
                <a:prstGeom prst="rect">
                  <a:avLst/>
                </a:prstGeom>
                <a:noFill/>
              </p:spPr>
              <p:txBody>
                <a:bodyPr wrap="square" lIns="36000" tIns="36000" rIns="36000" bIns="36000" rtlCol="0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40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*</a:t>
                  </a:r>
                </a:p>
              </p:txBody>
            </p:sp>
            <p:sp>
              <p:nvSpPr>
                <p:cNvPr id="11" name="TextBox 10"/>
                <p:cNvSpPr txBox="1"/>
                <p:nvPr/>
              </p:nvSpPr>
              <p:spPr>
                <a:xfrm>
                  <a:off x="2211078" y="2523965"/>
                  <a:ext cx="584927" cy="488201"/>
                </a:xfrm>
                <a:prstGeom prst="rect">
                  <a:avLst/>
                </a:prstGeom>
                <a:noFill/>
              </p:spPr>
              <p:txBody>
                <a:bodyPr wrap="square" lIns="36000" tIns="36000" rIns="36000" bIns="36000" rtlCol="0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单台手机</a:t>
                  </a:r>
                  <a:endParaRPr lang="en-US" altLang="zh-CN" sz="900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</a:endParaRPr>
                </a:p>
                <a:p>
                  <a:pPr algn="ctr"/>
                  <a:r>
                    <a:rPr lang="zh-CN" altLang="en-US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平均价格</a:t>
                  </a:r>
                  <a:r>
                    <a:rPr lang="en-US" altLang="zh-CN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2000</a:t>
                  </a:r>
                  <a:endParaRPr lang="zh-CN" altLang="en-US" sz="900" smtClean="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</a:endParaRPr>
                </a:p>
              </p:txBody>
            </p:sp>
            <p:sp>
              <p:nvSpPr>
                <p:cNvPr id="12" name="TextBox 11"/>
                <p:cNvSpPr txBox="1"/>
                <p:nvPr/>
              </p:nvSpPr>
              <p:spPr>
                <a:xfrm>
                  <a:off x="2726022" y="2507647"/>
                  <a:ext cx="275852" cy="442035"/>
                </a:xfrm>
                <a:prstGeom prst="rect">
                  <a:avLst/>
                </a:prstGeom>
                <a:noFill/>
              </p:spPr>
              <p:txBody>
                <a:bodyPr wrap="square" lIns="36000" tIns="36000" rIns="36000" bIns="36000" rtlCol="0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24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=</a:t>
                  </a:r>
                  <a:endParaRPr lang="zh-CN" altLang="en-US" sz="2400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</a:endParaRPr>
                </a:p>
              </p:txBody>
            </p:sp>
            <p:sp>
              <p:nvSpPr>
                <p:cNvPr id="13" name="TextBox 12"/>
                <p:cNvSpPr txBox="1"/>
                <p:nvPr/>
              </p:nvSpPr>
              <p:spPr>
                <a:xfrm>
                  <a:off x="2931891" y="2510434"/>
                  <a:ext cx="584927" cy="349702"/>
                </a:xfrm>
                <a:prstGeom prst="rect">
                  <a:avLst/>
                </a:prstGeom>
                <a:noFill/>
              </p:spPr>
              <p:txBody>
                <a:bodyPr wrap="square" lIns="36000" tIns="36000" rIns="36000" bIns="36000" rtlCol="0" anchor="ctr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手机销售收入目标</a:t>
                  </a:r>
                  <a:r>
                    <a:rPr lang="en-US" altLang="zh-CN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30</a:t>
                  </a:r>
                  <a:r>
                    <a:rPr lang="zh-CN" altLang="en-US" sz="900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亿</a:t>
                  </a:r>
                </a:p>
              </p:txBody>
            </p:sp>
          </p:grpSp>
          <p:sp>
            <p:nvSpPr>
              <p:cNvPr id="14" name="矩形 13"/>
              <p:cNvSpPr/>
              <p:nvPr/>
            </p:nvSpPr>
            <p:spPr>
              <a:xfrm>
                <a:off x="628609" y="1996266"/>
                <a:ext cx="188387" cy="360276"/>
              </a:xfrm>
              <a:prstGeom prst="rect">
                <a:avLst/>
              </a:prstGeom>
              <a:solidFill>
                <a:srgbClr val="BCC0DA"/>
              </a:solidFill>
              <a:ln>
                <a:noFill/>
              </a:ln>
            </p:spPr>
            <p:txBody>
  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kern="0">
                    <a:latin typeface="华文楷体" pitchFamily="2" charset="-122"/>
                    <a:ea typeface="华文楷体" pitchFamily="2" charset="-122"/>
                  </a:rPr>
                  <a:t>举例</a:t>
                </a:r>
                <a:endParaRPr lang="zh-CN" altLang="en-US" sz="1000" b="1" kern="0" smtClean="0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750707" y="1989988"/>
                <a:ext cx="295384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00" b="1" smtClean="0">
                    <a:latin typeface="华文楷体" pitchFamily="2" charset="-122"/>
                    <a:ea typeface="华文楷体" pitchFamily="2" charset="-122"/>
                  </a:rPr>
                  <a:t>某国家</a:t>
                </a:r>
                <a:r>
                  <a:rPr lang="en-US" altLang="zh-CN" sz="1000" b="1" smtClean="0">
                    <a:latin typeface="华文楷体" pitchFamily="2" charset="-122"/>
                    <a:ea typeface="华文楷体" pitchFamily="2" charset="-122"/>
                  </a:rPr>
                  <a:t>CBG2018</a:t>
                </a:r>
                <a:r>
                  <a:rPr lang="zh-CN" altLang="en-US" sz="1000" b="1" smtClean="0">
                    <a:latin typeface="华文楷体" pitchFamily="2" charset="-122"/>
                    <a:ea typeface="华文楷体" pitchFamily="2" charset="-122"/>
                  </a:rPr>
                  <a:t>年手机销售收入目标 </a:t>
                </a:r>
                <a:r>
                  <a:rPr lang="en-US" altLang="zh-CN" sz="1000" b="1" smtClean="0">
                    <a:latin typeface="华文楷体" pitchFamily="2" charset="-122"/>
                    <a:ea typeface="华文楷体" pitchFamily="2" charset="-122"/>
                  </a:rPr>
                  <a:t>= </a:t>
                </a:r>
              </a:p>
              <a:p>
                <a:r>
                  <a:rPr lang="zh-CN" altLang="en-US" sz="1000" smtClean="0">
                    <a:latin typeface="华文楷体" pitchFamily="2" charset="-122"/>
                    <a:ea typeface="华文楷体" pitchFamily="2" charset="-122"/>
                  </a:rPr>
                  <a:t>市场潜力 * 目标市场占有率 *单台机平均价格</a:t>
                </a:r>
                <a:endParaRPr lang="en-US" altLang="zh-CN" sz="1000" smtClean="0">
                  <a:latin typeface="华文楷体" pitchFamily="2" charset="-122"/>
                  <a:ea typeface="华文楷体" pitchFamily="2" charset="-122"/>
                </a:endParaRPr>
              </a:p>
            </p:txBody>
          </p:sp>
        </p:grpSp>
      </p:grpSp>
      <p:grpSp>
        <p:nvGrpSpPr>
          <p:cNvPr id="17" name="组合 16"/>
          <p:cNvGrpSpPr/>
          <p:nvPr/>
        </p:nvGrpSpPr>
        <p:grpSpPr>
          <a:xfrm>
            <a:off x="681401" y="1384898"/>
            <a:ext cx="2990282" cy="617313"/>
            <a:chOff x="480311" y="1388629"/>
            <a:chExt cx="2990282" cy="679048"/>
          </a:xfrm>
        </p:grpSpPr>
        <p:grpSp>
          <p:nvGrpSpPr>
            <p:cNvPr id="25" name="组合 24"/>
            <p:cNvGrpSpPr/>
            <p:nvPr/>
          </p:nvGrpSpPr>
          <p:grpSpPr>
            <a:xfrm>
              <a:off x="480311" y="1388629"/>
              <a:ext cx="650239" cy="513453"/>
              <a:chOff x="2744678" y="2323430"/>
              <a:chExt cx="650239" cy="513453"/>
            </a:xfrm>
          </p:grpSpPr>
          <p:sp>
            <p:nvSpPr>
              <p:cNvPr id="31" name="矩形 30"/>
              <p:cNvSpPr/>
              <p:nvPr/>
            </p:nvSpPr>
            <p:spPr>
              <a:xfrm>
                <a:off x="2744678" y="2569934"/>
                <a:ext cx="650239" cy="26694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100" b="1" kern="0" smtClean="0">
                    <a:latin typeface="华文楷体" pitchFamily="2" charset="-122"/>
                    <a:ea typeface="华文楷体" pitchFamily="2" charset="-122"/>
                  </a:rPr>
                  <a:t>下级</a:t>
                </a:r>
                <a:endParaRPr lang="en-US" altLang="zh-CN" sz="1100" b="1" kern="0" smtClean="0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2" name="Freeform 747"/>
              <p:cNvSpPr/>
              <p:nvPr/>
            </p:nvSpPr>
            <p:spPr bwMode="auto">
              <a:xfrm>
                <a:off x="2947908" y="2323430"/>
                <a:ext cx="246956" cy="222102"/>
              </a:xfrm>
              <a:custGeom>
                <a:gdLst>
                  <a:gd name="T0" fmla="*/ 174 w 174"/>
                  <a:gd name="T1" fmla="*/ 139 h 166"/>
                  <a:gd name="T2" fmla="*/ 153 w 174"/>
                  <a:gd name="T3" fmla="*/ 126 h 166"/>
                  <a:gd name="T4" fmla="*/ 126 w 174"/>
                  <a:gd name="T5" fmla="*/ 115 h 166"/>
                  <a:gd name="T6" fmla="*/ 118 w 174"/>
                  <a:gd name="T7" fmla="*/ 112 h 166"/>
                  <a:gd name="T8" fmla="*/ 111 w 174"/>
                  <a:gd name="T9" fmla="*/ 100 h 166"/>
                  <a:gd name="T10" fmla="*/ 106 w 174"/>
                  <a:gd name="T11" fmla="*/ 100 h 166"/>
                  <a:gd name="T12" fmla="*/ 111 w 174"/>
                  <a:gd name="T13" fmla="*/ 90 h 166"/>
                  <a:gd name="T14" fmla="*/ 113 w 174"/>
                  <a:gd name="T15" fmla="*/ 79 h 166"/>
                  <a:gd name="T16" fmla="*/ 118 w 174"/>
                  <a:gd name="T17" fmla="*/ 74 h 166"/>
                  <a:gd name="T18" fmla="*/ 121 w 174"/>
                  <a:gd name="T19" fmla="*/ 67 h 166"/>
                  <a:gd name="T20" fmla="*/ 120 w 174"/>
                  <a:gd name="T21" fmla="*/ 54 h 166"/>
                  <a:gd name="T22" fmla="*/ 118 w 174"/>
                  <a:gd name="T23" fmla="*/ 49 h 166"/>
                  <a:gd name="T24" fmla="*/ 119 w 174"/>
                  <a:gd name="T25" fmla="*/ 32 h 166"/>
                  <a:gd name="T26" fmla="*/ 118 w 174"/>
                  <a:gd name="T27" fmla="*/ 20 h 166"/>
                  <a:gd name="T28" fmla="*/ 113 w 174"/>
                  <a:gd name="T29" fmla="*/ 13 h 166"/>
                  <a:gd name="T30" fmla="*/ 108 w 174"/>
                  <a:gd name="T31" fmla="*/ 12 h 166"/>
                  <a:gd name="T32" fmla="*/ 104 w 174"/>
                  <a:gd name="T33" fmla="*/ 9 h 166"/>
                  <a:gd name="T34" fmla="*/ 67 w 174"/>
                  <a:gd name="T35" fmla="*/ 9 h 166"/>
                  <a:gd name="T36" fmla="*/ 54 w 174"/>
                  <a:gd name="T37" fmla="*/ 48 h 166"/>
                  <a:gd name="T38" fmla="*/ 52 w 174"/>
                  <a:gd name="T39" fmla="*/ 57 h 166"/>
                  <a:gd name="T40" fmla="*/ 57 w 174"/>
                  <a:gd name="T41" fmla="*/ 76 h 166"/>
                  <a:gd name="T42" fmla="*/ 60 w 174"/>
                  <a:gd name="T43" fmla="*/ 77 h 166"/>
                  <a:gd name="T44" fmla="*/ 62 w 174"/>
                  <a:gd name="T45" fmla="*/ 91 h 166"/>
                  <a:gd name="T46" fmla="*/ 67 w 174"/>
                  <a:gd name="T47" fmla="*/ 99 h 166"/>
                  <a:gd name="T48" fmla="*/ 63 w 174"/>
                  <a:gd name="T49" fmla="*/ 100 h 166"/>
                  <a:gd name="T50" fmla="*/ 56 w 174"/>
                  <a:gd name="T51" fmla="*/ 112 h 166"/>
                  <a:gd name="T52" fmla="*/ 48 w 174"/>
                  <a:gd name="T53" fmla="*/ 115 h 166"/>
                  <a:gd name="T54" fmla="*/ 21 w 174"/>
                  <a:gd name="T55" fmla="*/ 126 h 166"/>
                  <a:gd name="T56" fmla="*/ 0 w 174"/>
                  <a:gd name="T57" fmla="*/ 139 h 166"/>
                  <a:gd name="T58" fmla="*/ 0 w 174"/>
                  <a:gd name="T59" fmla="*/ 166 h 166"/>
                  <a:gd name="T60" fmla="*/ 76 w 174"/>
                  <a:gd name="T61" fmla="*/ 166 h 166"/>
                  <a:gd name="T62" fmla="*/ 82 w 174"/>
                  <a:gd name="T63" fmla="*/ 127 h 166"/>
                  <a:gd name="T64" fmla="*/ 77 w 174"/>
                  <a:gd name="T65" fmla="*/ 117 h 166"/>
                  <a:gd name="T66" fmla="*/ 88 w 174"/>
                  <a:gd name="T67" fmla="*/ 112 h 166"/>
                  <a:gd name="T68" fmla="*/ 97 w 174"/>
                  <a:gd name="T69" fmla="*/ 117 h 166"/>
                  <a:gd name="T70" fmla="*/ 92 w 174"/>
                  <a:gd name="T71" fmla="*/ 128 h 166"/>
                  <a:gd name="T72" fmla="*/ 101 w 174"/>
                  <a:gd name="T73" fmla="*/ 166 h 166"/>
                  <a:gd name="T74" fmla="*/ 174 w 174"/>
                  <a:gd name="T75" fmla="*/ 166 h 166"/>
                  <a:gd name="T76" fmla="*/ 174 w 174"/>
                  <a:gd name="T77" fmla="*/ 139 h 1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74" h="166">
                    <a:moveTo>
                      <a:pt x="174" y="139"/>
                    </a:moveTo>
                    <a:cubicBezTo>
                      <a:pt x="171" y="131"/>
                      <a:pt x="161" y="129"/>
                      <a:pt x="153" y="126"/>
                    </a:cubicBezTo>
                    <a:cubicBezTo>
                      <a:pt x="144" y="122"/>
                      <a:pt x="135" y="118"/>
                      <a:pt x="126" y="115"/>
                    </a:cubicBezTo>
                    <a:cubicBezTo>
                      <a:pt x="123" y="114"/>
                      <a:pt x="121" y="113"/>
                      <a:pt x="118" y="112"/>
                    </a:cubicBezTo>
                    <a:cubicBezTo>
                      <a:pt x="115" y="110"/>
                      <a:pt x="113" y="104"/>
                      <a:pt x="111" y="100"/>
                    </a:cubicBezTo>
                    <a:cubicBezTo>
                      <a:pt x="109" y="100"/>
                      <a:pt x="108" y="100"/>
                      <a:pt x="106" y="100"/>
                    </a:cubicBezTo>
                    <a:cubicBezTo>
                      <a:pt x="106" y="94"/>
                      <a:pt x="110" y="94"/>
                      <a:pt x="111" y="90"/>
                    </a:cubicBezTo>
                    <a:cubicBezTo>
                      <a:pt x="112" y="86"/>
                      <a:pt x="111" y="82"/>
                      <a:pt x="113" y="79"/>
                    </a:cubicBezTo>
                    <a:cubicBezTo>
                      <a:pt x="114" y="76"/>
                      <a:pt x="117" y="76"/>
                      <a:pt x="118" y="74"/>
                    </a:cubicBezTo>
                    <a:cubicBezTo>
                      <a:pt x="120" y="73"/>
                      <a:pt x="120" y="69"/>
                      <a:pt x="121" y="67"/>
                    </a:cubicBezTo>
                    <a:cubicBezTo>
                      <a:pt x="122" y="63"/>
                      <a:pt x="122" y="58"/>
                      <a:pt x="120" y="54"/>
                    </a:cubicBezTo>
                    <a:cubicBezTo>
                      <a:pt x="119" y="52"/>
                      <a:pt x="119" y="51"/>
                      <a:pt x="118" y="49"/>
                    </a:cubicBezTo>
                    <a:cubicBezTo>
                      <a:pt x="118" y="45"/>
                      <a:pt x="119" y="35"/>
                      <a:pt x="119" y="32"/>
                    </a:cubicBezTo>
                    <a:cubicBezTo>
                      <a:pt x="119" y="26"/>
                      <a:pt x="119" y="26"/>
                      <a:pt x="118" y="20"/>
                    </a:cubicBezTo>
                    <a:cubicBezTo>
                      <a:pt x="118" y="20"/>
                      <a:pt x="116" y="14"/>
                      <a:pt x="113" y="13"/>
                    </a:cubicBezTo>
                    <a:cubicBezTo>
                      <a:pt x="108" y="12"/>
                      <a:pt x="108" y="12"/>
                      <a:pt x="108" y="12"/>
                    </a:cubicBezTo>
                    <a:cubicBezTo>
                      <a:pt x="104" y="9"/>
                      <a:pt x="104" y="9"/>
                      <a:pt x="104" y="9"/>
                    </a:cubicBezTo>
                    <a:cubicBezTo>
                      <a:pt x="90" y="0"/>
                      <a:pt x="75" y="6"/>
                      <a:pt x="67" y="9"/>
                    </a:cubicBezTo>
                    <a:cubicBezTo>
                      <a:pt x="56" y="13"/>
                      <a:pt x="49" y="24"/>
                      <a:pt x="54" y="48"/>
                    </a:cubicBezTo>
                    <a:cubicBezTo>
                      <a:pt x="55" y="52"/>
                      <a:pt x="51" y="54"/>
                      <a:pt x="52" y="57"/>
                    </a:cubicBezTo>
                    <a:cubicBezTo>
                      <a:pt x="52" y="61"/>
                      <a:pt x="52" y="73"/>
                      <a:pt x="57" y="76"/>
                    </a:cubicBezTo>
                    <a:cubicBezTo>
                      <a:pt x="57" y="76"/>
                      <a:pt x="61" y="77"/>
                      <a:pt x="60" y="77"/>
                    </a:cubicBezTo>
                    <a:cubicBezTo>
                      <a:pt x="61" y="82"/>
                      <a:pt x="61" y="87"/>
                      <a:pt x="62" y="91"/>
                    </a:cubicBezTo>
                    <a:cubicBezTo>
                      <a:pt x="63" y="94"/>
                      <a:pt x="66" y="95"/>
                      <a:pt x="67" y="99"/>
                    </a:cubicBezTo>
                    <a:cubicBezTo>
                      <a:pt x="63" y="100"/>
                      <a:pt x="63" y="100"/>
                      <a:pt x="63" y="100"/>
                    </a:cubicBezTo>
                    <a:cubicBezTo>
                      <a:pt x="61" y="104"/>
                      <a:pt x="59" y="110"/>
                      <a:pt x="56" y="112"/>
                    </a:cubicBezTo>
                    <a:cubicBezTo>
                      <a:pt x="53" y="113"/>
                      <a:pt x="51" y="114"/>
                      <a:pt x="48" y="115"/>
                    </a:cubicBezTo>
                    <a:cubicBezTo>
                      <a:pt x="39" y="118"/>
                      <a:pt x="30" y="122"/>
                      <a:pt x="21" y="126"/>
                    </a:cubicBezTo>
                    <a:cubicBezTo>
                      <a:pt x="13" y="129"/>
                      <a:pt x="3" y="131"/>
                      <a:pt x="0" y="139"/>
                    </a:cubicBezTo>
                    <a:cubicBezTo>
                      <a:pt x="0" y="145"/>
                      <a:pt x="0" y="158"/>
                      <a:pt x="0" y="166"/>
                    </a:cubicBezTo>
                    <a:cubicBezTo>
                      <a:pt x="76" y="166"/>
                      <a:pt x="76" y="166"/>
                      <a:pt x="76" y="166"/>
                    </a:cubicBezTo>
                    <a:cubicBezTo>
                      <a:pt x="82" y="127"/>
                      <a:pt x="82" y="127"/>
                      <a:pt x="82" y="127"/>
                    </a:cubicBezTo>
                    <a:cubicBezTo>
                      <a:pt x="77" y="117"/>
                      <a:pt x="77" y="117"/>
                      <a:pt x="77" y="117"/>
                    </a:cubicBezTo>
                    <a:cubicBezTo>
                      <a:pt x="88" y="112"/>
                      <a:pt x="88" y="112"/>
                      <a:pt x="88" y="112"/>
                    </a:cubicBezTo>
                    <a:cubicBezTo>
                      <a:pt x="97" y="117"/>
                      <a:pt x="97" y="117"/>
                      <a:pt x="97" y="117"/>
                    </a:cubicBezTo>
                    <a:cubicBezTo>
                      <a:pt x="92" y="128"/>
                      <a:pt x="92" y="128"/>
                      <a:pt x="92" y="128"/>
                    </a:cubicBezTo>
                    <a:cubicBezTo>
                      <a:pt x="101" y="166"/>
                      <a:pt x="101" y="166"/>
                      <a:pt x="101" y="166"/>
                    </a:cubicBezTo>
                    <a:cubicBezTo>
                      <a:pt x="174" y="166"/>
                      <a:pt x="174" y="166"/>
                      <a:pt x="174" y="166"/>
                    </a:cubicBezTo>
                    <a:cubicBezTo>
                      <a:pt x="174" y="158"/>
                      <a:pt x="174" y="145"/>
                      <a:pt x="174" y="139"/>
                    </a:cubicBezTo>
                  </a:path>
                </a:pathLst>
              </a:custGeom>
              <a:solidFill>
                <a:srgbClr val="373C64"/>
              </a:solidFill>
              <a:ln>
                <a:noFill/>
              </a:ln>
              <a:extLst/>
            </p:spPr>
            <p:txBody>
              <a:bodyPr vert="horz" wrap="square" lIns="68598" tIns="34299" rIns="68598" bIns="3429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100">
                  <a:latin typeface="华文楷体" pitchFamily="2" charset="-122"/>
                  <a:ea typeface="华文楷体" pitchFamily="2" charset="-122"/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>
              <a:off x="2634537" y="1460805"/>
              <a:ext cx="836056" cy="432213"/>
              <a:chOff x="2470592" y="3800046"/>
              <a:chExt cx="836056" cy="432213"/>
            </a:xfrm>
          </p:grpSpPr>
          <p:sp>
            <p:nvSpPr>
              <p:cNvPr id="29" name="Freeform 841"/>
              <p:cNvSpPr/>
              <p:nvPr/>
            </p:nvSpPr>
            <p:spPr bwMode="auto">
              <a:xfrm>
                <a:off x="2765143" y="3800046"/>
                <a:ext cx="246956" cy="222949"/>
              </a:xfrm>
              <a:custGeom>
                <a:gdLst>
                  <a:gd name="T0" fmla="*/ 118 w 174"/>
                  <a:gd name="T1" fmla="*/ 20 h 166"/>
                  <a:gd name="T2" fmla="*/ 119 w 174"/>
                  <a:gd name="T3" fmla="*/ 32 h 166"/>
                  <a:gd name="T4" fmla="*/ 118 w 174"/>
                  <a:gd name="T5" fmla="*/ 49 h 166"/>
                  <a:gd name="T6" fmla="*/ 120 w 174"/>
                  <a:gd name="T7" fmla="*/ 54 h 166"/>
                  <a:gd name="T8" fmla="*/ 121 w 174"/>
                  <a:gd name="T9" fmla="*/ 67 h 166"/>
                  <a:gd name="T10" fmla="*/ 118 w 174"/>
                  <a:gd name="T11" fmla="*/ 74 h 166"/>
                  <a:gd name="T12" fmla="*/ 113 w 174"/>
                  <a:gd name="T13" fmla="*/ 79 h 166"/>
                  <a:gd name="T14" fmla="*/ 111 w 174"/>
                  <a:gd name="T15" fmla="*/ 90 h 166"/>
                  <a:gd name="T16" fmla="*/ 106 w 174"/>
                  <a:gd name="T17" fmla="*/ 100 h 166"/>
                  <a:gd name="T18" fmla="*/ 111 w 174"/>
                  <a:gd name="T19" fmla="*/ 100 h 166"/>
                  <a:gd name="T20" fmla="*/ 118 w 174"/>
                  <a:gd name="T21" fmla="*/ 113 h 166"/>
                  <a:gd name="T22" fmla="*/ 126 w 174"/>
                  <a:gd name="T23" fmla="*/ 115 h 166"/>
                  <a:gd name="T24" fmla="*/ 153 w 174"/>
                  <a:gd name="T25" fmla="*/ 126 h 166"/>
                  <a:gd name="T26" fmla="*/ 174 w 174"/>
                  <a:gd name="T27" fmla="*/ 139 h 166"/>
                  <a:gd name="T28" fmla="*/ 174 w 174"/>
                  <a:gd name="T29" fmla="*/ 166 h 166"/>
                  <a:gd name="T30" fmla="*/ 0 w 174"/>
                  <a:gd name="T31" fmla="*/ 166 h 166"/>
                  <a:gd name="T32" fmla="*/ 0 w 174"/>
                  <a:gd name="T33" fmla="*/ 139 h 166"/>
                  <a:gd name="T34" fmla="*/ 21 w 174"/>
                  <a:gd name="T35" fmla="*/ 126 h 166"/>
                  <a:gd name="T36" fmla="*/ 48 w 174"/>
                  <a:gd name="T37" fmla="*/ 115 h 166"/>
                  <a:gd name="T38" fmla="*/ 56 w 174"/>
                  <a:gd name="T39" fmla="*/ 113 h 166"/>
                  <a:gd name="T40" fmla="*/ 63 w 174"/>
                  <a:gd name="T41" fmla="*/ 100 h 166"/>
                  <a:gd name="T42" fmla="*/ 67 w 174"/>
                  <a:gd name="T43" fmla="*/ 99 h 166"/>
                  <a:gd name="T44" fmla="*/ 62 w 174"/>
                  <a:gd name="T45" fmla="*/ 91 h 166"/>
                  <a:gd name="T46" fmla="*/ 60 w 174"/>
                  <a:gd name="T47" fmla="*/ 77 h 166"/>
                  <a:gd name="T48" fmla="*/ 57 w 174"/>
                  <a:gd name="T49" fmla="*/ 76 h 166"/>
                  <a:gd name="T50" fmla="*/ 52 w 174"/>
                  <a:gd name="T51" fmla="*/ 57 h 166"/>
                  <a:gd name="T52" fmla="*/ 54 w 174"/>
                  <a:gd name="T53" fmla="*/ 48 h 166"/>
                  <a:gd name="T54" fmla="*/ 67 w 174"/>
                  <a:gd name="T55" fmla="*/ 9 h 166"/>
                  <a:gd name="T56" fmla="*/ 104 w 174"/>
                  <a:gd name="T57" fmla="*/ 9 h 166"/>
                  <a:gd name="T58" fmla="*/ 108 w 174"/>
                  <a:gd name="T59" fmla="*/ 12 h 166"/>
                  <a:gd name="T60" fmla="*/ 113 w 174"/>
                  <a:gd name="T61" fmla="*/ 13 h 166"/>
                  <a:gd name="T62" fmla="*/ 118 w 174"/>
                  <a:gd name="T63" fmla="*/ 20 h 1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" h="166">
                    <a:moveTo>
                      <a:pt x="118" y="20"/>
                    </a:moveTo>
                    <a:cubicBezTo>
                      <a:pt x="119" y="26"/>
                      <a:pt x="119" y="26"/>
                      <a:pt x="119" y="32"/>
                    </a:cubicBezTo>
                    <a:cubicBezTo>
                      <a:pt x="119" y="35"/>
                      <a:pt x="118" y="45"/>
                      <a:pt x="118" y="49"/>
                    </a:cubicBezTo>
                    <a:cubicBezTo>
                      <a:pt x="119" y="52"/>
                      <a:pt x="119" y="52"/>
                      <a:pt x="120" y="54"/>
                    </a:cubicBezTo>
                    <a:cubicBezTo>
                      <a:pt x="122" y="58"/>
                      <a:pt x="122" y="63"/>
                      <a:pt x="121" y="67"/>
                    </a:cubicBezTo>
                    <a:cubicBezTo>
                      <a:pt x="120" y="69"/>
                      <a:pt x="120" y="73"/>
                      <a:pt x="118" y="74"/>
                    </a:cubicBezTo>
                    <a:cubicBezTo>
                      <a:pt x="117" y="76"/>
                      <a:pt x="114" y="76"/>
                      <a:pt x="113" y="79"/>
                    </a:cubicBezTo>
                    <a:cubicBezTo>
                      <a:pt x="111" y="82"/>
                      <a:pt x="112" y="86"/>
                      <a:pt x="111" y="90"/>
                    </a:cubicBezTo>
                    <a:cubicBezTo>
                      <a:pt x="110" y="94"/>
                      <a:pt x="106" y="94"/>
                      <a:pt x="106" y="100"/>
                    </a:cubicBezTo>
                    <a:cubicBezTo>
                      <a:pt x="108" y="100"/>
                      <a:pt x="109" y="100"/>
                      <a:pt x="111" y="100"/>
                    </a:cubicBezTo>
                    <a:cubicBezTo>
                      <a:pt x="113" y="104"/>
                      <a:pt x="115" y="110"/>
                      <a:pt x="118" y="113"/>
                    </a:cubicBezTo>
                    <a:cubicBezTo>
                      <a:pt x="121" y="113"/>
                      <a:pt x="123" y="114"/>
                      <a:pt x="126" y="115"/>
                    </a:cubicBezTo>
                    <a:cubicBezTo>
                      <a:pt x="135" y="118"/>
                      <a:pt x="144" y="122"/>
                      <a:pt x="153" y="126"/>
                    </a:cubicBezTo>
                    <a:cubicBezTo>
                      <a:pt x="161" y="130"/>
                      <a:pt x="171" y="131"/>
                      <a:pt x="174" y="139"/>
                    </a:cubicBezTo>
                    <a:cubicBezTo>
                      <a:pt x="174" y="145"/>
                      <a:pt x="174" y="158"/>
                      <a:pt x="174" y="166"/>
                    </a:cubicBezTo>
                    <a:cubicBezTo>
                      <a:pt x="0" y="166"/>
                      <a:pt x="0" y="166"/>
                      <a:pt x="0" y="166"/>
                    </a:cubicBezTo>
                    <a:cubicBezTo>
                      <a:pt x="0" y="158"/>
                      <a:pt x="0" y="145"/>
                      <a:pt x="0" y="139"/>
                    </a:cubicBezTo>
                    <a:cubicBezTo>
                      <a:pt x="3" y="131"/>
                      <a:pt x="13" y="130"/>
                      <a:pt x="21" y="126"/>
                    </a:cubicBezTo>
                    <a:cubicBezTo>
                      <a:pt x="30" y="122"/>
                      <a:pt x="39" y="118"/>
                      <a:pt x="48" y="115"/>
                    </a:cubicBezTo>
                    <a:cubicBezTo>
                      <a:pt x="51" y="114"/>
                      <a:pt x="53" y="113"/>
                      <a:pt x="56" y="113"/>
                    </a:cubicBezTo>
                    <a:cubicBezTo>
                      <a:pt x="59" y="110"/>
                      <a:pt x="61" y="104"/>
                      <a:pt x="63" y="100"/>
                    </a:cubicBezTo>
                    <a:cubicBezTo>
                      <a:pt x="67" y="99"/>
                      <a:pt x="67" y="99"/>
                      <a:pt x="67" y="99"/>
                    </a:cubicBezTo>
                    <a:cubicBezTo>
                      <a:pt x="66" y="95"/>
                      <a:pt x="63" y="95"/>
                      <a:pt x="62" y="91"/>
                    </a:cubicBezTo>
                    <a:cubicBezTo>
                      <a:pt x="61" y="87"/>
                      <a:pt x="61" y="82"/>
                      <a:pt x="60" y="77"/>
                    </a:cubicBezTo>
                    <a:cubicBezTo>
                      <a:pt x="61" y="77"/>
                      <a:pt x="57" y="76"/>
                      <a:pt x="57" y="76"/>
                    </a:cubicBezTo>
                    <a:cubicBezTo>
                      <a:pt x="52" y="73"/>
                      <a:pt x="52" y="61"/>
                      <a:pt x="52" y="57"/>
                    </a:cubicBezTo>
                    <a:cubicBezTo>
                      <a:pt x="51" y="54"/>
                      <a:pt x="55" y="53"/>
                      <a:pt x="54" y="48"/>
                    </a:cubicBezTo>
                    <a:cubicBezTo>
                      <a:pt x="49" y="24"/>
                      <a:pt x="56" y="13"/>
                      <a:pt x="67" y="9"/>
                    </a:cubicBezTo>
                    <a:cubicBezTo>
                      <a:pt x="75" y="6"/>
                      <a:pt x="90" y="0"/>
                      <a:pt x="104" y="9"/>
                    </a:cubicBezTo>
                    <a:cubicBezTo>
                      <a:pt x="108" y="12"/>
                      <a:pt x="108" y="12"/>
                      <a:pt x="108" y="12"/>
                    </a:cubicBezTo>
                    <a:cubicBezTo>
                      <a:pt x="113" y="13"/>
                      <a:pt x="113" y="13"/>
                      <a:pt x="113" y="13"/>
                    </a:cubicBezTo>
                    <a:cubicBezTo>
                      <a:pt x="116" y="14"/>
                      <a:pt x="118" y="20"/>
                      <a:pt x="118" y="20"/>
                    </a:cubicBezTo>
                  </a:path>
                </a:pathLst>
              </a:custGeom>
              <a:solidFill>
                <a:srgbClr val="373C64"/>
              </a:solidFill>
              <a:ln>
                <a:noFill/>
              </a:ln>
              <a:extLst/>
            </p:spPr>
            <p:txBody>
              <a:bodyPr vert="horz" wrap="square" lIns="68598" tIns="34299" rIns="68598" bIns="3429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100" b="1"/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2470592" y="3965312"/>
                <a:ext cx="836056" cy="26694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100" b="1" kern="0" smtClean="0">
                    <a:latin typeface="华文楷体" pitchFamily="2" charset="-122"/>
                    <a:ea typeface="华文楷体" pitchFamily="2" charset="-122"/>
                  </a:rPr>
                  <a:t>AT</a:t>
                </a:r>
                <a:r>
                  <a:rPr lang="zh-CN" altLang="en-US" sz="1100" b="1" kern="0" smtClean="0">
                    <a:latin typeface="华文楷体" pitchFamily="2" charset="-122"/>
                    <a:ea typeface="华文楷体" pitchFamily="2" charset="-122"/>
                  </a:rPr>
                  <a:t>团队审议</a:t>
                </a:r>
              </a:p>
            </p:txBody>
          </p:sp>
        </p:grpSp>
        <p:grpSp>
          <p:nvGrpSpPr>
            <p:cNvPr id="82" name="组合 81"/>
            <p:cNvGrpSpPr/>
            <p:nvPr/>
          </p:nvGrpSpPr>
          <p:grpSpPr>
            <a:xfrm>
              <a:off x="1162172" y="1585242"/>
              <a:ext cx="1480546" cy="482435"/>
              <a:chOff x="1079338" y="4197245"/>
              <a:chExt cx="1215960" cy="482435"/>
            </a:xfrm>
          </p:grpSpPr>
          <p:cxnSp>
            <p:nvCxnSpPr>
              <p:cNvPr id="27" name="直接箭头连接符 26"/>
              <p:cNvCxnSpPr/>
              <p:nvPr/>
            </p:nvCxnSpPr>
            <p:spPr bwMode="auto">
              <a:xfrm rot="5400000" flipH="1">
                <a:off x="1687318" y="3589265"/>
                <a:ext cx="0" cy="1215960"/>
              </a:xfrm>
              <a:prstGeom prst="straightConnector1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50000"/>
                  </a:schemeClr>
                </a:solidFill>
                <a:prstDash val="solid"/>
                <a:round/>
                <a:headEnd type="triangle" w="med" len="med"/>
                <a:tailEnd type="none" w="med" len="med"/>
              </a:ln>
              <a:effectLst/>
            </p:spPr>
          </p:cxnSp>
          <p:sp>
            <p:nvSpPr>
              <p:cNvPr id="28" name="TextBox 27"/>
              <p:cNvSpPr txBox="1"/>
              <p:nvPr/>
            </p:nvSpPr>
            <p:spPr>
              <a:xfrm>
                <a:off x="1340214" y="4227295"/>
                <a:ext cx="637834" cy="452385"/>
              </a:xfrm>
              <a:prstGeom prst="rect">
                <a:avLst/>
              </a:prstGeom>
              <a:noFill/>
            </p:spPr>
            <p:txBody>
              <a:bodyPr wrap="square" lIns="0" tIns="36000" rIns="0" bIns="36000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100" b="1" smtClean="0">
                    <a:latin typeface="华文楷体" pitchFamily="2" charset="-122"/>
                    <a:ea typeface="华文楷体" pitchFamily="2" charset="-122"/>
                  </a:rPr>
                  <a:t>②上下共识</a:t>
                </a:r>
              </a:p>
            </p:txBody>
          </p:sp>
        </p:grpSp>
      </p:grpSp>
      <p:grpSp>
        <p:nvGrpSpPr>
          <p:cNvPr id="65" name="组合 64"/>
          <p:cNvGrpSpPr/>
          <p:nvPr/>
        </p:nvGrpSpPr>
        <p:grpSpPr>
          <a:xfrm>
            <a:off x="6300192" y="1928133"/>
            <a:ext cx="1712093" cy="499601"/>
            <a:chOff x="7092280" y="1563638"/>
            <a:chExt cx="1712093" cy="499601"/>
          </a:xfrm>
        </p:grpSpPr>
        <p:grpSp>
          <p:nvGrpSpPr>
            <p:cNvPr id="66" name="组合 65"/>
            <p:cNvGrpSpPr/>
            <p:nvPr/>
          </p:nvGrpSpPr>
          <p:grpSpPr>
            <a:xfrm>
              <a:off x="7092280" y="1563638"/>
              <a:ext cx="571037" cy="490068"/>
              <a:chOff x="2627816" y="2282415"/>
              <a:chExt cx="571037" cy="490068"/>
            </a:xfrm>
          </p:grpSpPr>
          <p:sp>
            <p:nvSpPr>
              <p:cNvPr id="72" name="矩形 71"/>
              <p:cNvSpPr/>
              <p:nvPr/>
            </p:nvSpPr>
            <p:spPr>
              <a:xfrm>
                <a:off x="2627816" y="2505535"/>
                <a:ext cx="571037" cy="26694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100" kern="0" smtClean="0">
                    <a:latin typeface="华文楷体" pitchFamily="2" charset="-122"/>
                    <a:ea typeface="华文楷体" pitchFamily="2" charset="-122"/>
                  </a:rPr>
                  <a:t>上级</a:t>
                </a:r>
              </a:p>
            </p:txBody>
          </p:sp>
          <p:sp>
            <p:nvSpPr>
              <p:cNvPr id="73" name="Freeform 747"/>
              <p:cNvSpPr/>
              <p:nvPr/>
            </p:nvSpPr>
            <p:spPr bwMode="auto">
              <a:xfrm>
                <a:off x="2789856" y="2282415"/>
                <a:ext cx="246956" cy="222102"/>
              </a:xfrm>
              <a:custGeom>
                <a:gdLst>
                  <a:gd name="T0" fmla="*/ 174 w 174"/>
                  <a:gd name="T1" fmla="*/ 139 h 166"/>
                  <a:gd name="T2" fmla="*/ 153 w 174"/>
                  <a:gd name="T3" fmla="*/ 126 h 166"/>
                  <a:gd name="T4" fmla="*/ 126 w 174"/>
                  <a:gd name="T5" fmla="*/ 115 h 166"/>
                  <a:gd name="T6" fmla="*/ 118 w 174"/>
                  <a:gd name="T7" fmla="*/ 112 h 166"/>
                  <a:gd name="T8" fmla="*/ 111 w 174"/>
                  <a:gd name="T9" fmla="*/ 100 h 166"/>
                  <a:gd name="T10" fmla="*/ 106 w 174"/>
                  <a:gd name="T11" fmla="*/ 100 h 166"/>
                  <a:gd name="T12" fmla="*/ 111 w 174"/>
                  <a:gd name="T13" fmla="*/ 90 h 166"/>
                  <a:gd name="T14" fmla="*/ 113 w 174"/>
                  <a:gd name="T15" fmla="*/ 79 h 166"/>
                  <a:gd name="T16" fmla="*/ 118 w 174"/>
                  <a:gd name="T17" fmla="*/ 74 h 166"/>
                  <a:gd name="T18" fmla="*/ 121 w 174"/>
                  <a:gd name="T19" fmla="*/ 67 h 166"/>
                  <a:gd name="T20" fmla="*/ 120 w 174"/>
                  <a:gd name="T21" fmla="*/ 54 h 166"/>
                  <a:gd name="T22" fmla="*/ 118 w 174"/>
                  <a:gd name="T23" fmla="*/ 49 h 166"/>
                  <a:gd name="T24" fmla="*/ 119 w 174"/>
                  <a:gd name="T25" fmla="*/ 32 h 166"/>
                  <a:gd name="T26" fmla="*/ 118 w 174"/>
                  <a:gd name="T27" fmla="*/ 20 h 166"/>
                  <a:gd name="T28" fmla="*/ 113 w 174"/>
                  <a:gd name="T29" fmla="*/ 13 h 166"/>
                  <a:gd name="T30" fmla="*/ 108 w 174"/>
                  <a:gd name="T31" fmla="*/ 12 h 166"/>
                  <a:gd name="T32" fmla="*/ 104 w 174"/>
                  <a:gd name="T33" fmla="*/ 9 h 166"/>
                  <a:gd name="T34" fmla="*/ 67 w 174"/>
                  <a:gd name="T35" fmla="*/ 9 h 166"/>
                  <a:gd name="T36" fmla="*/ 54 w 174"/>
                  <a:gd name="T37" fmla="*/ 48 h 166"/>
                  <a:gd name="T38" fmla="*/ 52 w 174"/>
                  <a:gd name="T39" fmla="*/ 57 h 166"/>
                  <a:gd name="T40" fmla="*/ 57 w 174"/>
                  <a:gd name="T41" fmla="*/ 76 h 166"/>
                  <a:gd name="T42" fmla="*/ 60 w 174"/>
                  <a:gd name="T43" fmla="*/ 77 h 166"/>
                  <a:gd name="T44" fmla="*/ 62 w 174"/>
                  <a:gd name="T45" fmla="*/ 91 h 166"/>
                  <a:gd name="T46" fmla="*/ 67 w 174"/>
                  <a:gd name="T47" fmla="*/ 99 h 166"/>
                  <a:gd name="T48" fmla="*/ 63 w 174"/>
                  <a:gd name="T49" fmla="*/ 100 h 166"/>
                  <a:gd name="T50" fmla="*/ 56 w 174"/>
                  <a:gd name="T51" fmla="*/ 112 h 166"/>
                  <a:gd name="T52" fmla="*/ 48 w 174"/>
                  <a:gd name="T53" fmla="*/ 115 h 166"/>
                  <a:gd name="T54" fmla="*/ 21 w 174"/>
                  <a:gd name="T55" fmla="*/ 126 h 166"/>
                  <a:gd name="T56" fmla="*/ 0 w 174"/>
                  <a:gd name="T57" fmla="*/ 139 h 166"/>
                  <a:gd name="T58" fmla="*/ 0 w 174"/>
                  <a:gd name="T59" fmla="*/ 166 h 166"/>
                  <a:gd name="T60" fmla="*/ 76 w 174"/>
                  <a:gd name="T61" fmla="*/ 166 h 166"/>
                  <a:gd name="T62" fmla="*/ 82 w 174"/>
                  <a:gd name="T63" fmla="*/ 127 h 166"/>
                  <a:gd name="T64" fmla="*/ 77 w 174"/>
                  <a:gd name="T65" fmla="*/ 117 h 166"/>
                  <a:gd name="T66" fmla="*/ 88 w 174"/>
                  <a:gd name="T67" fmla="*/ 112 h 166"/>
                  <a:gd name="T68" fmla="*/ 97 w 174"/>
                  <a:gd name="T69" fmla="*/ 117 h 166"/>
                  <a:gd name="T70" fmla="*/ 92 w 174"/>
                  <a:gd name="T71" fmla="*/ 128 h 166"/>
                  <a:gd name="T72" fmla="*/ 101 w 174"/>
                  <a:gd name="T73" fmla="*/ 166 h 166"/>
                  <a:gd name="T74" fmla="*/ 174 w 174"/>
                  <a:gd name="T75" fmla="*/ 166 h 166"/>
                  <a:gd name="T76" fmla="*/ 174 w 174"/>
                  <a:gd name="T77" fmla="*/ 139 h 1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74" h="166">
                    <a:moveTo>
                      <a:pt x="174" y="139"/>
                    </a:moveTo>
                    <a:cubicBezTo>
                      <a:pt x="171" y="131"/>
                      <a:pt x="161" y="129"/>
                      <a:pt x="153" y="126"/>
                    </a:cubicBezTo>
                    <a:cubicBezTo>
                      <a:pt x="144" y="122"/>
                      <a:pt x="135" y="118"/>
                      <a:pt x="126" y="115"/>
                    </a:cubicBezTo>
                    <a:cubicBezTo>
                      <a:pt x="123" y="114"/>
                      <a:pt x="121" y="113"/>
                      <a:pt x="118" y="112"/>
                    </a:cubicBezTo>
                    <a:cubicBezTo>
                      <a:pt x="115" y="110"/>
                      <a:pt x="113" y="104"/>
                      <a:pt x="111" y="100"/>
                    </a:cubicBezTo>
                    <a:cubicBezTo>
                      <a:pt x="109" y="100"/>
                      <a:pt x="108" y="100"/>
                      <a:pt x="106" y="100"/>
                    </a:cubicBezTo>
                    <a:cubicBezTo>
                      <a:pt x="106" y="94"/>
                      <a:pt x="110" y="94"/>
                      <a:pt x="111" y="90"/>
                    </a:cubicBezTo>
                    <a:cubicBezTo>
                      <a:pt x="112" y="86"/>
                      <a:pt x="111" y="82"/>
                      <a:pt x="113" y="79"/>
                    </a:cubicBezTo>
                    <a:cubicBezTo>
                      <a:pt x="114" y="76"/>
                      <a:pt x="117" y="76"/>
                      <a:pt x="118" y="74"/>
                    </a:cubicBezTo>
                    <a:cubicBezTo>
                      <a:pt x="120" y="73"/>
                      <a:pt x="120" y="69"/>
                      <a:pt x="121" y="67"/>
                    </a:cubicBezTo>
                    <a:cubicBezTo>
                      <a:pt x="122" y="63"/>
                      <a:pt x="122" y="58"/>
                      <a:pt x="120" y="54"/>
                    </a:cubicBezTo>
                    <a:cubicBezTo>
                      <a:pt x="119" y="52"/>
                      <a:pt x="119" y="51"/>
                      <a:pt x="118" y="49"/>
                    </a:cubicBezTo>
                    <a:cubicBezTo>
                      <a:pt x="118" y="45"/>
                      <a:pt x="119" y="35"/>
                      <a:pt x="119" y="32"/>
                    </a:cubicBezTo>
                    <a:cubicBezTo>
                      <a:pt x="119" y="26"/>
                      <a:pt x="119" y="26"/>
                      <a:pt x="118" y="20"/>
                    </a:cubicBezTo>
                    <a:cubicBezTo>
                      <a:pt x="118" y="20"/>
                      <a:pt x="116" y="14"/>
                      <a:pt x="113" y="13"/>
                    </a:cubicBezTo>
                    <a:cubicBezTo>
                      <a:pt x="108" y="12"/>
                      <a:pt x="108" y="12"/>
                      <a:pt x="108" y="12"/>
                    </a:cubicBezTo>
                    <a:cubicBezTo>
                      <a:pt x="104" y="9"/>
                      <a:pt x="104" y="9"/>
                      <a:pt x="104" y="9"/>
                    </a:cubicBezTo>
                    <a:cubicBezTo>
                      <a:pt x="90" y="0"/>
                      <a:pt x="75" y="6"/>
                      <a:pt x="67" y="9"/>
                    </a:cubicBezTo>
                    <a:cubicBezTo>
                      <a:pt x="56" y="13"/>
                      <a:pt x="49" y="24"/>
                      <a:pt x="54" y="48"/>
                    </a:cubicBezTo>
                    <a:cubicBezTo>
                      <a:pt x="55" y="52"/>
                      <a:pt x="51" y="54"/>
                      <a:pt x="52" y="57"/>
                    </a:cubicBezTo>
                    <a:cubicBezTo>
                      <a:pt x="52" y="61"/>
                      <a:pt x="52" y="73"/>
                      <a:pt x="57" y="76"/>
                    </a:cubicBezTo>
                    <a:cubicBezTo>
                      <a:pt x="57" y="76"/>
                      <a:pt x="61" y="77"/>
                      <a:pt x="60" y="77"/>
                    </a:cubicBezTo>
                    <a:cubicBezTo>
                      <a:pt x="61" y="82"/>
                      <a:pt x="61" y="87"/>
                      <a:pt x="62" y="91"/>
                    </a:cubicBezTo>
                    <a:cubicBezTo>
                      <a:pt x="63" y="94"/>
                      <a:pt x="66" y="95"/>
                      <a:pt x="67" y="99"/>
                    </a:cubicBezTo>
                    <a:cubicBezTo>
                      <a:pt x="63" y="100"/>
                      <a:pt x="63" y="100"/>
                      <a:pt x="63" y="100"/>
                    </a:cubicBezTo>
                    <a:cubicBezTo>
                      <a:pt x="61" y="104"/>
                      <a:pt x="59" y="110"/>
                      <a:pt x="56" y="112"/>
                    </a:cubicBezTo>
                    <a:cubicBezTo>
                      <a:pt x="53" y="113"/>
                      <a:pt x="51" y="114"/>
                      <a:pt x="48" y="115"/>
                    </a:cubicBezTo>
                    <a:cubicBezTo>
                      <a:pt x="39" y="118"/>
                      <a:pt x="30" y="122"/>
                      <a:pt x="21" y="126"/>
                    </a:cubicBezTo>
                    <a:cubicBezTo>
                      <a:pt x="13" y="129"/>
                      <a:pt x="3" y="131"/>
                      <a:pt x="0" y="139"/>
                    </a:cubicBezTo>
                    <a:cubicBezTo>
                      <a:pt x="0" y="145"/>
                      <a:pt x="0" y="158"/>
                      <a:pt x="0" y="166"/>
                    </a:cubicBezTo>
                    <a:cubicBezTo>
                      <a:pt x="76" y="166"/>
                      <a:pt x="76" y="166"/>
                      <a:pt x="76" y="166"/>
                    </a:cubicBezTo>
                    <a:cubicBezTo>
                      <a:pt x="82" y="127"/>
                      <a:pt x="82" y="127"/>
                      <a:pt x="82" y="127"/>
                    </a:cubicBezTo>
                    <a:cubicBezTo>
                      <a:pt x="77" y="117"/>
                      <a:pt x="77" y="117"/>
                      <a:pt x="77" y="117"/>
                    </a:cubicBezTo>
                    <a:cubicBezTo>
                      <a:pt x="88" y="112"/>
                      <a:pt x="88" y="112"/>
                      <a:pt x="88" y="112"/>
                    </a:cubicBezTo>
                    <a:cubicBezTo>
                      <a:pt x="97" y="117"/>
                      <a:pt x="97" y="117"/>
                      <a:pt x="97" y="117"/>
                    </a:cubicBezTo>
                    <a:cubicBezTo>
                      <a:pt x="92" y="128"/>
                      <a:pt x="92" y="128"/>
                      <a:pt x="92" y="128"/>
                    </a:cubicBezTo>
                    <a:cubicBezTo>
                      <a:pt x="101" y="166"/>
                      <a:pt x="101" y="166"/>
                      <a:pt x="101" y="166"/>
                    </a:cubicBezTo>
                    <a:cubicBezTo>
                      <a:pt x="174" y="166"/>
                      <a:pt x="174" y="166"/>
                      <a:pt x="174" y="166"/>
                    </a:cubicBezTo>
                    <a:cubicBezTo>
                      <a:pt x="174" y="158"/>
                      <a:pt x="174" y="145"/>
                      <a:pt x="174" y="139"/>
                    </a:cubicBezTo>
                  </a:path>
                </a:pathLst>
              </a:custGeom>
              <a:solidFill>
                <a:srgbClr val="373C64"/>
              </a:solidFill>
              <a:ln>
                <a:noFill/>
              </a:ln>
              <a:extLst/>
            </p:spPr>
            <p:txBody>
              <a:bodyPr vert="horz" wrap="square" lIns="68598" tIns="34299" rIns="68598" bIns="3429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800">
                  <a:latin typeface="华文楷体" pitchFamily="2" charset="-122"/>
                  <a:ea typeface="华文楷体" pitchFamily="2" charset="-122"/>
                </a:endParaRPr>
              </a:p>
            </p:txBody>
          </p:sp>
        </p:grpSp>
        <p:grpSp>
          <p:nvGrpSpPr>
            <p:cNvPr id="67" name="组合 66"/>
            <p:cNvGrpSpPr/>
            <p:nvPr/>
          </p:nvGrpSpPr>
          <p:grpSpPr>
            <a:xfrm>
              <a:off x="8233336" y="1590098"/>
              <a:ext cx="571037" cy="473141"/>
              <a:chOff x="2627815" y="2715766"/>
              <a:chExt cx="571037" cy="473141"/>
            </a:xfrm>
          </p:grpSpPr>
          <p:sp>
            <p:nvSpPr>
              <p:cNvPr id="70" name="Freeform 841"/>
              <p:cNvSpPr/>
              <p:nvPr/>
            </p:nvSpPr>
            <p:spPr bwMode="auto">
              <a:xfrm>
                <a:off x="2789857" y="2715766"/>
                <a:ext cx="246956" cy="222949"/>
              </a:xfrm>
              <a:custGeom>
                <a:gdLst>
                  <a:gd name="T0" fmla="*/ 118 w 174"/>
                  <a:gd name="T1" fmla="*/ 20 h 166"/>
                  <a:gd name="T2" fmla="*/ 119 w 174"/>
                  <a:gd name="T3" fmla="*/ 32 h 166"/>
                  <a:gd name="T4" fmla="*/ 118 w 174"/>
                  <a:gd name="T5" fmla="*/ 49 h 166"/>
                  <a:gd name="T6" fmla="*/ 120 w 174"/>
                  <a:gd name="T7" fmla="*/ 54 h 166"/>
                  <a:gd name="T8" fmla="*/ 121 w 174"/>
                  <a:gd name="T9" fmla="*/ 67 h 166"/>
                  <a:gd name="T10" fmla="*/ 118 w 174"/>
                  <a:gd name="T11" fmla="*/ 74 h 166"/>
                  <a:gd name="T12" fmla="*/ 113 w 174"/>
                  <a:gd name="T13" fmla="*/ 79 h 166"/>
                  <a:gd name="T14" fmla="*/ 111 w 174"/>
                  <a:gd name="T15" fmla="*/ 90 h 166"/>
                  <a:gd name="T16" fmla="*/ 106 w 174"/>
                  <a:gd name="T17" fmla="*/ 100 h 166"/>
                  <a:gd name="T18" fmla="*/ 111 w 174"/>
                  <a:gd name="T19" fmla="*/ 100 h 166"/>
                  <a:gd name="T20" fmla="*/ 118 w 174"/>
                  <a:gd name="T21" fmla="*/ 113 h 166"/>
                  <a:gd name="T22" fmla="*/ 126 w 174"/>
                  <a:gd name="T23" fmla="*/ 115 h 166"/>
                  <a:gd name="T24" fmla="*/ 153 w 174"/>
                  <a:gd name="T25" fmla="*/ 126 h 166"/>
                  <a:gd name="T26" fmla="*/ 174 w 174"/>
                  <a:gd name="T27" fmla="*/ 139 h 166"/>
                  <a:gd name="T28" fmla="*/ 174 w 174"/>
                  <a:gd name="T29" fmla="*/ 166 h 166"/>
                  <a:gd name="T30" fmla="*/ 0 w 174"/>
                  <a:gd name="T31" fmla="*/ 166 h 166"/>
                  <a:gd name="T32" fmla="*/ 0 w 174"/>
                  <a:gd name="T33" fmla="*/ 139 h 166"/>
                  <a:gd name="T34" fmla="*/ 21 w 174"/>
                  <a:gd name="T35" fmla="*/ 126 h 166"/>
                  <a:gd name="T36" fmla="*/ 48 w 174"/>
                  <a:gd name="T37" fmla="*/ 115 h 166"/>
                  <a:gd name="T38" fmla="*/ 56 w 174"/>
                  <a:gd name="T39" fmla="*/ 113 h 166"/>
                  <a:gd name="T40" fmla="*/ 63 w 174"/>
                  <a:gd name="T41" fmla="*/ 100 h 166"/>
                  <a:gd name="T42" fmla="*/ 67 w 174"/>
                  <a:gd name="T43" fmla="*/ 99 h 166"/>
                  <a:gd name="T44" fmla="*/ 62 w 174"/>
                  <a:gd name="T45" fmla="*/ 91 h 166"/>
                  <a:gd name="T46" fmla="*/ 60 w 174"/>
                  <a:gd name="T47" fmla="*/ 77 h 166"/>
                  <a:gd name="T48" fmla="*/ 57 w 174"/>
                  <a:gd name="T49" fmla="*/ 76 h 166"/>
                  <a:gd name="T50" fmla="*/ 52 w 174"/>
                  <a:gd name="T51" fmla="*/ 57 h 166"/>
                  <a:gd name="T52" fmla="*/ 54 w 174"/>
                  <a:gd name="T53" fmla="*/ 48 h 166"/>
                  <a:gd name="T54" fmla="*/ 67 w 174"/>
                  <a:gd name="T55" fmla="*/ 9 h 166"/>
                  <a:gd name="T56" fmla="*/ 104 w 174"/>
                  <a:gd name="T57" fmla="*/ 9 h 166"/>
                  <a:gd name="T58" fmla="*/ 108 w 174"/>
                  <a:gd name="T59" fmla="*/ 12 h 166"/>
                  <a:gd name="T60" fmla="*/ 113 w 174"/>
                  <a:gd name="T61" fmla="*/ 13 h 166"/>
                  <a:gd name="T62" fmla="*/ 118 w 174"/>
                  <a:gd name="T63" fmla="*/ 20 h 1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" h="166">
                    <a:moveTo>
                      <a:pt x="118" y="20"/>
                    </a:moveTo>
                    <a:cubicBezTo>
                      <a:pt x="119" y="26"/>
                      <a:pt x="119" y="26"/>
                      <a:pt x="119" y="32"/>
                    </a:cubicBezTo>
                    <a:cubicBezTo>
                      <a:pt x="119" y="35"/>
                      <a:pt x="118" y="45"/>
                      <a:pt x="118" y="49"/>
                    </a:cubicBezTo>
                    <a:cubicBezTo>
                      <a:pt x="119" y="52"/>
                      <a:pt x="119" y="52"/>
                      <a:pt x="120" y="54"/>
                    </a:cubicBezTo>
                    <a:cubicBezTo>
                      <a:pt x="122" y="58"/>
                      <a:pt x="122" y="63"/>
                      <a:pt x="121" y="67"/>
                    </a:cubicBezTo>
                    <a:cubicBezTo>
                      <a:pt x="120" y="69"/>
                      <a:pt x="120" y="73"/>
                      <a:pt x="118" y="74"/>
                    </a:cubicBezTo>
                    <a:cubicBezTo>
                      <a:pt x="117" y="76"/>
                      <a:pt x="114" y="76"/>
                      <a:pt x="113" y="79"/>
                    </a:cubicBezTo>
                    <a:cubicBezTo>
                      <a:pt x="111" y="82"/>
                      <a:pt x="112" y="86"/>
                      <a:pt x="111" y="90"/>
                    </a:cubicBezTo>
                    <a:cubicBezTo>
                      <a:pt x="110" y="94"/>
                      <a:pt x="106" y="94"/>
                      <a:pt x="106" y="100"/>
                    </a:cubicBezTo>
                    <a:cubicBezTo>
                      <a:pt x="108" y="100"/>
                      <a:pt x="109" y="100"/>
                      <a:pt x="111" y="100"/>
                    </a:cubicBezTo>
                    <a:cubicBezTo>
                      <a:pt x="113" y="104"/>
                      <a:pt x="115" y="110"/>
                      <a:pt x="118" y="113"/>
                    </a:cubicBezTo>
                    <a:cubicBezTo>
                      <a:pt x="121" y="113"/>
                      <a:pt x="123" y="114"/>
                      <a:pt x="126" y="115"/>
                    </a:cubicBezTo>
                    <a:cubicBezTo>
                      <a:pt x="135" y="118"/>
                      <a:pt x="144" y="122"/>
                      <a:pt x="153" y="126"/>
                    </a:cubicBezTo>
                    <a:cubicBezTo>
                      <a:pt x="161" y="130"/>
                      <a:pt x="171" y="131"/>
                      <a:pt x="174" y="139"/>
                    </a:cubicBezTo>
                    <a:cubicBezTo>
                      <a:pt x="174" y="145"/>
                      <a:pt x="174" y="158"/>
                      <a:pt x="174" y="166"/>
                    </a:cubicBezTo>
                    <a:cubicBezTo>
                      <a:pt x="0" y="166"/>
                      <a:pt x="0" y="166"/>
                      <a:pt x="0" y="166"/>
                    </a:cubicBezTo>
                    <a:cubicBezTo>
                      <a:pt x="0" y="158"/>
                      <a:pt x="0" y="145"/>
                      <a:pt x="0" y="139"/>
                    </a:cubicBezTo>
                    <a:cubicBezTo>
                      <a:pt x="3" y="131"/>
                      <a:pt x="13" y="130"/>
                      <a:pt x="21" y="126"/>
                    </a:cubicBezTo>
                    <a:cubicBezTo>
                      <a:pt x="30" y="122"/>
                      <a:pt x="39" y="118"/>
                      <a:pt x="48" y="115"/>
                    </a:cubicBezTo>
                    <a:cubicBezTo>
                      <a:pt x="51" y="114"/>
                      <a:pt x="53" y="113"/>
                      <a:pt x="56" y="113"/>
                    </a:cubicBezTo>
                    <a:cubicBezTo>
                      <a:pt x="59" y="110"/>
                      <a:pt x="61" y="104"/>
                      <a:pt x="63" y="100"/>
                    </a:cubicBezTo>
                    <a:cubicBezTo>
                      <a:pt x="67" y="99"/>
                      <a:pt x="67" y="99"/>
                      <a:pt x="67" y="99"/>
                    </a:cubicBezTo>
                    <a:cubicBezTo>
                      <a:pt x="66" y="95"/>
                      <a:pt x="63" y="95"/>
                      <a:pt x="62" y="91"/>
                    </a:cubicBezTo>
                    <a:cubicBezTo>
                      <a:pt x="61" y="87"/>
                      <a:pt x="61" y="82"/>
                      <a:pt x="60" y="77"/>
                    </a:cubicBezTo>
                    <a:cubicBezTo>
                      <a:pt x="61" y="77"/>
                      <a:pt x="57" y="76"/>
                      <a:pt x="57" y="76"/>
                    </a:cubicBezTo>
                    <a:cubicBezTo>
                      <a:pt x="52" y="73"/>
                      <a:pt x="52" y="61"/>
                      <a:pt x="52" y="57"/>
                    </a:cubicBezTo>
                    <a:cubicBezTo>
                      <a:pt x="51" y="54"/>
                      <a:pt x="55" y="53"/>
                      <a:pt x="54" y="48"/>
                    </a:cubicBezTo>
                    <a:cubicBezTo>
                      <a:pt x="49" y="24"/>
                      <a:pt x="56" y="13"/>
                      <a:pt x="67" y="9"/>
                    </a:cubicBezTo>
                    <a:cubicBezTo>
                      <a:pt x="75" y="6"/>
                      <a:pt x="90" y="0"/>
                      <a:pt x="104" y="9"/>
                    </a:cubicBezTo>
                    <a:cubicBezTo>
                      <a:pt x="108" y="12"/>
                      <a:pt x="108" y="12"/>
                      <a:pt x="108" y="12"/>
                    </a:cubicBezTo>
                    <a:cubicBezTo>
                      <a:pt x="113" y="13"/>
                      <a:pt x="113" y="13"/>
                      <a:pt x="113" y="13"/>
                    </a:cubicBezTo>
                    <a:cubicBezTo>
                      <a:pt x="116" y="14"/>
                      <a:pt x="118" y="20"/>
                      <a:pt x="118" y="20"/>
                    </a:cubicBezTo>
                  </a:path>
                </a:pathLst>
              </a:custGeom>
              <a:solidFill>
                <a:srgbClr val="373C64"/>
              </a:solidFill>
              <a:ln>
                <a:noFill/>
              </a:ln>
              <a:extLst/>
            </p:spPr>
            <p:txBody>
              <a:bodyPr vert="horz" wrap="square" lIns="68598" tIns="34299" rIns="68598" bIns="3429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800"/>
              </a:p>
            </p:txBody>
          </p:sp>
          <p:sp>
            <p:nvSpPr>
              <p:cNvPr id="71" name="矩形 70"/>
              <p:cNvSpPr/>
              <p:nvPr/>
            </p:nvSpPr>
            <p:spPr>
              <a:xfrm>
                <a:off x="2627815" y="2921959"/>
                <a:ext cx="571037" cy="26694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100" kern="0">
                    <a:latin typeface="华文楷体" pitchFamily="2" charset="-122"/>
                    <a:ea typeface="华文楷体" pitchFamily="2" charset="-122"/>
                  </a:rPr>
                  <a:t>下</a:t>
                </a:r>
                <a:r>
                  <a:rPr lang="zh-CN" altLang="en-US" sz="1100" kern="0" smtClean="0">
                    <a:latin typeface="华文楷体" pitchFamily="2" charset="-122"/>
                    <a:ea typeface="华文楷体" pitchFamily="2" charset="-122"/>
                  </a:rPr>
                  <a:t>级</a:t>
                </a:r>
              </a:p>
            </p:txBody>
          </p:sp>
        </p:grpSp>
        <p:cxnSp>
          <p:nvCxnSpPr>
            <p:cNvPr id="68" name="直接箭头连接符 67"/>
            <p:cNvCxnSpPr/>
            <p:nvPr/>
          </p:nvCxnSpPr>
          <p:spPr bwMode="auto">
            <a:xfrm rot="16200000" flipH="1">
              <a:off x="7974368" y="1455662"/>
              <a:ext cx="0" cy="648000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olid"/>
              <a:round/>
              <a:headEnd type="none"/>
              <a:tailEnd type="triangle"/>
            </a:ln>
            <a:effectLst/>
          </p:spPr>
        </p:cxnSp>
        <p:sp>
          <p:nvSpPr>
            <p:cNvPr id="69" name="TextBox 68"/>
            <p:cNvSpPr txBox="1"/>
            <p:nvPr/>
          </p:nvSpPr>
          <p:spPr>
            <a:xfrm>
              <a:off x="7797362" y="1647933"/>
              <a:ext cx="360040" cy="24198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0" tIns="36000" rIns="0" bIns="36000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100" b="1" smtClean="0">
                  <a:latin typeface="华文楷体" pitchFamily="2" charset="-122"/>
                  <a:ea typeface="华文楷体" pitchFamily="2" charset="-122"/>
                </a:rPr>
                <a:t>发布</a:t>
              </a:r>
            </a:p>
          </p:txBody>
        </p:sp>
      </p:grpSp>
      <p:sp>
        <p:nvSpPr>
          <p:cNvPr id="74" name="TextBox 73"/>
          <p:cNvSpPr txBox="1"/>
          <p:nvPr/>
        </p:nvSpPr>
        <p:spPr>
          <a:xfrm>
            <a:off x="6599321" y="1415152"/>
            <a:ext cx="1069023" cy="58053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上级根据历史值制定目标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6516216" y="3775846"/>
            <a:ext cx="1354567" cy="58053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目标制定无难度分档，评价不考虑难度系数</a:t>
            </a:r>
          </a:p>
        </p:txBody>
      </p:sp>
      <p:sp>
        <p:nvSpPr>
          <p:cNvPr id="76" name="燕尾形 75"/>
          <p:cNvSpPr/>
          <p:nvPr/>
        </p:nvSpPr>
        <p:spPr>
          <a:xfrm>
            <a:off x="4215037" y="984182"/>
            <a:ext cx="1562036" cy="290019"/>
          </a:xfrm>
          <a:prstGeom prst="chevron">
            <a:avLst>
              <a:gd name="adj" fmla="val 0"/>
            </a:avLst>
          </a:prstGeom>
          <a:solidFill>
            <a:srgbClr val="BCC0DA"/>
          </a:solidFill>
          <a:ln>
            <a:noFill/>
          </a:ln>
        </p:spPr>
        <p:txBody>
          <a:bodyPr wrap="non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kern="0" smtClean="0">
                <a:latin typeface="华文楷体" pitchFamily="2" charset="-122"/>
                <a:ea typeface="华文楷体" pitchFamily="2" charset="-122"/>
              </a:rPr>
              <a:t>评价考虑目标难度系数</a:t>
            </a:r>
          </a:p>
        </p:txBody>
      </p:sp>
      <p:cxnSp>
        <p:nvCxnSpPr>
          <p:cNvPr id="77" name="直接连接符 76"/>
          <p:cNvCxnSpPr/>
          <p:nvPr/>
        </p:nvCxnSpPr>
        <p:spPr bwMode="auto">
          <a:xfrm flipH="1">
            <a:off x="6300192" y="984182"/>
            <a:ext cx="0" cy="374780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78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6256" y="958664"/>
            <a:ext cx="590185" cy="31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9" name="TextBox 78"/>
          <p:cNvSpPr txBox="1"/>
          <p:nvPr/>
        </p:nvSpPr>
        <p:spPr>
          <a:xfrm>
            <a:off x="251520" y="85026"/>
            <a:ext cx="37753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二、企业对标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打多少粮食？</a:t>
            </a:r>
          </a:p>
        </p:txBody>
      </p:sp>
      <p:sp>
        <p:nvSpPr>
          <p:cNvPr id="112" name="TextBox 111"/>
          <p:cNvSpPr txBox="1"/>
          <p:nvPr/>
        </p:nvSpPr>
        <p:spPr>
          <a:xfrm>
            <a:off x="4212298" y="1663595"/>
            <a:ext cx="2525691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根据</a:t>
            </a:r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PBC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得分输出等级初稿</a:t>
            </a:r>
          </a:p>
        </p:txBody>
      </p:sp>
      <p:grpSp>
        <p:nvGrpSpPr>
          <p:cNvPr id="128" name="组合 127"/>
          <p:cNvGrpSpPr/>
          <p:nvPr/>
        </p:nvGrpSpPr>
        <p:grpSpPr>
          <a:xfrm>
            <a:off x="4211959" y="2292051"/>
            <a:ext cx="2166050" cy="1988702"/>
            <a:chOff x="3851920" y="3060118"/>
            <a:chExt cx="3171316" cy="1353691"/>
          </a:xfrm>
        </p:grpSpPr>
        <p:sp>
          <p:nvSpPr>
            <p:cNvPr id="114" name="TextBox 15"/>
            <p:cNvSpPr>
              <a:spLocks noChangeArrowheads="1"/>
            </p:cNvSpPr>
            <p:nvPr/>
          </p:nvSpPr>
          <p:spPr bwMode="auto">
            <a:xfrm>
              <a:off x="4600720" y="3060118"/>
              <a:ext cx="1097964" cy="2475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379730" indent="-37973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1pPr>
              <a:lvl2pPr marL="457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3pPr>
              <a:lvl4pPr marL="1371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4pPr>
              <a:lvl5pPr marL="18288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9pPr>
            </a:lstStyle>
            <a:p>
              <a:pPr marL="273050" indent="-273050" algn="ctr" eaLnBrk="0" hangingPunct="0">
                <a:spcBef>
                  <a:spcPts val="600"/>
                </a:spcBef>
              </a:pPr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难度系数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  <a:sym typeface="微软雅黑" pitchFamily="34" charset="-122"/>
              </a:endParaRPr>
            </a:p>
          </p:txBody>
        </p:sp>
        <p:sp>
          <p:nvSpPr>
            <p:cNvPr id="115" name="TextBox 15"/>
            <p:cNvSpPr>
              <a:spLocks noChangeArrowheads="1"/>
            </p:cNvSpPr>
            <p:nvPr/>
          </p:nvSpPr>
          <p:spPr bwMode="auto">
            <a:xfrm>
              <a:off x="6127206" y="3608533"/>
              <a:ext cx="896030" cy="272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379730" indent="-37973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1pPr>
              <a:lvl2pPr marL="457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3pPr>
              <a:lvl4pPr marL="1371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4pPr>
              <a:lvl5pPr marL="18288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9pPr>
            </a:lstStyle>
            <a:p>
              <a:pPr marL="0" indent="0" algn="ctr" eaLnBrk="0" hangingPunct="0">
                <a:spcBef>
                  <a:spcPct val="0"/>
                </a:spcBef>
              </a:pPr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目标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  <a:sym typeface="微软雅黑" pitchFamily="34" charset="-122"/>
              </a:endParaRPr>
            </a:p>
            <a:p>
              <a:pPr marL="0" indent="0" algn="ctr" eaLnBrk="0" hangingPunct="0">
                <a:spcBef>
                  <a:spcPct val="0"/>
                </a:spcBef>
              </a:pPr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完成率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  <a:sym typeface="微软雅黑" pitchFamily="34" charset="-122"/>
              </a:endParaRPr>
            </a:p>
          </p:txBody>
        </p:sp>
        <p:cxnSp>
          <p:nvCxnSpPr>
            <p:cNvPr id="117" name="Straight Arrow Connector 12"/>
            <p:cNvCxnSpPr>
              <a:cxnSpLocks noChangeShapeType="1"/>
            </p:cNvCxnSpPr>
            <p:nvPr/>
          </p:nvCxnSpPr>
          <p:spPr bwMode="auto">
            <a:xfrm>
              <a:off x="3851920" y="3863088"/>
              <a:ext cx="2871153" cy="0"/>
            </a:xfrm>
            <a:prstGeom prst="straightConnector1">
              <a:avLst/>
            </a:prstGeom>
            <a:noFill/>
            <a:ln w="12700">
              <a:solidFill>
                <a:schemeClr val="tx1"/>
              </a:solidFill>
              <a:bevel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8" name="Straight Arrow Connector 13"/>
            <p:cNvCxnSpPr>
              <a:cxnSpLocks noChangeShapeType="1"/>
            </p:cNvCxnSpPr>
            <p:nvPr/>
          </p:nvCxnSpPr>
          <p:spPr bwMode="auto">
            <a:xfrm flipH="1" flipV="1">
              <a:off x="5149702" y="3245357"/>
              <a:ext cx="0" cy="1168452"/>
            </a:xfrm>
            <a:prstGeom prst="straightConnector1">
              <a:avLst/>
            </a:prstGeom>
            <a:noFill/>
            <a:ln w="12700">
              <a:solidFill>
                <a:schemeClr val="tx1"/>
              </a:solidFill>
              <a:bevel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9" name="Rectangle 8"/>
            <p:cNvSpPr>
              <a:spLocks noChangeArrowheads="1"/>
            </p:cNvSpPr>
            <p:nvPr/>
          </p:nvSpPr>
          <p:spPr bwMode="auto">
            <a:xfrm>
              <a:off x="3901011" y="3340109"/>
              <a:ext cx="1200021" cy="487829"/>
            </a:xfrm>
            <a:prstGeom prst="rect">
              <a:avLst/>
            </a:prstGeom>
            <a:solidFill>
              <a:srgbClr val="C9CCE1"/>
            </a:solidFill>
            <a:ln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1pPr>
              <a:lvl2pPr marL="4572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2pPr>
              <a:lvl3pPr marL="9144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3pPr>
              <a:lvl4pPr marL="1371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4pPr>
              <a:lvl5pPr marL="18288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9pPr>
            </a:lstStyle>
            <a:p>
              <a:pPr eaLnBrk="0" hangingPunct="0">
                <a:buFont typeface="Arial" pitchFamily="34" charset="0"/>
                <a:buNone/>
                <a:defRPr/>
              </a:pPr>
              <a:endParaRPr lang="zh-CN" altLang="en-US" sz="1000" b="1">
                <a:solidFill>
                  <a:srgbClr val="373C64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endParaRPr>
            </a:p>
          </p:txBody>
        </p:sp>
        <p:sp>
          <p:nvSpPr>
            <p:cNvPr id="120" name="Rectangle 9"/>
            <p:cNvSpPr>
              <a:spLocks noChangeArrowheads="1"/>
            </p:cNvSpPr>
            <p:nvPr/>
          </p:nvSpPr>
          <p:spPr bwMode="auto">
            <a:xfrm>
              <a:off x="5194919" y="3340109"/>
              <a:ext cx="1127602" cy="487829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buFont typeface="Arial" pitchFamily="34" charset="0"/>
                <a:buNone/>
                <a:defRPr/>
              </a:pPr>
              <a:endParaRPr lang="zh-CN" altLang="en-US" sz="1000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endParaRPr>
            </a:p>
          </p:txBody>
        </p:sp>
        <p:sp>
          <p:nvSpPr>
            <p:cNvPr id="121" name="Rectangle 10"/>
            <p:cNvSpPr>
              <a:spLocks noChangeArrowheads="1"/>
            </p:cNvSpPr>
            <p:nvPr/>
          </p:nvSpPr>
          <p:spPr bwMode="auto">
            <a:xfrm>
              <a:off x="5197566" y="3897718"/>
              <a:ext cx="1127602" cy="487206"/>
            </a:xfrm>
            <a:prstGeom prst="rect">
              <a:avLst/>
            </a:prstGeom>
            <a:solidFill>
              <a:srgbClr val="C9CCE1"/>
            </a:solidFill>
            <a:ln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1pPr>
              <a:lvl2pPr marL="4572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2pPr>
              <a:lvl3pPr marL="9144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3pPr>
              <a:lvl4pPr marL="1371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4pPr>
              <a:lvl5pPr marL="18288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9pPr>
            </a:lstStyle>
            <a:p>
              <a:pPr eaLnBrk="0" hangingPunct="0">
                <a:buFont typeface="Arial" pitchFamily="34" charset="0"/>
                <a:buNone/>
                <a:defRPr/>
              </a:pPr>
              <a:endParaRPr lang="zh-CN" altLang="en-US" sz="1000" b="1">
                <a:solidFill>
                  <a:srgbClr val="373C64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endParaRPr>
            </a:p>
          </p:txBody>
        </p:sp>
        <p:sp>
          <p:nvSpPr>
            <p:cNvPr id="122" name="Rectangle 11"/>
            <p:cNvSpPr>
              <a:spLocks noChangeArrowheads="1"/>
            </p:cNvSpPr>
            <p:nvPr/>
          </p:nvSpPr>
          <p:spPr bwMode="auto">
            <a:xfrm>
              <a:off x="3901011" y="3897717"/>
              <a:ext cx="1200021" cy="48720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1pPr>
              <a:lvl2pPr marL="4572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2pPr>
              <a:lvl3pPr marL="9144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3pPr>
              <a:lvl4pPr marL="1371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4pPr>
              <a:lvl5pPr marL="18288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5pPr>
              <a:lvl6pPr marL="22860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6pPr>
              <a:lvl7pPr marL="2743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7pPr>
              <a:lvl8pPr marL="3200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8pPr>
              <a:lvl9pPr marL="3657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9pPr>
            </a:lstStyle>
            <a:p>
              <a:pPr eaLnBrk="0" hangingPunct="0">
                <a:buFont typeface="Arial" pitchFamily="34" charset="0"/>
                <a:buNone/>
                <a:defRPr/>
              </a:pPr>
              <a:endParaRPr lang="zh-CN" altLang="en-US" sz="1000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endParaRPr>
            </a:p>
          </p:txBody>
        </p:sp>
        <p:sp>
          <p:nvSpPr>
            <p:cNvPr id="123" name="Rectangle 19"/>
            <p:cNvSpPr>
              <a:spLocks noChangeArrowheads="1"/>
            </p:cNvSpPr>
            <p:nvPr/>
          </p:nvSpPr>
          <p:spPr bwMode="auto">
            <a:xfrm>
              <a:off x="3879544" y="3397377"/>
              <a:ext cx="1286634" cy="373290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lIns="36000" tIns="36000" rIns="36000" bIns="36000" anchor="ctr"/>
            <a:lstStyle>
              <a:defPPr>
                <a:defRPr lang="zh-CN"/>
              </a:defPPr>
              <a:lvl1pPr marL="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1pPr>
              <a:lvl2pPr marL="742950" indent="-28575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2pPr>
              <a:lvl3pPr marL="11430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3pPr>
              <a:lvl4pPr marL="16002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4pPr>
              <a:lvl5pPr marL="20574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9pPr>
            </a:lstStyle>
            <a:p>
              <a:pPr algn="ctr"/>
              <a:r>
                <a:rPr lang="en-US" altLang="zh-CN" sz="1000" b="1" smtClean="0"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Ⅱ</a:t>
              </a: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仍然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  <a:sym typeface="微软雅黑" pitchFamily="34" charset="-122"/>
              </a:endParaRP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值得嘉奖</a:t>
              </a:r>
              <a:endParaRPr lang="en-US" altLang="zh-CN" sz="1000" b="1" smtClean="0">
                <a:latin typeface="微软雅黑" pitchFamily="34" charset="-122"/>
                <a:ea typeface="微软雅黑" pitchFamily="34" charset="-122"/>
                <a:sym typeface="微软雅黑" pitchFamily="34" charset="-122"/>
              </a:endParaRPr>
            </a:p>
          </p:txBody>
        </p:sp>
        <p:sp>
          <p:nvSpPr>
            <p:cNvPr id="124" name="Rectangle 20"/>
            <p:cNvSpPr>
              <a:spLocks noChangeArrowheads="1"/>
            </p:cNvSpPr>
            <p:nvPr/>
          </p:nvSpPr>
          <p:spPr bwMode="auto">
            <a:xfrm>
              <a:off x="3879544" y="3954675"/>
              <a:ext cx="1286634" cy="373290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lIns="36000" tIns="36000" rIns="36000" bIns="36000" anchor="ctr"/>
            <a:lstStyle>
              <a:defPPr>
                <a:defRPr lang="zh-CN"/>
              </a:defPPr>
              <a:lvl1pPr marL="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1pPr>
              <a:lvl2pPr marL="742950" indent="-28575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2pPr>
              <a:lvl3pPr marL="11430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3pPr>
              <a:lvl4pPr marL="16002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4pPr>
              <a:lvl5pPr marL="20574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9pPr>
            </a:lstStyle>
            <a:p>
              <a:pPr algn="ctr"/>
              <a:r>
                <a:rPr lang="en-US" altLang="zh-CN" sz="1000" b="1" smtClean="0"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Ⅳ</a:t>
              </a:r>
            </a:p>
            <a:p>
              <a:pPr algn="ctr"/>
              <a:r>
                <a:rPr lang="zh-CN" altLang="en-US" sz="1000" b="1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评价</a:t>
              </a:r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低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  <a:sym typeface="微软雅黑" pitchFamily="34" charset="-122"/>
              </a:endParaRP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考虑</a:t>
              </a:r>
              <a:r>
                <a:rPr lang="zh-CN" altLang="en-US" sz="1000" b="1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人员调整</a:t>
              </a:r>
            </a:p>
          </p:txBody>
        </p:sp>
        <p:sp>
          <p:nvSpPr>
            <p:cNvPr id="125" name="Rectangle 61"/>
            <p:cNvSpPr>
              <a:spLocks noChangeArrowheads="1"/>
            </p:cNvSpPr>
            <p:nvPr/>
          </p:nvSpPr>
          <p:spPr bwMode="auto">
            <a:xfrm>
              <a:off x="5103680" y="3954675"/>
              <a:ext cx="1286634" cy="373290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lIns="36000" tIns="36000" rIns="36000" bIns="36000" anchor="ctr"/>
            <a:lstStyle>
              <a:defPPr>
                <a:defRPr lang="zh-CN"/>
              </a:defPPr>
              <a:lvl1pPr marL="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1pPr>
              <a:lvl2pPr marL="742950" indent="-28575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2pPr>
              <a:lvl3pPr marL="11430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3pPr>
              <a:lvl4pPr marL="16002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4pPr>
              <a:lvl5pPr marL="20574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9pPr>
            </a:lstStyle>
            <a:p>
              <a:pPr algn="ctr"/>
              <a:r>
                <a:rPr lang="en-US" altLang="zh-CN" sz="1000" b="1" smtClean="0"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Ⅲ</a:t>
              </a:r>
            </a:p>
            <a:p>
              <a:pPr algn="ctr"/>
              <a:r>
                <a:rPr lang="zh-CN" altLang="en-US" sz="1000" b="1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与潜质</a:t>
              </a:r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比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  <a:sym typeface="微软雅黑" pitchFamily="34" charset="-122"/>
              </a:endParaRP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有</a:t>
              </a:r>
              <a:r>
                <a:rPr lang="zh-CN" altLang="en-US" sz="1000" b="1"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一定空间</a:t>
              </a:r>
              <a:endParaRPr lang="zh-CN" altLang="en-US" sz="1000" b="1">
                <a:latin typeface="微软雅黑" pitchFamily="34" charset="-122"/>
                <a:ea typeface="微软雅黑" pitchFamily="34" charset="-122"/>
                <a:sym typeface="微软雅黑" pitchFamily="34" charset="-122"/>
              </a:endParaRPr>
            </a:p>
          </p:txBody>
        </p:sp>
        <p:sp>
          <p:nvSpPr>
            <p:cNvPr id="126" name="Rectangle 22"/>
            <p:cNvSpPr>
              <a:spLocks noChangeArrowheads="1"/>
            </p:cNvSpPr>
            <p:nvPr/>
          </p:nvSpPr>
          <p:spPr bwMode="auto">
            <a:xfrm>
              <a:off x="5101032" y="3397377"/>
              <a:ext cx="1286634" cy="373290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lIns="36000" tIns="36000" rIns="36000" bIns="36000" anchor="ctr"/>
            <a:lstStyle>
              <a:defPPr>
                <a:defRPr lang="zh-CN"/>
              </a:defPPr>
              <a:lvl1pPr marL="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1pPr>
              <a:lvl2pPr marL="742950" indent="-28575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2pPr>
              <a:lvl3pPr marL="11430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3pPr>
              <a:lvl4pPr marL="16002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4pPr>
              <a:lvl5pPr marL="2057400" indent="-228600" algn="l" defTabSz="914400" rtl="0" eaLnBrk="0" latinLnBrk="0" hangingPunct="0"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Arial" pitchFamily="34" charset="0"/>
                  <a:ea typeface="MS PGothic" panose="020b0600070205080204" pitchFamily="108" charset="-128"/>
                  <a:cs typeface="+mn-cs"/>
                </a:defRPr>
              </a:lvl9pPr>
            </a:lstStyle>
            <a:p>
              <a:pPr algn="ctr"/>
              <a:r>
                <a:rPr lang="en-US" altLang="zh-CN" sz="1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Ⅰ</a:t>
              </a:r>
            </a:p>
            <a:p>
              <a:pPr algn="ctr"/>
              <a:r>
                <a:rPr lang="zh-CN" altLang="en-US" sz="1000" b="1" smtClean="0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值得</a:t>
              </a:r>
              <a:endParaRPr lang="en-US" altLang="zh-CN" sz="10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endParaRPr>
            </a:p>
            <a:p>
              <a:pPr algn="ctr"/>
              <a:r>
                <a:rPr lang="zh-CN" altLang="en-US" sz="1000" b="1" smtClean="0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  <a:sym typeface="微软雅黑" pitchFamily="34" charset="-122"/>
                </a:rPr>
                <a:t>充分认可</a:t>
              </a:r>
              <a:endParaRPr lang="zh-CN" altLang="en-US" sz="1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endParaRPr>
            </a:p>
          </p:txBody>
        </p:sp>
      </p:grpSp>
      <p:sp>
        <p:nvSpPr>
          <p:cNvPr id="129" name="TextBox 128"/>
          <p:cNvSpPr txBox="1"/>
          <p:nvPr/>
        </p:nvSpPr>
        <p:spPr>
          <a:xfrm>
            <a:off x="4212299" y="1923678"/>
            <a:ext cx="1871869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述职环节，</a:t>
            </a:r>
            <a:r>
              <a:rPr lang="en-US" altLang="zh-CN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AT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团队可根据难度系数对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等级进行调整</a:t>
            </a:r>
          </a:p>
        </p:txBody>
      </p:sp>
      <p:sp>
        <p:nvSpPr>
          <p:cNvPr id="130" name="TextBox 129"/>
          <p:cNvSpPr txBox="1"/>
          <p:nvPr/>
        </p:nvSpPr>
        <p:spPr>
          <a:xfrm>
            <a:off x="6372200" y="2446312"/>
            <a:ext cx="1572772" cy="1159929"/>
          </a:xfrm>
          <a:prstGeom prst="rect">
            <a:avLst/>
          </a:prstGeom>
          <a:pattFill prst="ltDnDiag">
            <a:fgClr>
              <a:schemeClr val="bg1">
                <a:lumMod val="85000"/>
              </a:schemeClr>
            </a:fgClr>
            <a:bgClr>
              <a:schemeClr val="bg1"/>
            </a:bgClr>
          </a:patt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ts val="1700"/>
              </a:lnSpc>
              <a:defRPr sz="1200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mtClean="0">
                <a:solidFill>
                  <a:schemeClr val="tx1"/>
                </a:solidFill>
              </a:rPr>
              <a:t>调研观点：</a:t>
            </a:r>
            <a:endParaRPr lang="en-US" altLang="zh-CN" sz="1000" b="1" smtClean="0">
              <a:solidFill>
                <a:schemeClr val="tx1"/>
              </a:solidFill>
            </a:endParaRPr>
          </a:p>
          <a:p>
            <a:r>
              <a:rPr lang="en-US" altLang="zh-CN" sz="1000">
                <a:solidFill>
                  <a:schemeClr val="tx1"/>
                </a:solidFill>
              </a:rPr>
              <a:t> </a:t>
            </a:r>
            <a:r>
              <a:rPr lang="en-US" altLang="zh-CN" sz="1000" smtClean="0">
                <a:solidFill>
                  <a:schemeClr val="tx1"/>
                </a:solidFill>
              </a:rPr>
              <a:t>     </a:t>
            </a:r>
            <a:r>
              <a:rPr lang="zh-CN" altLang="en-US" sz="1000" smtClean="0">
                <a:solidFill>
                  <a:schemeClr val="tx1"/>
                </a:solidFill>
              </a:rPr>
              <a:t>去年指标完成还可以，今年指标就变高了，</a:t>
            </a:r>
            <a:r>
              <a:rPr lang="zh-CN" altLang="en-US" sz="1000">
                <a:solidFill>
                  <a:schemeClr val="tx1"/>
                </a:solidFill>
              </a:rPr>
              <a:t>没啥希望</a:t>
            </a:r>
            <a:r>
              <a:rPr lang="zh-CN" altLang="en-US" sz="1000" smtClean="0">
                <a:solidFill>
                  <a:schemeClr val="tx1"/>
                </a:solidFill>
              </a:rPr>
              <a:t>了，只能过个“小年”</a:t>
            </a:r>
            <a:endParaRPr lang="en-US" altLang="zh-CN" sz="1000" smtClean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145282" y="3155615"/>
            <a:ext cx="1930900" cy="1526947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900" b="1" smtClean="0">
                <a:latin typeface="华文楷体" pitchFamily="2" charset="-122"/>
                <a:ea typeface="华文楷体" pitchFamily="2" charset="-122"/>
              </a:rPr>
              <a:t>内部视角：</a:t>
            </a:r>
            <a:r>
              <a:rPr lang="zh-CN" altLang="en-US" sz="900" smtClean="0">
                <a:latin typeface="华文楷体" pitchFamily="2" charset="-122"/>
                <a:ea typeface="华文楷体" pitchFamily="2" charset="-122"/>
              </a:rPr>
              <a:t>对比过去三年平均增幅排名、市场</a:t>
            </a:r>
            <a:r>
              <a:rPr lang="zh-CN" altLang="en-US" sz="900">
                <a:latin typeface="华文楷体" pitchFamily="2" charset="-122"/>
                <a:ea typeface="华文楷体" pitchFamily="2" charset="-122"/>
              </a:rPr>
              <a:t>成熟度（进入时间、渠道建设进展、国家政策</a:t>
            </a:r>
            <a:r>
              <a:rPr lang="zh-CN" altLang="en-US" sz="900" smtClean="0">
                <a:latin typeface="华文楷体" pitchFamily="2" charset="-122"/>
                <a:ea typeface="华文楷体" pitchFamily="2" charset="-122"/>
              </a:rPr>
              <a:t>）</a:t>
            </a:r>
            <a:endParaRPr lang="en-US" altLang="zh-CN" sz="9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900" b="1" smtClean="0">
                <a:latin typeface="华文楷体" pitchFamily="2" charset="-122"/>
                <a:ea typeface="华文楷体" pitchFamily="2" charset="-122"/>
              </a:rPr>
              <a:t>外部视角：</a:t>
            </a:r>
            <a:r>
              <a:rPr lang="zh-CN" altLang="en-US" sz="900" smtClean="0">
                <a:latin typeface="华文楷体" pitchFamily="2" charset="-122"/>
                <a:ea typeface="华文楷体" pitchFamily="2" charset="-122"/>
              </a:rPr>
              <a:t>市场占有率排名、竞争对手布局</a:t>
            </a:r>
            <a:endParaRPr lang="en-US" altLang="zh-CN" sz="9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900" b="1" smtClean="0">
                <a:latin typeface="华文楷体" pitchFamily="2" charset="-122"/>
                <a:ea typeface="华文楷体" pitchFamily="2" charset="-122"/>
              </a:rPr>
              <a:t>发展视角：</a:t>
            </a:r>
            <a:r>
              <a:rPr lang="zh-CN" altLang="en-US" sz="900" smtClean="0">
                <a:latin typeface="华文楷体" pitchFamily="2" charset="-122"/>
                <a:ea typeface="华文楷体" pitchFamily="2" charset="-122"/>
              </a:rPr>
              <a:t>战略重要性（业务的重要性）</a:t>
            </a:r>
          </a:p>
        </p:txBody>
      </p:sp>
      <p:grpSp>
        <p:nvGrpSpPr>
          <p:cNvPr id="21" name="组合 20"/>
          <p:cNvGrpSpPr/>
          <p:nvPr/>
        </p:nvGrpSpPr>
        <p:grpSpPr>
          <a:xfrm>
            <a:off x="235044" y="2946132"/>
            <a:ext cx="1963463" cy="1761506"/>
            <a:chOff x="235044" y="3003798"/>
            <a:chExt cx="1963463" cy="1761506"/>
          </a:xfrm>
        </p:grpSpPr>
        <p:grpSp>
          <p:nvGrpSpPr>
            <p:cNvPr id="20" name="组合 19"/>
            <p:cNvGrpSpPr/>
            <p:nvPr/>
          </p:nvGrpSpPr>
          <p:grpSpPr>
            <a:xfrm>
              <a:off x="235044" y="3003798"/>
              <a:ext cx="1963463" cy="1761506"/>
              <a:chOff x="235044" y="3003798"/>
              <a:chExt cx="1963463" cy="1761506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235044" y="3003798"/>
                <a:ext cx="1963463" cy="1761506"/>
                <a:chOff x="204839" y="3236298"/>
                <a:chExt cx="1963463" cy="1455790"/>
              </a:xfrm>
            </p:grpSpPr>
            <p:grpSp>
              <p:nvGrpSpPr>
                <p:cNvPr id="18" name="组合 17"/>
                <p:cNvGrpSpPr/>
                <p:nvPr/>
              </p:nvGrpSpPr>
              <p:grpSpPr>
                <a:xfrm>
                  <a:off x="204839" y="3408848"/>
                  <a:ext cx="1048023" cy="1283240"/>
                  <a:chOff x="132218" y="3408848"/>
                  <a:chExt cx="1048023" cy="1283240"/>
                </a:xfrm>
              </p:grpSpPr>
              <p:sp>
                <p:nvSpPr>
                  <p:cNvPr id="86" name="六边形 85"/>
                  <p:cNvSpPr/>
                  <p:nvPr/>
                </p:nvSpPr>
                <p:spPr>
                  <a:xfrm rot="16200000">
                    <a:off x="12848" y="3780384"/>
                    <a:ext cx="1283240" cy="540167"/>
                  </a:xfrm>
                  <a:prstGeom prst="hexagon">
                    <a:avLst>
                      <a:gd name="adj" fmla="val 58008"/>
                      <a:gd name="vf" fmla="val 115470"/>
                    </a:avLst>
                  </a:prstGeom>
                  <a:solidFill>
                    <a:schemeClr val="bg1">
                      <a:lumMod val="85000"/>
                    </a:schemeClr>
                  </a:solidFill>
                </p:spPr>
                <p:txBody>
                  <a:bodyPr rot="0" spcFirstLastPara="0" vertOverflow="overflow" horzOverflow="overflow" vert="horz" wrap="none" lIns="0" tIns="36000" rIns="0" bIns="3600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100" b="1" kern="0">
                      <a:solidFill>
                        <a:schemeClr val="bg1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88" name="Rectangle 53"/>
                  <p:cNvSpPr/>
                  <p:nvPr/>
                </p:nvSpPr>
                <p:spPr>
                  <a:xfrm>
                    <a:off x="157415" y="3507767"/>
                    <a:ext cx="997629" cy="305233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rtl="0"/>
                    <a:r>
                      <a:rPr lang="zh-CN" altLang="en-US" sz="900" b="1" smtClean="0">
                        <a:latin typeface="华文楷体" pitchFamily="2" charset="-122"/>
                        <a:ea typeface="华文楷体" pitchFamily="2" charset="-122"/>
                      </a:rPr>
                      <a:t>高难度</a:t>
                    </a:r>
                    <a:endParaRPr lang="en-US" altLang="zh-CN" sz="900" b="1" smtClean="0">
                      <a:latin typeface="华文楷体" pitchFamily="2" charset="-122"/>
                      <a:ea typeface="华文楷体" pitchFamily="2" charset="-122"/>
                    </a:endParaRPr>
                  </a:p>
                  <a:p>
                    <a:pPr algn="ctr" rtl="0"/>
                    <a:r>
                      <a:rPr lang="zh-CN" altLang="en-US" sz="900" b="1">
                        <a:latin typeface="华文楷体" pitchFamily="2" charset="-122"/>
                        <a:ea typeface="华文楷体" pitchFamily="2" charset="-122"/>
                      </a:rPr>
                      <a:t>占</a:t>
                    </a:r>
                    <a:r>
                      <a:rPr lang="zh-CN" altLang="en-US" sz="900" b="1" smtClean="0">
                        <a:latin typeface="华文楷体" pitchFamily="2" charset="-122"/>
                        <a:ea typeface="华文楷体" pitchFamily="2" charset="-122"/>
                      </a:rPr>
                      <a:t>比</a:t>
                    </a:r>
                    <a:r>
                      <a:rPr lang="en-US" altLang="zh-CN" sz="900" b="1" smtClean="0">
                        <a:latin typeface="华文楷体" pitchFamily="2" charset="-122"/>
                        <a:ea typeface="华文楷体" pitchFamily="2" charset="-122"/>
                      </a:rPr>
                      <a:t>20%</a:t>
                    </a:r>
                    <a:endParaRPr lang="en-US" sz="900" b="1"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89" name="Rectangle 54"/>
                  <p:cNvSpPr/>
                  <p:nvPr/>
                </p:nvSpPr>
                <p:spPr>
                  <a:xfrm>
                    <a:off x="157415" y="3890916"/>
                    <a:ext cx="997629" cy="305233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rtl="0"/>
                    <a:r>
                      <a:rPr lang="zh-CN" altLang="en-US" sz="900" b="1" smtClean="0">
                        <a:latin typeface="华文楷体" pitchFamily="2" charset="-122"/>
                        <a:ea typeface="华文楷体" pitchFamily="2" charset="-122"/>
                      </a:rPr>
                      <a:t>中难度</a:t>
                    </a:r>
                    <a:endParaRPr lang="en-US" altLang="zh-CN" sz="900" b="1" smtClean="0">
                      <a:latin typeface="华文楷体" pitchFamily="2" charset="-122"/>
                      <a:ea typeface="华文楷体" pitchFamily="2" charset="-122"/>
                    </a:endParaRPr>
                  </a:p>
                  <a:p>
                    <a:pPr algn="ctr" rtl="0"/>
                    <a:r>
                      <a:rPr lang="zh-CN" altLang="en-US" sz="900" b="1">
                        <a:latin typeface="华文楷体" pitchFamily="2" charset="-122"/>
                        <a:ea typeface="华文楷体" pitchFamily="2" charset="-122"/>
                      </a:rPr>
                      <a:t>占</a:t>
                    </a:r>
                    <a:r>
                      <a:rPr lang="zh-CN" altLang="en-US" sz="900" b="1" smtClean="0">
                        <a:latin typeface="华文楷体" pitchFamily="2" charset="-122"/>
                        <a:ea typeface="华文楷体" pitchFamily="2" charset="-122"/>
                      </a:rPr>
                      <a:t>比</a:t>
                    </a:r>
                    <a:r>
                      <a:rPr lang="en-US" altLang="zh-CN" sz="900" b="1" smtClean="0">
                        <a:latin typeface="华文楷体" pitchFamily="2" charset="-122"/>
                        <a:ea typeface="华文楷体" pitchFamily="2" charset="-122"/>
                      </a:rPr>
                      <a:t>60%</a:t>
                    </a:r>
                    <a:endParaRPr lang="en-US" sz="900" b="1"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90" name="Rectangle 55"/>
                  <p:cNvSpPr/>
                  <p:nvPr/>
                </p:nvSpPr>
                <p:spPr>
                  <a:xfrm>
                    <a:off x="132218" y="4326052"/>
                    <a:ext cx="1048023" cy="305233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rtl="0"/>
                    <a:r>
                      <a:rPr lang="zh-CN" altLang="en-US" sz="900" b="1" smtClean="0">
                        <a:latin typeface="华文楷体" pitchFamily="2" charset="-122"/>
                        <a:ea typeface="华文楷体" pitchFamily="2" charset="-122"/>
                      </a:rPr>
                      <a:t>低难度</a:t>
                    </a:r>
                    <a:endParaRPr lang="en-US" altLang="zh-CN" sz="900" b="1" smtClean="0">
                      <a:latin typeface="华文楷体" pitchFamily="2" charset="-122"/>
                      <a:ea typeface="华文楷体" pitchFamily="2" charset="-122"/>
                    </a:endParaRPr>
                  </a:p>
                  <a:p>
                    <a:pPr algn="ctr" rtl="0"/>
                    <a:r>
                      <a:rPr lang="zh-CN" altLang="en-US" sz="900" b="1">
                        <a:latin typeface="华文楷体" pitchFamily="2" charset="-122"/>
                        <a:ea typeface="华文楷体" pitchFamily="2" charset="-122"/>
                      </a:rPr>
                      <a:t>占</a:t>
                    </a:r>
                    <a:r>
                      <a:rPr lang="zh-CN" altLang="en-US" sz="900" b="1" smtClean="0">
                        <a:latin typeface="华文楷体" pitchFamily="2" charset="-122"/>
                        <a:ea typeface="华文楷体" pitchFamily="2" charset="-122"/>
                      </a:rPr>
                      <a:t>比</a:t>
                    </a:r>
                    <a:r>
                      <a:rPr lang="en-US" altLang="zh-CN" sz="900" b="1" smtClean="0">
                        <a:latin typeface="华文楷体" pitchFamily="2" charset="-122"/>
                        <a:ea typeface="华文楷体" pitchFamily="2" charset="-122"/>
                      </a:rPr>
                      <a:t>20%</a:t>
                    </a:r>
                    <a:endParaRPr lang="en-US" sz="900" b="1"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</p:grpSp>
            <p:grpSp>
              <p:nvGrpSpPr>
                <p:cNvPr id="109" name="组合 108"/>
                <p:cNvGrpSpPr/>
                <p:nvPr/>
              </p:nvGrpSpPr>
              <p:grpSpPr>
                <a:xfrm>
                  <a:off x="1038983" y="3236298"/>
                  <a:ext cx="1129319" cy="1348323"/>
                  <a:chOff x="2262371" y="3276201"/>
                  <a:chExt cx="1503124" cy="1348323"/>
                </a:xfrm>
              </p:grpSpPr>
              <p:sp>
                <p:nvSpPr>
                  <p:cNvPr id="95" name="Rectangle 26"/>
                  <p:cNvSpPr/>
                  <p:nvPr/>
                </p:nvSpPr>
                <p:spPr bwMode="auto">
                  <a:xfrm>
                    <a:off x="2649933" y="3587371"/>
                    <a:ext cx="484453" cy="230400"/>
                  </a:xfrm>
                  <a:prstGeom prst="rect">
                    <a:avLst/>
                  </a:prstGeom>
                  <a:solidFill>
                    <a:srgbClr val="BCC0DA"/>
                  </a:solidFill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0" tIns="36000" rIns="0" bIns="3600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kumimoji="0" lang="en-US" altLang="zh-CN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  <a:t>1</a:t>
                    </a:r>
                    <a:r>
                      <a:rPr lang="en-US" altLang="zh-CN" sz="900">
                        <a:latin typeface="华文楷体" pitchFamily="2" charset="-122"/>
                        <a:ea typeface="华文楷体" pitchFamily="2" charset="-122"/>
                      </a:rPr>
                      <a:t>,</a:t>
                    </a:r>
                    <a:r>
                      <a:rPr kumimoji="0" lang="en-US" altLang="zh-CN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  <a:t>856</a:t>
                    </a:r>
                    <a:endParaRPr kumimoji="0" lang="zh-CN" altLang="en-US" sz="90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96" name="Rectangle 27"/>
                  <p:cNvSpPr/>
                  <p:nvPr/>
                </p:nvSpPr>
                <p:spPr bwMode="auto">
                  <a:xfrm>
                    <a:off x="3134387" y="3587371"/>
                    <a:ext cx="329504" cy="230400"/>
                  </a:xfrm>
                  <a:prstGeom prst="rect">
                    <a:avLst/>
                  </a:prstGeom>
                  <a:solidFill>
                    <a:schemeClr val="bg1">
                      <a:lumMod val="85000"/>
                    </a:schemeClr>
                  </a:solidFill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0" tIns="36000" rIns="0" bIns="3600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kumimoji="0" lang="en-US" altLang="zh-CN" sz="900" i="0" u="none" strike="noStrike" cap="none" normalizeH="0" baseline="0" smtClean="0">
                        <a:ln>
                          <a:noFill/>
                        </a:ln>
                        <a:effectLst/>
                        <a:latin typeface="华文楷体" pitchFamily="2" charset="-122"/>
                        <a:ea typeface="华文楷体" pitchFamily="2" charset="-122"/>
                      </a:rPr>
                      <a:t>7</a:t>
                    </a:r>
                    <a:endParaRPr kumimoji="0" lang="zh-CN" altLang="en-US" sz="900" i="0" u="none" strike="noStrike" cap="none" normalizeH="0" baseline="0" smtClean="0">
                      <a:ln>
                        <a:noFill/>
                      </a:ln>
                      <a:effectLst/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97" name="Rectangle 28"/>
                  <p:cNvSpPr/>
                  <p:nvPr/>
                </p:nvSpPr>
                <p:spPr bwMode="auto">
                  <a:xfrm>
                    <a:off x="2262371" y="3587371"/>
                    <a:ext cx="387562" cy="230400"/>
                  </a:xfrm>
                  <a:prstGeom prst="rect">
                    <a:avLst/>
                  </a:prstGeom>
                  <a:solidFill>
                    <a:srgbClr val="373C64"/>
                  </a:solidFill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0" tIns="45720" rIns="0" bIns="4572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kumimoji="0" lang="en-US" altLang="zh-CN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  <a:t>A</a:t>
                    </a:r>
                    <a:br>
                      <a:rPr kumimoji="0" lang="en-US" altLang="zh-CN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</a:br>
                    <a:r>
                      <a:rPr kumimoji="0" lang="zh-CN" altLang="en-US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  <a:t>区域</a:t>
                    </a:r>
                  </a:p>
                </p:txBody>
              </p:sp>
              <p:sp>
                <p:nvSpPr>
                  <p:cNvPr id="98" name="Rectangle 29"/>
                  <p:cNvSpPr/>
                  <p:nvPr/>
                </p:nvSpPr>
                <p:spPr bwMode="auto">
                  <a:xfrm>
                    <a:off x="2649933" y="3972612"/>
                    <a:ext cx="678234" cy="230400"/>
                  </a:xfrm>
                  <a:prstGeom prst="rect">
                    <a:avLst/>
                  </a:prstGeom>
                  <a:solidFill>
                    <a:srgbClr val="BCC0DA"/>
                  </a:solidFill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0" tIns="36000" rIns="0" bIns="3600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US" altLang="zh-CN" sz="900" smtClean="0">
                        <a:latin typeface="华文楷体" pitchFamily="2" charset="-122"/>
                        <a:ea typeface="华文楷体" pitchFamily="2" charset="-122"/>
                      </a:rPr>
                      <a:t>497,000</a:t>
                    </a:r>
                    <a:endParaRPr lang="zh-CN" altLang="en-US" sz="900"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99" name="Rectangle 30"/>
                  <p:cNvSpPr/>
                  <p:nvPr/>
                </p:nvSpPr>
                <p:spPr bwMode="auto">
                  <a:xfrm>
                    <a:off x="3330745" y="3972612"/>
                    <a:ext cx="387562" cy="230400"/>
                  </a:xfrm>
                  <a:prstGeom prst="rect">
                    <a:avLst/>
                  </a:prstGeom>
                  <a:solidFill>
                    <a:schemeClr val="bg1">
                      <a:lumMod val="85000"/>
                    </a:schemeClr>
                  </a:solidFill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0" tIns="36000" rIns="0" bIns="3600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kumimoji="0" lang="en-US" altLang="zh-CN" sz="900" i="0" u="none" strike="noStrike" cap="none" normalizeH="0" baseline="0" smtClean="0">
                        <a:ln>
                          <a:noFill/>
                        </a:ln>
                        <a:effectLst/>
                        <a:latin typeface="华文楷体" pitchFamily="2" charset="-122"/>
                        <a:ea typeface="华文楷体" pitchFamily="2" charset="-122"/>
                      </a:rPr>
                      <a:t>10</a:t>
                    </a:r>
                    <a:endParaRPr kumimoji="0" lang="zh-CN" altLang="en-US" sz="900" i="0" u="none" strike="noStrike" cap="none" normalizeH="0" baseline="0" smtClean="0">
                      <a:ln>
                        <a:noFill/>
                      </a:ln>
                      <a:effectLst/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100" name="Rectangle 31"/>
                  <p:cNvSpPr/>
                  <p:nvPr/>
                </p:nvSpPr>
                <p:spPr bwMode="auto">
                  <a:xfrm>
                    <a:off x="2262371" y="3972612"/>
                    <a:ext cx="387562" cy="230400"/>
                  </a:xfrm>
                  <a:prstGeom prst="rect">
                    <a:avLst/>
                  </a:prstGeom>
                  <a:solidFill>
                    <a:srgbClr val="373C64"/>
                  </a:solidFill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0" tIns="45720" rIns="0" bIns="4572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kumimoji="0" lang="en-US" altLang="zh-CN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  <a:t>B</a:t>
                    </a:r>
                    <a:br>
                      <a:rPr kumimoji="0" lang="en-US" altLang="zh-CN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</a:br>
                    <a:r>
                      <a:rPr kumimoji="0" lang="zh-CN" altLang="en-US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  <a:t>区域</a:t>
                    </a:r>
                  </a:p>
                </p:txBody>
              </p:sp>
              <p:sp>
                <p:nvSpPr>
                  <p:cNvPr id="101" name="Rectangle 32"/>
                  <p:cNvSpPr/>
                  <p:nvPr/>
                </p:nvSpPr>
                <p:spPr bwMode="auto">
                  <a:xfrm>
                    <a:off x="2649933" y="4394124"/>
                    <a:ext cx="295563" cy="230400"/>
                  </a:xfrm>
                  <a:prstGeom prst="rect">
                    <a:avLst/>
                  </a:prstGeom>
                  <a:solidFill>
                    <a:srgbClr val="BCC0DA"/>
                  </a:solidFill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0" tIns="36000" rIns="0" bIns="3600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lang="en-US" altLang="zh-CN" sz="900" smtClean="0">
                        <a:latin typeface="华文楷体" pitchFamily="2" charset="-122"/>
                        <a:ea typeface="华文楷体" pitchFamily="2" charset="-122"/>
                      </a:rPr>
                      <a:t>500</a:t>
                    </a:r>
                    <a:endParaRPr kumimoji="0" lang="zh-CN" altLang="en-US" sz="90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102" name="Rectangle 33"/>
                  <p:cNvSpPr/>
                  <p:nvPr/>
                </p:nvSpPr>
                <p:spPr bwMode="auto">
                  <a:xfrm>
                    <a:off x="2940606" y="4394124"/>
                    <a:ext cx="290672" cy="230400"/>
                  </a:xfrm>
                  <a:prstGeom prst="rect">
                    <a:avLst/>
                  </a:prstGeom>
                  <a:solidFill>
                    <a:schemeClr val="bg1">
                      <a:lumMod val="85000"/>
                    </a:schemeClr>
                  </a:solidFill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0" tIns="36000" rIns="0" bIns="3600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lang="en-US" altLang="zh-CN" sz="900" smtClean="0">
                        <a:latin typeface="华文楷体" pitchFamily="2" charset="-122"/>
                        <a:ea typeface="华文楷体" pitchFamily="2" charset="-122"/>
                      </a:rPr>
                      <a:t>1.5</a:t>
                    </a:r>
                    <a:endParaRPr kumimoji="0" lang="zh-CN" altLang="en-US" sz="900" i="0" u="none" strike="noStrike" cap="none" normalizeH="0" baseline="0" smtClean="0">
                      <a:ln>
                        <a:noFill/>
                      </a:ln>
                      <a:effectLst/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103" name="Rectangle 36"/>
                  <p:cNvSpPr/>
                  <p:nvPr/>
                </p:nvSpPr>
                <p:spPr bwMode="auto">
                  <a:xfrm>
                    <a:off x="2262371" y="4394124"/>
                    <a:ext cx="387562" cy="230400"/>
                  </a:xfrm>
                  <a:prstGeom prst="rect">
                    <a:avLst/>
                  </a:prstGeom>
                  <a:solidFill>
                    <a:srgbClr val="373C64"/>
                  </a:solidFill>
                  <a:ln w="9525" cap="flat" cmpd="sng" algn="ctr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0" tIns="45720" rIns="0" bIns="45720" numCol="1" rtlCol="0" anchor="ctr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r>
                      <a:rPr kumimoji="0" lang="en-US" altLang="zh-CN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  <a:t>C</a:t>
                    </a:r>
                    <a:br>
                      <a:rPr kumimoji="0" lang="en-US" altLang="zh-CN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</a:br>
                    <a:r>
                      <a:rPr kumimoji="0" lang="zh-CN" altLang="en-US" sz="90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rPr>
                      <a:t>区域</a:t>
                    </a:r>
                  </a:p>
                </p:txBody>
              </p:sp>
              <p:sp>
                <p:nvSpPr>
                  <p:cNvPr id="104" name="TextBox 103"/>
                  <p:cNvSpPr txBox="1"/>
                  <p:nvPr/>
                </p:nvSpPr>
                <p:spPr>
                  <a:xfrm>
                    <a:off x="2562915" y="3276201"/>
                    <a:ext cx="755300" cy="36933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lIns="0" rIns="0" rtlCol="0" anchor="ctr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900" smtClean="0">
                        <a:latin typeface="华文楷体" pitchFamily="2" charset="-122"/>
                        <a:ea typeface="华文楷体" pitchFamily="2" charset="-122"/>
                      </a:rPr>
                      <a:t>销售额</a:t>
                    </a:r>
                    <a:endParaRPr lang="en-US" altLang="zh-CN" sz="900" smtClean="0">
                      <a:latin typeface="华文楷体" pitchFamily="2" charset="-122"/>
                      <a:ea typeface="华文楷体" pitchFamily="2" charset="-122"/>
                    </a:endParaRPr>
                  </a:p>
                  <a:p>
                    <a:pPr algn="ctr"/>
                    <a:r>
                      <a:rPr lang="zh-CN" altLang="en-US" sz="900" smtClean="0">
                        <a:latin typeface="华文楷体" pitchFamily="2" charset="-122"/>
                        <a:ea typeface="华文楷体" pitchFamily="2" charset="-122"/>
                      </a:rPr>
                      <a:t>预算</a:t>
                    </a:r>
                    <a:endParaRPr lang="en-US" altLang="zh-CN" sz="900" smtClean="0"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105" name="TextBox 104"/>
                  <p:cNvSpPr txBox="1"/>
                  <p:nvPr/>
                </p:nvSpPr>
                <p:spPr>
                  <a:xfrm>
                    <a:off x="3081604" y="3307575"/>
                    <a:ext cx="683891" cy="36933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lIns="0" rIns="0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900" smtClean="0">
                        <a:latin typeface="华文楷体" pitchFamily="2" charset="-122"/>
                        <a:ea typeface="华文楷体" pitchFamily="2" charset="-122"/>
                      </a:rPr>
                      <a:t>利润</a:t>
                    </a:r>
                    <a:endParaRPr lang="en-US" altLang="zh-CN" sz="900" smtClean="0">
                      <a:latin typeface="华文楷体" pitchFamily="2" charset="-122"/>
                      <a:ea typeface="华文楷体" pitchFamily="2" charset="-122"/>
                    </a:endParaRPr>
                  </a:p>
                  <a:p>
                    <a:pPr algn="ctr"/>
                    <a:r>
                      <a:rPr lang="zh-CN" altLang="en-US" sz="900" smtClean="0">
                        <a:latin typeface="华文楷体" pitchFamily="2" charset="-122"/>
                        <a:ea typeface="华文楷体" pitchFamily="2" charset="-122"/>
                      </a:rPr>
                      <a:t>预算</a:t>
                    </a:r>
                    <a:endParaRPr lang="en-US" altLang="zh-CN" sz="900" smtClean="0"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</p:grpSp>
          </p:grpSp>
          <p:cxnSp>
            <p:nvCxnSpPr>
              <p:cNvPr id="94" name="直接连接符 93"/>
              <p:cNvCxnSpPr/>
              <p:nvPr/>
            </p:nvCxnSpPr>
            <p:spPr bwMode="auto">
              <a:xfrm flipH="1">
                <a:off x="380528" y="4272943"/>
                <a:ext cx="1620000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cxnSp>
          <p:nvCxnSpPr>
            <p:cNvPr id="87" name="直接连接符 86"/>
            <p:cNvCxnSpPr/>
            <p:nvPr/>
          </p:nvCxnSpPr>
          <p:spPr bwMode="auto">
            <a:xfrm flipH="1">
              <a:off x="380528" y="3697030"/>
              <a:ext cx="1620000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cxnSp>
        <p:nvCxnSpPr>
          <p:cNvPr id="85" name="直接箭头连接符 84"/>
          <p:cNvCxnSpPr/>
          <p:nvPr/>
        </p:nvCxnSpPr>
        <p:spPr bwMode="auto">
          <a:xfrm rot="5400000" flipH="1">
            <a:off x="2071913" y="967380"/>
            <a:ext cx="0" cy="148054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triangle" w="med" len="med"/>
            <a:tailEnd type="triangle" w="med" len="med"/>
          </a:ln>
          <a:effectLst/>
        </p:spPr>
      </p:cxnSp>
      <p:sp>
        <p:nvSpPr>
          <p:cNvPr id="91" name="TextBox 90"/>
          <p:cNvSpPr txBox="1"/>
          <p:nvPr/>
        </p:nvSpPr>
        <p:spPr>
          <a:xfrm>
            <a:off x="1240881" y="1331139"/>
            <a:ext cx="1766439" cy="241980"/>
          </a:xfrm>
          <a:prstGeom prst="rect">
            <a:avLst/>
          </a:prstGeom>
          <a:noFill/>
        </p:spPr>
        <p:txBody>
          <a:bodyPr wrap="square" lIns="0" tIns="36000" rIns="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①自下而上报指标（分产品）</a:t>
            </a:r>
          </a:p>
        </p:txBody>
      </p:sp>
      <p:cxnSp>
        <p:nvCxnSpPr>
          <p:cNvPr id="92" name="直接连接符 91"/>
          <p:cNvCxnSpPr/>
          <p:nvPr/>
        </p:nvCxnSpPr>
        <p:spPr bwMode="auto">
          <a:xfrm flipH="1">
            <a:off x="7944972" y="1056277"/>
            <a:ext cx="0" cy="369285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93" name="图片 9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3676" y="962860"/>
            <a:ext cx="672981" cy="323031"/>
          </a:xfrm>
          <a:prstGeom prst="rect">
            <a:avLst/>
          </a:prstGeom>
        </p:spPr>
      </p:pic>
      <p:sp>
        <p:nvSpPr>
          <p:cNvPr id="106" name="TextBox 105"/>
          <p:cNvSpPr txBox="1"/>
          <p:nvPr/>
        </p:nvSpPr>
        <p:spPr>
          <a:xfrm>
            <a:off x="7959741" y="1814138"/>
            <a:ext cx="1148763" cy="203477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kern="100" smtClean="0">
                <a:latin typeface="华文楷体" pitchFamily="2" charset="-122"/>
                <a:ea typeface="华文楷体" pitchFamily="2" charset="-122"/>
              </a:rPr>
              <a:t>目标值</a:t>
            </a:r>
            <a:r>
              <a:rPr lang="zh-CN" altLang="en-US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上下有博弈，上级决策</a:t>
            </a:r>
            <a:r>
              <a:rPr lang="zh-CN" altLang="en-US" sz="1000" kern="10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zh-CN" altLang="en-US" sz="1000" kern="100" smtClean="0">
                <a:latin typeface="华文楷体" pitchFamily="2" charset="-122"/>
                <a:ea typeface="华文楷体" pitchFamily="2" charset="-122"/>
              </a:rPr>
              <a:t>考虑历史数据、行业增长、公司增长、战略部署等因素）</a:t>
            </a:r>
            <a:endParaRPr lang="en-US" altLang="zh-CN" sz="1000" kern="1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 kern="1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目标无难度分档</a:t>
            </a:r>
            <a:endParaRPr lang="en-US" altLang="zh-CN" sz="1100" b="1" kern="1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99671286"/>
      </p:ext>
    </p:extLst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https://d.book118.com/368111002130006032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Deppon_PowerPoint 16:9">
  <a:themeElements>
    <a:clrScheme name="Ramaxel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Ramaxel">
      <a:majorFont>
        <a:latin typeface="Arial Narrow"/>
        <a:ea typeface="ＭＳ Ｐゴシック"/>
        <a:cs typeface="ＭＳ Ｐゴシック"/>
      </a:majorFont>
      <a:minorFont>
        <a:latin typeface="Arial Narrow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>
          <a:solidFill>
            <a:schemeClr val="bg1">
              <a:lumMod val="65000"/>
            </a:schemeClr>
          </a:solidFill>
        </a:ln>
      </a:spPr>
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<a:prstTxWarp prst="textNoShape">
          <a:avLst/>
        </a:prstTxWarp>
        <a:noAutofit/>
      </a:bodyPr>
      <a:lstStyle>
        <a:defPPr>
          <a:defRPr sz="1100" kern="0" dirty="0" smtClean="0">
            <a:latin typeface="华文楷体" pitchFamily="2" charset="-122"/>
            <a:ea typeface="华文楷体" pitchFamily="2" charset="-122"/>
          </a:defRPr>
        </a:defPPr>
      </a:lstStyle>
    </a:spDef>
    <a:lnDef>
      <a:spPr bwMode="auto">
        <a:solidFill>
          <a:schemeClr val="accent1"/>
        </a:solidFill>
        <a:ln w="9525" cap="flat" cmpd="sng" algn="ctr">
          <a:solidFill>
            <a:schemeClr val="bg1">
              <a:lumMod val="65000"/>
            </a:schemeClr>
          </a:solidFill>
          <a:prstDash val="solid"/>
          <a:round/>
          <a:headEnd type="none" w="med" len="med"/>
          <a:tailEnd type="none" w="med" len="med"/>
        </a:ln>
        <a:effectLst/>
      </a:spPr>
      <a:bodyPr/>
      <a:lstStyle/>
    </a:lnDef>
    <a:txDef>
      <a:spPr>
        <a:noFill/>
      </a:spPr>
      <a:bodyPr wrap="none" lIns="36000" tIns="36000" rIns="36000" bIns="36000" rtlCol="0">
        <a:spAutoFit/>
      </a:bodyPr>
      <a:lstStyle>
        <a:defPPr>
          <a:defRPr sz="1200" b="1" dirty="0" smtClean="0">
            <a:latin typeface="华文楷体" panose="02010600040101010101" pitchFamily="2" charset="-122"/>
            <a:ea typeface="华文楷体" panose="02010600040101010101" pitchFamily="2" charset="-122"/>
          </a:defRPr>
        </a:defPPr>
      </a:lstStyle>
    </a:txDef>
  </a:objectDefaults>
  <a:extraClrSchemeLst>
    <a:extraClrScheme>
      <a:clrScheme name="Ramaxe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288</Paragraphs>
  <Slides>15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5">
      <vt:lpstr>Arial</vt:lpstr>
      <vt:lpstr>Calibri</vt:lpstr>
      <vt:lpstr>宋体</vt:lpstr>
      <vt:lpstr>华文楷体</vt:lpstr>
      <vt:lpstr>Times New Roman</vt:lpstr>
      <vt:lpstr>华文细黑</vt:lpstr>
      <vt:lpstr>微软雅黑</vt:lpstr>
      <vt:lpstr>Arial Narrow</vt:lpstr>
      <vt:lpstr>ＭＳ Ｐゴシック</vt:lpstr>
      <vt:lpstr>华文黑体</vt:lpstr>
      <vt:lpstr>Heiti SC Medium</vt:lpstr>
      <vt:lpstr>黑体</vt:lpstr>
      <vt:lpstr>Arial Unicode MS</vt:lpstr>
      <vt:lpstr>Times</vt:lpstr>
      <vt:lpstr>Wingdings</vt:lpstr>
      <vt:lpstr>楷体</vt:lpstr>
      <vt:lpstr>Broadway</vt:lpstr>
      <vt:lpstr>方正兰亭黑简体</vt:lpstr>
      <vt:lpstr>MS PGothic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2024-09-10T11:57:33.406</cp:lastPrinted>
  <dcterms:created xsi:type="dcterms:W3CDTF">2024-09-10T03:57:33Z</dcterms:created>
  <dcterms:modified xsi:type="dcterms:W3CDTF">2024-09-10T03:57:35Z</dcterms:modified>
</cp:coreProperties>
</file>