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4" r:id="rId48"/>
    <p:sldId id="397" r:id="rId49"/>
    <p:sldId id="399" r:id="rId50"/>
  </p:sldIdLst>
  <p:sldSz cx="9144000" cy="6858000"/>
  <p:notesSz cx="6858000" cy="9144000"/>
  <p:custDataLst>
    <p:tags r:id="rId5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 Type="http://schemas.openxmlformats.org/officeDocument/2006/relationships/slide" Target="slides/slide3.xml" /><Relationship Id="rId50" Type="http://schemas.openxmlformats.org/officeDocument/2006/relationships/slide" Target="slides/slide48.xml" /><Relationship Id="rId51" Type="http://schemas.openxmlformats.org/officeDocument/2006/relationships/tags" Target="tags/tag1.xml" /><Relationship Id="rId52" Type="http://schemas.openxmlformats.org/officeDocument/2006/relationships/presProps" Target="presProps.xml" /><Relationship Id="rId53" Type="http://schemas.openxmlformats.org/officeDocument/2006/relationships/viewProps" Target="viewProps.xml" /><Relationship Id="rId54" Type="http://schemas.openxmlformats.org/officeDocument/2006/relationships/theme" Target="theme/theme1.xml" /><Relationship Id="rId55"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8EF5EA-2B81-46B4-A9C5-271655214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BAD63C-3761-419D-AFD3-3C34F75B0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E77233-610D-4A25-B2B8-A217C6B13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460D2E-D516-461F-B46B-DEF0B9DB4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7990CA-B371-4299-8639-EF449AE9B6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E7DFBE-988C-424C-8BAC-AACD71EA79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2CC4AA-4917-4BF3-AE3C-2CB7F3776D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92984-555D-4919-B258-CAB976F341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9AA994-DBF4-4ED8-B670-E3FB78BA9C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F21E97-F6BC-4733-9B52-BAF08E2947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02CE4-4066-43C4-952E-72638F98E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sp>
        <p:nvSpPr>
          <p:cNvPr id="2" name="Holder 2"/>
          <p:cNvSpPr>
            <a:spLocks noGrp="1"/>
          </p:cNvSpPr>
          <p:nvPr>
            <p:ph type="ctrTitle"/>
          </p:nvPr>
        </p:nvSpPr>
        <p:spPr>
          <a:xfrm>
            <a:off x="1484312" y="3654107"/>
            <a:ext cx="6172200" cy="695960"/>
          </a:xfrm>
          <a:prstGeom prst="rect">
            <a:avLst/>
          </a:prstGeom>
        </p:spPr>
        <p:txBody>
          <a:bodyPr wrap="square" lIns="0" tIns="0" rIns="0" bIns="0">
            <a:spAutoFit/>
          </a:bodyPr>
          <a:lstStyle>
            <a:lvl1pPr>
              <a:defRPr sz="3000" b="0" i="0">
                <a:solidFill>
                  <a:schemeClr val="tx1"/>
                </a:solidFill>
                <a:latin typeface="黑体"/>
                <a:cs typeface="黑体"/>
              </a:defRPr>
            </a:lvl1pPr>
          </a:lstStyle>
          <a:p/>
        </p:txBody>
      </p:sp>
      <p:sp>
        <p:nvSpPr>
          <p:cNvPr id="3" name="Holder 3"/>
          <p:cNvSpPr>
            <a:spLocks noGrp="1"/>
          </p:cNvSpPr>
          <p:nvPr>
            <p:ph type="subTitle" idx="4"/>
          </p:nvPr>
        </p:nvSpPr>
        <p:spPr>
          <a:xfrm>
            <a:off x="1484312" y="3654107"/>
            <a:ext cx="6172200" cy="69596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0" i="0">
                <a:solidFill>
                  <a:schemeClr val="tx1"/>
                </a:solidFill>
                <a:latin typeface="黑体"/>
                <a:cs typeface="黑体"/>
              </a:defRPr>
            </a:lvl1pPr>
          </a:lstStyle>
          <a:p/>
        </p:txBody>
      </p:sp>
      <p:sp>
        <p:nvSpPr>
          <p:cNvPr id="3" name="Holder 3"/>
          <p:cNvSpPr>
            <a:spLocks noGrp="1"/>
          </p:cNvSpPr>
          <p:nvPr>
            <p:ph type="body" idx="1"/>
          </p:nvPr>
        </p:nvSpPr>
        <p:spPr/>
        <p:txBody>
          <a:bodyPr lIns="0" tIns="0" rIns="0" bIns="0"/>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0" i="0">
                <a:solidFill>
                  <a:schemeClr val="tx1"/>
                </a:solidFill>
                <a:latin typeface="黑体"/>
                <a:cs typeface="黑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0" i="0">
                <a:solidFill>
                  <a:schemeClr val="tx1"/>
                </a:solidFill>
                <a:latin typeface="黑体"/>
                <a:cs typeface="黑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2" name="Holder 2"/>
          <p:cNvSpPr>
            <a:spLocks noGrp="1"/>
          </p:cNvSpPr>
          <p:nvPr>
            <p:ph type="title"/>
          </p:nvPr>
        </p:nvSpPr>
        <p:spPr>
          <a:xfrm>
            <a:off x="446087" y="620712"/>
            <a:ext cx="8251824" cy="720725"/>
          </a:xfrm>
          <a:prstGeom prst="rect">
            <a:avLst/>
          </a:prstGeom>
        </p:spPr>
        <p:txBody>
          <a:bodyPr wrap="square" lIns="0" tIns="0" rIns="0" bIns="0">
            <a:spAutoFit/>
          </a:bodyPr>
          <a:lstStyle>
            <a:lvl1pPr>
              <a:defRPr sz="3000" b="0" i="0">
                <a:solidFill>
                  <a:schemeClr val="tx1"/>
                </a:solidFill>
                <a:latin typeface="黑体"/>
                <a:cs typeface="黑体"/>
              </a:defRPr>
            </a:lvl1pPr>
          </a:lstStyle>
          <a:p/>
        </p:txBody>
      </p:sp>
      <p:sp>
        <p:nvSpPr>
          <p:cNvPr id="3" name="Holder 3"/>
          <p:cNvSpPr>
            <a:spLocks noGrp="1"/>
          </p:cNvSpPr>
          <p:nvPr>
            <p:ph type="body" idx="1"/>
          </p:nvPr>
        </p:nvSpPr>
        <p:spPr>
          <a:xfrm>
            <a:off x="545465" y="1387463"/>
            <a:ext cx="8191500" cy="471932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jpe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0.png" /><Relationship Id="rId7" Type="http://schemas.openxmlformats.org/officeDocument/2006/relationships/image" Target="../media/image21.pn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png" /><Relationship Id="rId3" Type="http://schemas.openxmlformats.org/officeDocument/2006/relationships/image" Target="../media/image23.png" /><Relationship Id="rId4" Type="http://schemas.openxmlformats.org/officeDocument/2006/relationships/image" Target="../media/image24.pn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5.jpe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1103512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ubTitle" idx="4"/>
          </p:nvPr>
        </p:nvSpPr>
        <p:spPr>
          <a:prstGeom prst="rect">
            <a:avLst/>
          </a:prstGeom>
        </p:spPr>
        <p:txBody>
          <a:bodyPr vert="horz" wrap="square" lIns="0" tIns="12700" rIns="0" bIns="0" rtlCol="0">
            <a:spAutoFit/>
          </a:bodyPr>
          <a:lstStyle/>
          <a:p>
            <a:pPr marL="12700">
              <a:lnSpc>
                <a:spcPct val="100000"/>
              </a:lnSpc>
              <a:spcBef>
                <a:spcPts val="100"/>
              </a:spcBef>
            </a:pPr>
            <a:r>
              <a:rPr sz="4400" b="1" spc="-5">
                <a:latin typeface="Microsoft JhengHei"/>
                <a:cs typeface="Microsoft JhengHei"/>
              </a:rPr>
              <a:t>新能源电池车间安全培训</a:t>
            </a:r>
            <a:endParaRPr sz="4400">
              <a:latin typeface="Microsoft JhengHei"/>
              <a:cs typeface="Microsoft JhengHei"/>
            </a:endParaRPr>
          </a:p>
        </p:txBody>
      </p:sp>
      <p:sp>
        <p:nvSpPr>
          <p:cNvPr id="4" name="object 4"/>
          <p:cNvSpPr txBox="1"/>
          <p:nvPr/>
        </p:nvSpPr>
        <p:spPr>
          <a:xfrm>
            <a:off x="3283644" y="5199502"/>
            <a:ext cx="2576830" cy="513080"/>
          </a:xfrm>
          <a:prstGeom prst="rect">
            <a:avLst/>
          </a:prstGeom>
        </p:spPr>
        <p:txBody>
          <a:bodyPr vert="horz" wrap="square" lIns="0" tIns="12700" rIns="0" bIns="0" rtlCol="0">
            <a:spAutoFit/>
          </a:bodyPr>
          <a:lstStyle/>
          <a:p>
            <a:pPr marL="12700">
              <a:lnSpc>
                <a:spcPct val="100000"/>
              </a:lnSpc>
              <a:spcBef>
                <a:spcPts val="100"/>
              </a:spcBef>
            </a:pPr>
            <a:r>
              <a:rPr sz="3200" b="1">
                <a:solidFill>
                  <a:srgbClr val="333399"/>
                </a:solidFill>
                <a:latin typeface="Microsoft JhengHei"/>
                <a:cs typeface="Microsoft JhengHei"/>
              </a:rPr>
              <a:t>编制： 姜俊杰</a:t>
            </a:r>
            <a:endParaRPr sz="3200">
              <a:latin typeface="Microsoft JhengHei"/>
              <a:cs typeface="Microsoft Jheng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73025" rIns="0" bIns="0" rtlCol="0">
            <a:spAutoFit/>
          </a:bodyPr>
          <a:lstStyle/>
          <a:p>
            <a:pPr marR="83820" algn="r">
              <a:lnSpc>
                <a:spcPct val="100000"/>
              </a:lnSpc>
              <a:spcBef>
                <a:spcPts val="575"/>
              </a:spcBef>
            </a:pPr>
            <a:r>
              <a:rPr sz="3600" b="1" spc="-10">
                <a:solidFill>
                  <a:srgbClr val="333399"/>
                </a:solidFill>
                <a:latin typeface="Microsoft JhengHei"/>
                <a:cs typeface="Microsoft JhengHei"/>
              </a:rPr>
              <a:t>目的及意义</a:t>
            </a:r>
            <a:endParaRPr sz="3600">
              <a:latin typeface="Microsoft JhengHei"/>
              <a:cs typeface="Microsoft JhengHei"/>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457007"/>
            <a:ext cx="7835900" cy="1306830"/>
          </a:xfrm>
          <a:prstGeom prst="rect">
            <a:avLst/>
          </a:prstGeom>
        </p:spPr>
        <p:txBody>
          <a:bodyPr vert="horz" wrap="square" lIns="0" tIns="12700" rIns="0" bIns="0" rtlCol="0">
            <a:spAutoFit/>
          </a:bodyPr>
          <a:lstStyle/>
          <a:p>
            <a:pPr marL="354965" indent="-342265">
              <a:lnSpc>
                <a:spcPct val="100000"/>
              </a:lnSpc>
              <a:spcBef>
                <a:spcPts val="100"/>
              </a:spcBef>
              <a:buSzPct val="101785"/>
              <a:buFont typeface="Times New Roman"/>
              <a:buChar char="•"/>
              <a:tabLst>
                <a:tab pos="354965"/>
                <a:tab pos="355600"/>
              </a:tabLst>
            </a:pPr>
            <a:r>
              <a:rPr sz="2800" spc="-10">
                <a:latin typeface="黑体"/>
                <a:cs typeface="黑体"/>
              </a:rPr>
              <a:t>保证生产的顺利进行</a:t>
            </a:r>
            <a:endParaRPr sz="2800">
              <a:latin typeface="黑体"/>
              <a:cs typeface="黑体"/>
            </a:endParaRPr>
          </a:p>
          <a:p>
            <a:pPr marL="354965" indent="-342265">
              <a:lnSpc>
                <a:spcPct val="100000"/>
              </a:lnSpc>
              <a:buSzPct val="101785"/>
              <a:buFont typeface="Times New Roman"/>
              <a:buChar char="•"/>
              <a:tabLst>
                <a:tab pos="354965"/>
                <a:tab pos="355600"/>
              </a:tabLst>
            </a:pPr>
            <a:r>
              <a:rPr sz="2800" spc="-5">
                <a:latin typeface="黑体"/>
                <a:cs typeface="黑体"/>
              </a:rPr>
              <a:t>在接触化学危险品时能做到正确的使用和的防护</a:t>
            </a:r>
            <a:endParaRPr sz="2800">
              <a:latin typeface="黑体"/>
              <a:cs typeface="黑体"/>
            </a:endParaRPr>
          </a:p>
          <a:p>
            <a:pPr marL="354965" indent="-342265">
              <a:lnSpc>
                <a:spcPct val="100000"/>
              </a:lnSpc>
              <a:buSzPct val="101785"/>
              <a:buFont typeface="Times New Roman"/>
              <a:buChar char="•"/>
              <a:tabLst>
                <a:tab pos="354965"/>
                <a:tab pos="355600"/>
              </a:tabLst>
            </a:pPr>
            <a:r>
              <a:rPr sz="2800" spc="-5">
                <a:latin typeface="黑体"/>
                <a:cs typeface="黑体"/>
              </a:rPr>
              <a:t>保证生产过程中的人身安全</a:t>
            </a:r>
            <a:endParaRPr sz="2800">
              <a:latin typeface="黑体"/>
              <a:cs typeface="黑体"/>
            </a:endParaRPr>
          </a:p>
        </p:txBody>
      </p:sp>
      <p:sp>
        <p:nvSpPr>
          <p:cNvPr id="5" name="object 5"/>
          <p:cNvSpPr txBox="1"/>
          <p:nvPr/>
        </p:nvSpPr>
        <p:spPr>
          <a:xfrm>
            <a:off x="6959600" y="6440963"/>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35940" y="1379399"/>
            <a:ext cx="4635500" cy="2579370"/>
          </a:xfrm>
          <a:prstGeom prst="rect">
            <a:avLst/>
          </a:prstGeom>
        </p:spPr>
        <p:txBody>
          <a:bodyPr vert="horz" wrap="square" lIns="0" tIns="90170" rIns="0" bIns="0" rtlCol="0">
            <a:spAutoFit/>
          </a:bodyPr>
          <a:lstStyle/>
          <a:p>
            <a:pPr marL="354965" indent="-342265">
              <a:lnSpc>
                <a:spcPct val="100000"/>
              </a:lnSpc>
              <a:spcBef>
                <a:spcPts val="710"/>
              </a:spcBef>
              <a:buSzPct val="101785"/>
              <a:buFont typeface="Times New Roman"/>
              <a:buChar char="•"/>
              <a:tabLst>
                <a:tab pos="354965"/>
                <a:tab pos="355600"/>
              </a:tabLst>
            </a:pPr>
            <a:r>
              <a:rPr sz="2800" spc="-10">
                <a:latin typeface="黑体"/>
                <a:cs typeface="黑体"/>
              </a:rPr>
              <a:t>安全管理的范畴</a:t>
            </a:r>
            <a:endParaRPr sz="2800">
              <a:latin typeface="黑体"/>
              <a:cs typeface="黑体"/>
            </a:endParaRPr>
          </a:p>
          <a:p>
            <a:pPr marL="354965" indent="-342265">
              <a:lnSpc>
                <a:spcPct val="100000"/>
              </a:lnSpc>
              <a:spcBef>
                <a:spcPts val="670"/>
              </a:spcBef>
              <a:buSzPct val="101785"/>
              <a:buFont typeface="Times New Roman"/>
              <a:buChar char="•"/>
              <a:tabLst>
                <a:tab pos="354965"/>
                <a:tab pos="355600"/>
              </a:tabLst>
            </a:pPr>
            <a:r>
              <a:rPr sz="2800" spc="-5">
                <a:latin typeface="黑体"/>
                <a:cs typeface="黑体"/>
              </a:rPr>
              <a:t>各工序所用化学品介绍</a:t>
            </a:r>
            <a:endParaRPr sz="2800">
              <a:latin typeface="黑体"/>
              <a:cs typeface="黑体"/>
            </a:endParaRPr>
          </a:p>
          <a:p>
            <a:pPr marL="354965" indent="-342265">
              <a:lnSpc>
                <a:spcPct val="100000"/>
              </a:lnSpc>
              <a:spcBef>
                <a:spcPts val="675"/>
              </a:spcBef>
              <a:buSzPct val="101785"/>
              <a:buFont typeface="Times New Roman"/>
              <a:buChar char="•"/>
              <a:tabLst>
                <a:tab pos="354965"/>
                <a:tab pos="355600"/>
              </a:tabLst>
            </a:pPr>
            <a:r>
              <a:rPr sz="2800" spc="-5">
                <a:latin typeface="黑体"/>
                <a:cs typeface="黑体"/>
              </a:rPr>
              <a:t>各种化学品的安全防护知识</a:t>
            </a:r>
            <a:endParaRPr sz="2800">
              <a:latin typeface="黑体"/>
              <a:cs typeface="黑体"/>
            </a:endParaRPr>
          </a:p>
          <a:p>
            <a:pPr marL="354965" indent="-342265">
              <a:lnSpc>
                <a:spcPct val="100000"/>
              </a:lnSpc>
              <a:spcBef>
                <a:spcPts val="670"/>
              </a:spcBef>
              <a:buSzPct val="101785"/>
              <a:buFont typeface="Times New Roman"/>
              <a:buChar char="•"/>
              <a:tabLst>
                <a:tab pos="354965"/>
                <a:tab pos="355600"/>
              </a:tabLst>
            </a:pPr>
            <a:r>
              <a:rPr sz="2800" spc="-5">
                <a:latin typeface="黑体"/>
                <a:cs typeface="黑体"/>
              </a:rPr>
              <a:t>车间内常用安全防护标识</a:t>
            </a:r>
            <a:endParaRPr sz="2800">
              <a:latin typeface="黑体"/>
              <a:cs typeface="黑体"/>
            </a:endParaRPr>
          </a:p>
          <a:p>
            <a:pPr marL="354965" indent="-342265">
              <a:lnSpc>
                <a:spcPct val="100000"/>
              </a:lnSpc>
              <a:spcBef>
                <a:spcPts val="675"/>
              </a:spcBef>
              <a:buSzPct val="101785"/>
              <a:buFont typeface="Times New Roman"/>
              <a:buChar char="•"/>
              <a:tabLst>
                <a:tab pos="354965"/>
                <a:tab pos="355600"/>
              </a:tabLst>
            </a:pPr>
            <a:r>
              <a:rPr sz="2800" spc="-5">
                <a:latin typeface="黑体"/>
                <a:cs typeface="黑体"/>
              </a:rPr>
              <a:t>化学药品间安全操作规程</a:t>
            </a:r>
            <a:endParaRPr sz="2800">
              <a:latin typeface="黑体"/>
              <a:cs typeface="黑体"/>
            </a:endParaRPr>
          </a:p>
        </p:txBody>
      </p:sp>
      <p:sp>
        <p:nvSpPr>
          <p:cNvPr id="4" name="object 4"/>
          <p:cNvSpPr txBox="1"/>
          <p:nvPr/>
        </p:nvSpPr>
        <p:spPr>
          <a:xfrm>
            <a:off x="6959600" y="6440963"/>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76200" y="508000"/>
            <a:ext cx="9031288" cy="580707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76200" y="546100"/>
            <a:ext cx="8939212" cy="5846762"/>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15900" y="622300"/>
            <a:ext cx="8728075" cy="5751512"/>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66700" y="622300"/>
            <a:ext cx="8402638" cy="5745162"/>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69900" y="495300"/>
            <a:ext cx="8507410" cy="5830887"/>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65100" y="508000"/>
            <a:ext cx="8448675" cy="585152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69900" y="1181100"/>
            <a:ext cx="8674100" cy="4656137"/>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546100" y="622300"/>
            <a:ext cx="8485188" cy="5545138"/>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69900" y="622300"/>
            <a:ext cx="8464550" cy="574675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355600" y="825500"/>
            <a:ext cx="8505825" cy="5399088"/>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69900" y="622300"/>
            <a:ext cx="8513760" cy="5764212"/>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558800" y="1346200"/>
            <a:ext cx="8513761" cy="4899025"/>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58115" rIns="0" bIns="0" rtlCol="0">
            <a:spAutoFit/>
          </a:bodyPr>
          <a:lstStyle/>
          <a:p>
            <a:pPr marL="3515360">
              <a:lnSpc>
                <a:spcPct val="100000"/>
              </a:lnSpc>
              <a:spcBef>
                <a:spcPts val="1245"/>
              </a:spcBef>
            </a:pPr>
            <a:r>
              <a:rPr sz="2800" b="1" spc="-5">
                <a:latin typeface="Microsoft JhengHei"/>
                <a:cs typeface="Microsoft JhengHei"/>
              </a:rPr>
              <a:t>现代化企业车间常用管理方法</a:t>
            </a:r>
            <a:endParaRPr sz="2800">
              <a:latin typeface="Microsoft JhengHei"/>
              <a:cs typeface="Microsoft JhengHei"/>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457007"/>
            <a:ext cx="8204200" cy="2585720"/>
          </a:xfrm>
          <a:prstGeom prst="rect">
            <a:avLst/>
          </a:prstGeom>
        </p:spPr>
        <p:txBody>
          <a:bodyPr vert="horz" wrap="square" lIns="0" tIns="12700" rIns="0" bIns="0" rtlCol="0">
            <a:spAutoFit/>
          </a:bodyPr>
          <a:lstStyle/>
          <a:p>
            <a:pPr marL="355600" marR="5080" indent="-342900">
              <a:lnSpc>
                <a:spcPct val="100000"/>
              </a:lnSpc>
              <a:spcBef>
                <a:spcPts val="100"/>
              </a:spcBef>
            </a:pPr>
            <a:r>
              <a:rPr sz="2800" spc="-5">
                <a:latin typeface="黑体"/>
                <a:cs typeface="黑体"/>
              </a:rPr>
              <a:t>化学品的防护属于车间安全管理的范筹，安全管理又</a:t>
            </a:r>
            <a:r>
              <a:rPr sz="2800">
                <a:latin typeface="黑体"/>
                <a:cs typeface="黑体"/>
              </a:rPr>
              <a:t>又是</a:t>
            </a:r>
            <a:r>
              <a:rPr sz="2800">
                <a:latin typeface="宋体"/>
                <a:cs typeface="宋体"/>
              </a:rPr>
              <a:t>6S</a:t>
            </a:r>
            <a:r>
              <a:rPr sz="2800">
                <a:latin typeface="黑体"/>
                <a:cs typeface="黑体"/>
              </a:rPr>
              <a:t>现场管理的一项重要内容。</a:t>
            </a:r>
            <a:r>
              <a:rPr sz="2800">
                <a:latin typeface="宋体"/>
                <a:cs typeface="宋体"/>
              </a:rPr>
              <a:t>6S</a:t>
            </a:r>
            <a:r>
              <a:rPr sz="2800" spc="-10">
                <a:latin typeface="黑体"/>
                <a:cs typeface="黑体"/>
              </a:rPr>
              <a:t>管理是现代</a:t>
            </a:r>
            <a:r>
              <a:rPr sz="2800" spc="-50">
                <a:latin typeface="黑体"/>
                <a:cs typeface="黑体"/>
              </a:rPr>
              <a:t> </a:t>
            </a:r>
            <a:r>
              <a:rPr sz="2800">
                <a:latin typeface="黑体"/>
                <a:cs typeface="黑体"/>
              </a:rPr>
              <a:t>化企业最常用管理方法，它是在</a:t>
            </a:r>
            <a:r>
              <a:rPr sz="2800">
                <a:latin typeface="宋体"/>
                <a:cs typeface="宋体"/>
              </a:rPr>
              <a:t>5S</a:t>
            </a:r>
            <a:r>
              <a:rPr sz="2800" spc="-10">
                <a:latin typeface="黑体"/>
                <a:cs typeface="黑体"/>
              </a:rPr>
              <a:t>管理的基础上发</a:t>
            </a:r>
            <a:r>
              <a:rPr sz="2800">
                <a:latin typeface="黑体"/>
                <a:cs typeface="黑体"/>
              </a:rPr>
              <a:t>发展起来的，是对</a:t>
            </a:r>
            <a:r>
              <a:rPr sz="2800">
                <a:latin typeface="宋体"/>
                <a:cs typeface="宋体"/>
              </a:rPr>
              <a:t>5S</a:t>
            </a:r>
            <a:r>
              <a:rPr sz="2800" spc="-5">
                <a:latin typeface="黑体"/>
                <a:cs typeface="黑体"/>
              </a:rPr>
              <a:t>管理的进一步完善。越来</a:t>
            </a:r>
            <a:endParaRPr sz="2800">
              <a:latin typeface="黑体"/>
              <a:cs typeface="黑体"/>
            </a:endParaRPr>
          </a:p>
          <a:p>
            <a:pPr marL="355600" marR="374015">
              <a:lnSpc>
                <a:spcPct val="100000"/>
              </a:lnSpc>
            </a:pPr>
            <a:r>
              <a:rPr sz="2800">
                <a:latin typeface="黑体"/>
                <a:cs typeface="黑体"/>
              </a:rPr>
              <a:t>越多的企业正在推广使用</a:t>
            </a:r>
            <a:r>
              <a:rPr sz="2800">
                <a:latin typeface="宋体"/>
                <a:cs typeface="宋体"/>
              </a:rPr>
              <a:t>6S</a:t>
            </a:r>
            <a:r>
              <a:rPr sz="2800" spc="-10">
                <a:latin typeface="黑体"/>
                <a:cs typeface="黑体"/>
              </a:rPr>
              <a:t>管理。在介绍化学品</a:t>
            </a:r>
            <a:r>
              <a:rPr sz="2800">
                <a:latin typeface="黑体"/>
                <a:cs typeface="黑体"/>
              </a:rPr>
              <a:t>品防护知识前，我们先从</a:t>
            </a:r>
            <a:r>
              <a:rPr sz="2800">
                <a:latin typeface="宋体"/>
                <a:cs typeface="宋体"/>
              </a:rPr>
              <a:t>6S</a:t>
            </a:r>
            <a:r>
              <a:rPr sz="2800" spc="-10">
                <a:latin typeface="黑体"/>
                <a:cs typeface="黑体"/>
              </a:rPr>
              <a:t>管理说起。</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58115" rIns="0" bIns="0" rtlCol="0">
            <a:spAutoFit/>
          </a:bodyPr>
          <a:lstStyle/>
          <a:p>
            <a:pPr marL="5292725">
              <a:lnSpc>
                <a:spcPct val="100000"/>
              </a:lnSpc>
              <a:spcBef>
                <a:spcPts val="1245"/>
              </a:spcBef>
            </a:pPr>
            <a:r>
              <a:rPr sz="2800" b="1">
                <a:latin typeface="Microsoft JhengHei"/>
                <a:cs typeface="Microsoft JhengHei"/>
              </a:rPr>
              <a:t>车间</a:t>
            </a:r>
            <a:r>
              <a:rPr sz="2800" b="1" spc="-265">
                <a:latin typeface="Microsoft JhengHei"/>
                <a:cs typeface="Microsoft JhengHei"/>
              </a:rPr>
              <a:t>6S</a:t>
            </a:r>
            <a:r>
              <a:rPr sz="2800" b="1" spc="-10">
                <a:latin typeface="Microsoft JhengHei"/>
                <a:cs typeface="Microsoft JhengHei"/>
              </a:rPr>
              <a:t>管理的内容</a:t>
            </a:r>
            <a:endParaRPr sz="2800">
              <a:latin typeface="Microsoft JhengHei"/>
              <a:cs typeface="Microsoft JhengHei"/>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388759"/>
            <a:ext cx="7670800" cy="3688715"/>
          </a:xfrm>
          <a:prstGeom prst="rect">
            <a:avLst/>
          </a:prstGeom>
        </p:spPr>
        <p:txBody>
          <a:bodyPr vert="horz" wrap="square" lIns="0" tIns="48260" rIns="0" bIns="0" rtlCol="0">
            <a:spAutoFit/>
          </a:bodyPr>
          <a:lstStyle/>
          <a:p>
            <a:pPr marL="354965" indent="-342265">
              <a:lnSpc>
                <a:spcPct val="100000"/>
              </a:lnSpc>
              <a:spcBef>
                <a:spcPts val="380"/>
              </a:spcBef>
              <a:buSzPct val="101785"/>
              <a:buFont typeface="Times New Roman"/>
              <a:buChar char="•"/>
              <a:tabLst>
                <a:tab pos="354965"/>
                <a:tab pos="355600"/>
              </a:tabLst>
            </a:pPr>
            <a:r>
              <a:rPr sz="2800">
                <a:latin typeface="黑体"/>
                <a:cs typeface="黑体"/>
              </a:rPr>
              <a:t>整理</a:t>
            </a:r>
            <a:r>
              <a:rPr sz="2800" spc="-10">
                <a:latin typeface="黑体"/>
                <a:cs typeface="黑体"/>
              </a:rPr>
              <a:t>（</a:t>
            </a:r>
            <a:r>
              <a:rPr sz="2800" spc="-10">
                <a:latin typeface="宋体"/>
                <a:cs typeface="宋体"/>
              </a:rPr>
              <a:t>SEIRI</a:t>
            </a:r>
            <a:r>
              <a:rPr sz="2800" spc="-10">
                <a:latin typeface="黑体"/>
                <a:cs typeface="黑体"/>
              </a:rPr>
              <a:t>）</a:t>
            </a:r>
            <a:endParaRPr sz="2800">
              <a:latin typeface="黑体"/>
              <a:cs typeface="黑体"/>
            </a:endParaRPr>
          </a:p>
          <a:p>
            <a:pPr marL="354965" indent="-342265">
              <a:lnSpc>
                <a:spcPct val="100000"/>
              </a:lnSpc>
              <a:spcBef>
                <a:spcPts val="335"/>
              </a:spcBef>
              <a:buSzPct val="101785"/>
              <a:buFont typeface="Times New Roman"/>
              <a:buChar char="•"/>
              <a:tabLst>
                <a:tab pos="354965"/>
                <a:tab pos="355600"/>
              </a:tabLst>
            </a:pPr>
            <a:r>
              <a:rPr sz="2800">
                <a:latin typeface="黑体"/>
                <a:cs typeface="黑体"/>
              </a:rPr>
              <a:t>整顿</a:t>
            </a:r>
            <a:r>
              <a:rPr sz="2800" spc="-10">
                <a:latin typeface="黑体"/>
                <a:cs typeface="黑体"/>
              </a:rPr>
              <a:t>（</a:t>
            </a:r>
            <a:r>
              <a:rPr sz="2800" spc="-10">
                <a:latin typeface="宋体"/>
                <a:cs typeface="宋体"/>
              </a:rPr>
              <a:t>SEITON</a:t>
            </a:r>
            <a:r>
              <a:rPr sz="2800" spc="-10">
                <a:latin typeface="黑体"/>
                <a:cs typeface="黑体"/>
              </a:rPr>
              <a:t>）</a:t>
            </a:r>
            <a:endParaRPr sz="2800">
              <a:latin typeface="黑体"/>
              <a:cs typeface="黑体"/>
            </a:endParaRPr>
          </a:p>
          <a:p>
            <a:pPr marL="354965" indent="-342265">
              <a:lnSpc>
                <a:spcPct val="100000"/>
              </a:lnSpc>
              <a:spcBef>
                <a:spcPts val="335"/>
              </a:spcBef>
              <a:buSzPct val="101785"/>
              <a:buFont typeface="Times New Roman"/>
              <a:buChar char="•"/>
              <a:tabLst>
                <a:tab pos="354965"/>
                <a:tab pos="355600"/>
              </a:tabLst>
            </a:pPr>
            <a:r>
              <a:rPr sz="2800">
                <a:latin typeface="黑体"/>
                <a:cs typeface="黑体"/>
              </a:rPr>
              <a:t>清扫</a:t>
            </a:r>
            <a:r>
              <a:rPr sz="2800" spc="-10">
                <a:latin typeface="黑体"/>
                <a:cs typeface="黑体"/>
              </a:rPr>
              <a:t>（</a:t>
            </a:r>
            <a:r>
              <a:rPr sz="2800" spc="-10">
                <a:latin typeface="宋体"/>
                <a:cs typeface="宋体"/>
              </a:rPr>
              <a:t>SEISO</a:t>
            </a:r>
            <a:r>
              <a:rPr sz="2800" spc="-10">
                <a:latin typeface="黑体"/>
                <a:cs typeface="黑体"/>
              </a:rPr>
              <a:t>）</a:t>
            </a:r>
            <a:endParaRPr sz="2800">
              <a:latin typeface="黑体"/>
              <a:cs typeface="黑体"/>
            </a:endParaRPr>
          </a:p>
          <a:p>
            <a:pPr marL="354965" indent="-342265">
              <a:lnSpc>
                <a:spcPct val="100000"/>
              </a:lnSpc>
              <a:spcBef>
                <a:spcPts val="335"/>
              </a:spcBef>
              <a:buSzPct val="101785"/>
              <a:buFont typeface="Times New Roman"/>
              <a:buChar char="•"/>
              <a:tabLst>
                <a:tab pos="354965"/>
                <a:tab pos="355600"/>
              </a:tabLst>
            </a:pPr>
            <a:r>
              <a:rPr sz="2800">
                <a:latin typeface="黑体"/>
                <a:cs typeface="黑体"/>
              </a:rPr>
              <a:t>清洁</a:t>
            </a:r>
            <a:r>
              <a:rPr sz="2800" spc="-10">
                <a:latin typeface="黑体"/>
                <a:cs typeface="黑体"/>
              </a:rPr>
              <a:t>（</a:t>
            </a:r>
            <a:r>
              <a:rPr sz="2800" spc="-10">
                <a:latin typeface="宋体"/>
                <a:cs typeface="宋体"/>
              </a:rPr>
              <a:t>SEIKETSU</a:t>
            </a:r>
            <a:r>
              <a:rPr sz="2800" spc="-10">
                <a:latin typeface="黑体"/>
                <a:cs typeface="黑体"/>
              </a:rPr>
              <a:t>）</a:t>
            </a:r>
            <a:endParaRPr sz="2800">
              <a:latin typeface="黑体"/>
              <a:cs typeface="黑体"/>
            </a:endParaRPr>
          </a:p>
          <a:p>
            <a:pPr marL="354965" indent="-342265">
              <a:lnSpc>
                <a:spcPct val="100000"/>
              </a:lnSpc>
              <a:spcBef>
                <a:spcPts val="340"/>
              </a:spcBef>
              <a:buSzPct val="101785"/>
              <a:buFont typeface="Times New Roman"/>
              <a:buChar char="•"/>
              <a:tabLst>
                <a:tab pos="354965"/>
                <a:tab pos="355600"/>
              </a:tabLst>
            </a:pPr>
            <a:r>
              <a:rPr sz="2800">
                <a:latin typeface="黑体"/>
                <a:cs typeface="黑体"/>
              </a:rPr>
              <a:t>素养</a:t>
            </a:r>
            <a:r>
              <a:rPr sz="2800" spc="-10">
                <a:latin typeface="黑体"/>
                <a:cs typeface="黑体"/>
              </a:rPr>
              <a:t>（</a:t>
            </a:r>
            <a:r>
              <a:rPr sz="2800" spc="-10">
                <a:latin typeface="宋体"/>
                <a:cs typeface="宋体"/>
              </a:rPr>
              <a:t>SHITSUKE</a:t>
            </a:r>
            <a:r>
              <a:rPr sz="2800" spc="-10">
                <a:latin typeface="黑体"/>
                <a:cs typeface="黑体"/>
              </a:rPr>
              <a:t>）</a:t>
            </a:r>
            <a:endParaRPr sz="2800">
              <a:latin typeface="黑体"/>
              <a:cs typeface="黑体"/>
            </a:endParaRPr>
          </a:p>
          <a:p>
            <a:pPr marL="354965" indent="-342265">
              <a:lnSpc>
                <a:spcPct val="100000"/>
              </a:lnSpc>
              <a:spcBef>
                <a:spcPts val="335"/>
              </a:spcBef>
              <a:buSzPct val="101785"/>
              <a:buFont typeface="Times New Roman"/>
              <a:buChar char="•"/>
              <a:tabLst>
                <a:tab pos="354965"/>
                <a:tab pos="355600"/>
              </a:tabLst>
            </a:pPr>
            <a:r>
              <a:rPr sz="2800">
                <a:latin typeface="黑体"/>
                <a:cs typeface="黑体"/>
              </a:rPr>
              <a:t>安全</a:t>
            </a:r>
            <a:r>
              <a:rPr sz="2800" spc="-10">
                <a:latin typeface="黑体"/>
                <a:cs typeface="黑体"/>
              </a:rPr>
              <a:t>（</a:t>
            </a:r>
            <a:r>
              <a:rPr sz="2800" spc="-10">
                <a:latin typeface="宋体"/>
                <a:cs typeface="宋体"/>
              </a:rPr>
              <a:t>SECURITY</a:t>
            </a:r>
            <a:r>
              <a:rPr sz="2800" spc="-10">
                <a:latin typeface="黑体"/>
                <a:cs typeface="黑体"/>
              </a:rPr>
              <a:t>）</a:t>
            </a:r>
            <a:endParaRPr sz="2800">
              <a:latin typeface="黑体"/>
              <a:cs typeface="黑体"/>
            </a:endParaRPr>
          </a:p>
          <a:p>
            <a:pPr marL="12700">
              <a:lnSpc>
                <a:spcPts val="3190"/>
              </a:lnSpc>
              <a:spcBef>
                <a:spcPts val="335"/>
              </a:spcBef>
            </a:pPr>
            <a:r>
              <a:rPr sz="2800">
                <a:latin typeface="黑体"/>
                <a:cs typeface="黑体"/>
              </a:rPr>
              <a:t>因其日语的罗马拼音均以</a:t>
            </a:r>
            <a:r>
              <a:rPr sz="2800">
                <a:latin typeface="宋体"/>
                <a:cs typeface="宋体"/>
              </a:rPr>
              <a:t>“S”</a:t>
            </a:r>
            <a:r>
              <a:rPr sz="2800" spc="-10">
                <a:latin typeface="黑体"/>
                <a:cs typeface="黑体"/>
              </a:rPr>
              <a:t>开头，因此简称为</a:t>
            </a:r>
            <a:endParaRPr sz="2800">
              <a:latin typeface="黑体"/>
              <a:cs typeface="黑体"/>
            </a:endParaRPr>
          </a:p>
          <a:p>
            <a:pPr marL="354965">
              <a:lnSpc>
                <a:spcPts val="3190"/>
              </a:lnSpc>
            </a:pPr>
            <a:r>
              <a:rPr sz="2800">
                <a:latin typeface="宋体"/>
                <a:cs typeface="宋体"/>
              </a:rPr>
              <a:t>“6S”</a:t>
            </a:r>
            <a:r>
              <a:rPr sz="2800" spc="-50">
                <a:latin typeface="黑体"/>
                <a:cs typeface="黑体"/>
              </a:rPr>
              <a:t>。</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58115" rIns="0" bIns="0" rtlCol="0">
            <a:spAutoFit/>
          </a:bodyPr>
          <a:lstStyle/>
          <a:p>
            <a:pPr marL="4582160">
              <a:lnSpc>
                <a:spcPct val="100000"/>
              </a:lnSpc>
              <a:spcBef>
                <a:spcPts val="1245"/>
              </a:spcBef>
            </a:pPr>
            <a:r>
              <a:rPr sz="2800" b="1">
                <a:latin typeface="Microsoft JhengHei"/>
                <a:cs typeface="Microsoft JhengHei"/>
              </a:rPr>
              <a:t>车间</a:t>
            </a:r>
            <a:r>
              <a:rPr sz="2800" b="1" spc="-265">
                <a:latin typeface="Microsoft JhengHei"/>
                <a:cs typeface="Microsoft JhengHei"/>
              </a:rPr>
              <a:t>6S</a:t>
            </a:r>
            <a:r>
              <a:rPr sz="2800" b="1" spc="-10">
                <a:latin typeface="Microsoft JhengHei"/>
                <a:cs typeface="Microsoft JhengHei"/>
              </a:rPr>
              <a:t>管理定义和目的</a:t>
            </a:r>
            <a:endParaRPr sz="2800">
              <a:latin typeface="Microsoft JhengHei"/>
              <a:cs typeface="Microsoft JhengHei"/>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371663"/>
            <a:ext cx="8559800" cy="3780790"/>
          </a:xfrm>
          <a:prstGeom prst="rect">
            <a:avLst/>
          </a:prstGeom>
        </p:spPr>
        <p:txBody>
          <a:bodyPr vert="horz" wrap="square" lIns="0" tIns="97790" rIns="0" bIns="0" rtlCol="0">
            <a:spAutoFit/>
          </a:bodyPr>
          <a:lstStyle/>
          <a:p>
            <a:pPr marL="354965" indent="-342265">
              <a:lnSpc>
                <a:spcPct val="100000"/>
              </a:lnSpc>
              <a:spcBef>
                <a:spcPts val="770"/>
              </a:spcBef>
              <a:buSzPct val="101785"/>
              <a:buFont typeface="Times New Roman"/>
              <a:buChar char="•"/>
              <a:tabLst>
                <a:tab pos="354965"/>
                <a:tab pos="355600"/>
              </a:tabLst>
            </a:pPr>
            <a:r>
              <a:rPr sz="2800" b="1">
                <a:latin typeface="Microsoft JhengHei"/>
                <a:cs typeface="Microsoft JhengHei"/>
              </a:rPr>
              <a:t>整理</a:t>
            </a:r>
            <a:r>
              <a:rPr sz="2800" b="1" spc="-10">
                <a:latin typeface="Microsoft JhengHei"/>
                <a:cs typeface="Microsoft JhengHei"/>
              </a:rPr>
              <a:t>（SEIRI）</a:t>
            </a:r>
            <a:endParaRPr sz="2800">
              <a:latin typeface="Microsoft JhengHei"/>
              <a:cs typeface="Microsoft JhengHei"/>
            </a:endParaRPr>
          </a:p>
          <a:p>
            <a:pPr marL="354965" marR="5080" indent="-342900">
              <a:lnSpc>
                <a:spcPct val="100000"/>
              </a:lnSpc>
              <a:spcBef>
                <a:spcPts val="675"/>
              </a:spcBef>
            </a:pPr>
            <a:r>
              <a:rPr sz="2800" b="1">
                <a:latin typeface="Microsoft JhengHei"/>
                <a:cs typeface="Microsoft JhengHei"/>
              </a:rPr>
              <a:t>定义</a:t>
            </a:r>
            <a:r>
              <a:rPr sz="2800" spc="-5">
                <a:latin typeface="黑体"/>
                <a:cs typeface="黑体"/>
              </a:rPr>
              <a:t>：是对现场滞留物的管理，重要是区分要与不要。不用的东西坚决清理出现场；不常用的东西放远</a:t>
            </a:r>
            <a:endParaRPr sz="2800">
              <a:latin typeface="黑体"/>
              <a:cs typeface="黑体"/>
            </a:endParaRPr>
          </a:p>
          <a:p>
            <a:pPr marL="355600" marR="374015">
              <a:lnSpc>
                <a:spcPct val="100000"/>
              </a:lnSpc>
            </a:pPr>
            <a:r>
              <a:rPr sz="2800" spc="-5">
                <a:latin typeface="黑体"/>
                <a:cs typeface="黑体"/>
              </a:rPr>
              <a:t>点；偶尔使用的东西集中放在储备区；经常使用的</a:t>
            </a:r>
            <a:r>
              <a:rPr sz="2800" spc="-10">
                <a:latin typeface="黑体"/>
                <a:cs typeface="黑体"/>
              </a:rPr>
              <a:t>的东西放在作业区。</a:t>
            </a:r>
            <a:endParaRPr sz="2800">
              <a:latin typeface="黑体"/>
              <a:cs typeface="黑体"/>
            </a:endParaRPr>
          </a:p>
          <a:p>
            <a:pPr marL="354965" indent="-342265">
              <a:lnSpc>
                <a:spcPct val="100000"/>
              </a:lnSpc>
              <a:spcBef>
                <a:spcPts val="670"/>
              </a:spcBef>
              <a:buSzPct val="101785"/>
              <a:buFont typeface="Times New Roman"/>
              <a:buChar char="•"/>
              <a:tabLst>
                <a:tab pos="354965"/>
                <a:tab pos="355600"/>
              </a:tabLst>
            </a:pPr>
            <a:r>
              <a:rPr sz="2800" b="1">
                <a:latin typeface="Microsoft JhengHei"/>
                <a:cs typeface="Microsoft JhengHei"/>
              </a:rPr>
              <a:t>整顿</a:t>
            </a:r>
            <a:r>
              <a:rPr sz="2800" b="1" spc="-75">
                <a:latin typeface="Microsoft JhengHei"/>
                <a:cs typeface="Microsoft JhengHei"/>
              </a:rPr>
              <a:t>（SEITON)</a:t>
            </a:r>
            <a:endParaRPr sz="2800">
              <a:latin typeface="Microsoft JhengHei"/>
              <a:cs typeface="Microsoft JhengHei"/>
            </a:endParaRPr>
          </a:p>
          <a:p>
            <a:pPr marL="355600" marR="894080" indent="-342900">
              <a:lnSpc>
                <a:spcPct val="100000"/>
              </a:lnSpc>
              <a:spcBef>
                <a:spcPts val="670"/>
              </a:spcBef>
            </a:pPr>
            <a:r>
              <a:rPr sz="2800" b="1">
                <a:latin typeface="Microsoft JhengHei"/>
                <a:cs typeface="Microsoft JhengHei"/>
              </a:rPr>
              <a:t>定义</a:t>
            </a:r>
            <a:r>
              <a:rPr sz="2800">
                <a:latin typeface="黑体"/>
                <a:cs typeface="黑体"/>
              </a:rPr>
              <a:t>：对需要物品的整顿。重点合理布置</a:t>
            </a:r>
            <a:r>
              <a:rPr sz="2800">
                <a:latin typeface="宋体"/>
                <a:cs typeface="宋体"/>
              </a:rPr>
              <a:t>,</a:t>
            </a:r>
            <a:r>
              <a:rPr sz="2800" spc="-20">
                <a:latin typeface="黑体"/>
                <a:cs typeface="黑体"/>
              </a:rPr>
              <a:t>方便使</a:t>
            </a:r>
            <a:r>
              <a:rPr sz="2800" spc="-25">
                <a:latin typeface="黑体"/>
                <a:cs typeface="黑体"/>
              </a:rPr>
              <a:t>用。</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58115" rIns="0" bIns="0" rtlCol="0">
            <a:spAutoFit/>
          </a:bodyPr>
          <a:lstStyle/>
          <a:p>
            <a:pPr marL="4582160">
              <a:lnSpc>
                <a:spcPct val="100000"/>
              </a:lnSpc>
              <a:spcBef>
                <a:spcPts val="1245"/>
              </a:spcBef>
            </a:pPr>
            <a:r>
              <a:rPr sz="2800" b="1">
                <a:latin typeface="Microsoft JhengHei"/>
                <a:cs typeface="Microsoft JhengHei"/>
              </a:rPr>
              <a:t>车间</a:t>
            </a:r>
            <a:r>
              <a:rPr sz="2800" b="1" spc="-265">
                <a:latin typeface="Microsoft JhengHei"/>
                <a:cs typeface="Microsoft JhengHei"/>
              </a:rPr>
              <a:t>6S</a:t>
            </a:r>
            <a:r>
              <a:rPr sz="2800" b="1" spc="-10">
                <a:latin typeface="Microsoft JhengHei"/>
                <a:cs typeface="Microsoft JhengHei"/>
              </a:rPr>
              <a:t>管理定义和目的</a:t>
            </a:r>
            <a:endParaRPr sz="2800">
              <a:latin typeface="Microsoft JhengHei"/>
              <a:cs typeface="Microsoft JhengHei"/>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371663"/>
            <a:ext cx="8191500" cy="2927350"/>
          </a:xfrm>
          <a:prstGeom prst="rect">
            <a:avLst/>
          </a:prstGeom>
        </p:spPr>
        <p:txBody>
          <a:bodyPr vert="horz" wrap="square" lIns="0" tIns="97790" rIns="0" bIns="0" rtlCol="0">
            <a:spAutoFit/>
          </a:bodyPr>
          <a:lstStyle/>
          <a:p>
            <a:pPr marL="354965" indent="-342265">
              <a:lnSpc>
                <a:spcPct val="100000"/>
              </a:lnSpc>
              <a:spcBef>
                <a:spcPts val="770"/>
              </a:spcBef>
              <a:buSzPct val="101785"/>
              <a:buFont typeface="Times New Roman"/>
              <a:buChar char="•"/>
              <a:tabLst>
                <a:tab pos="354965"/>
                <a:tab pos="355600"/>
              </a:tabLst>
            </a:pPr>
            <a:r>
              <a:rPr sz="2800" b="1">
                <a:latin typeface="Microsoft JhengHei"/>
                <a:cs typeface="Microsoft JhengHei"/>
              </a:rPr>
              <a:t>清扫</a:t>
            </a:r>
            <a:r>
              <a:rPr sz="2800" b="1" spc="-10">
                <a:latin typeface="Microsoft JhengHei"/>
                <a:cs typeface="Microsoft JhengHei"/>
              </a:rPr>
              <a:t>(SEISO)</a:t>
            </a:r>
            <a:endParaRPr sz="2800">
              <a:latin typeface="Microsoft JhengHei"/>
              <a:cs typeface="Microsoft JhengHei"/>
            </a:endParaRPr>
          </a:p>
          <a:p>
            <a:pPr marL="355600" marR="5080" indent="-342900">
              <a:lnSpc>
                <a:spcPct val="100000"/>
              </a:lnSpc>
              <a:spcBef>
                <a:spcPts val="675"/>
              </a:spcBef>
            </a:pPr>
            <a:r>
              <a:rPr sz="2800" b="1">
                <a:latin typeface="Microsoft JhengHei"/>
                <a:cs typeface="Microsoft JhengHei"/>
              </a:rPr>
              <a:t>定义</a:t>
            </a:r>
            <a:r>
              <a:rPr sz="2800" spc="-5">
                <a:latin typeface="黑体"/>
                <a:cs typeface="黑体"/>
              </a:rPr>
              <a:t>：制定出具体清扫值日表，责任到人，把现场打扫干净，创造一个明快舒畅的工作现场，以创造造出一个优质、高效地工作环境。</a:t>
            </a:r>
            <a:endParaRPr sz="2800">
              <a:latin typeface="黑体"/>
              <a:cs typeface="黑体"/>
            </a:endParaRPr>
          </a:p>
          <a:p>
            <a:pPr marL="354965" indent="-342265">
              <a:lnSpc>
                <a:spcPct val="100000"/>
              </a:lnSpc>
              <a:spcBef>
                <a:spcPts val="670"/>
              </a:spcBef>
              <a:buSzPct val="101785"/>
              <a:buFont typeface="Times New Roman"/>
              <a:buChar char="•"/>
              <a:tabLst>
                <a:tab pos="354965"/>
                <a:tab pos="355600"/>
              </a:tabLst>
            </a:pPr>
            <a:r>
              <a:rPr sz="2800" b="1">
                <a:latin typeface="Microsoft JhengHei"/>
                <a:cs typeface="Microsoft JhengHei"/>
              </a:rPr>
              <a:t>清洁</a:t>
            </a:r>
            <a:r>
              <a:rPr sz="2800" b="1" spc="-10">
                <a:latin typeface="Microsoft JhengHei"/>
                <a:cs typeface="Microsoft JhengHei"/>
              </a:rPr>
              <a:t>(SEIKETSU)</a:t>
            </a:r>
            <a:endParaRPr sz="2800">
              <a:latin typeface="Microsoft JhengHei"/>
              <a:cs typeface="Microsoft JhengHei"/>
            </a:endParaRPr>
          </a:p>
          <a:p>
            <a:pPr marL="12700">
              <a:lnSpc>
                <a:spcPct val="100000"/>
              </a:lnSpc>
              <a:spcBef>
                <a:spcPts val="670"/>
              </a:spcBef>
            </a:pPr>
            <a:r>
              <a:rPr sz="2800" b="1">
                <a:latin typeface="Microsoft JhengHei"/>
                <a:cs typeface="Microsoft JhengHei"/>
              </a:rPr>
              <a:t>定义</a:t>
            </a:r>
            <a:r>
              <a:rPr sz="2800" spc="-5">
                <a:latin typeface="黑体"/>
                <a:cs typeface="黑体"/>
              </a:rPr>
              <a:t>：整理、整顿、清扫的结果就是清洁</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58115" rIns="0" bIns="0" rtlCol="0">
            <a:spAutoFit/>
          </a:bodyPr>
          <a:lstStyle/>
          <a:p>
            <a:pPr marL="4582160">
              <a:lnSpc>
                <a:spcPct val="100000"/>
              </a:lnSpc>
              <a:spcBef>
                <a:spcPts val="1245"/>
              </a:spcBef>
            </a:pPr>
            <a:r>
              <a:rPr sz="2800" b="1">
                <a:latin typeface="Microsoft JhengHei"/>
                <a:cs typeface="Microsoft JhengHei"/>
              </a:rPr>
              <a:t>车间</a:t>
            </a:r>
            <a:r>
              <a:rPr sz="2800" b="1" spc="-265">
                <a:latin typeface="Microsoft JhengHei"/>
                <a:cs typeface="Microsoft JhengHei"/>
              </a:rPr>
              <a:t>6S</a:t>
            </a:r>
            <a:r>
              <a:rPr sz="2800" b="1" spc="-10">
                <a:latin typeface="Microsoft JhengHei"/>
                <a:cs typeface="Microsoft JhengHei"/>
              </a:rPr>
              <a:t>管理定义和目的</a:t>
            </a:r>
            <a:endParaRPr sz="2800">
              <a:latin typeface="Microsoft JhengHei"/>
              <a:cs typeface="Microsoft JhengHei"/>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381771"/>
            <a:ext cx="8204200" cy="3439160"/>
          </a:xfrm>
          <a:prstGeom prst="rect">
            <a:avLst/>
          </a:prstGeom>
        </p:spPr>
        <p:txBody>
          <a:bodyPr vert="horz" wrap="square" lIns="0" tIns="55244" rIns="0" bIns="0" rtlCol="0">
            <a:spAutoFit/>
          </a:bodyPr>
          <a:lstStyle/>
          <a:p>
            <a:pPr marL="354965" indent="-342265">
              <a:lnSpc>
                <a:spcPct val="100000"/>
              </a:lnSpc>
              <a:spcBef>
                <a:spcPts val="434"/>
              </a:spcBef>
              <a:buSzPct val="101785"/>
              <a:buFont typeface="Times New Roman"/>
              <a:buChar char="•"/>
              <a:tabLst>
                <a:tab pos="354965"/>
                <a:tab pos="355600"/>
              </a:tabLst>
            </a:pPr>
            <a:r>
              <a:rPr sz="2800" b="1">
                <a:latin typeface="Microsoft JhengHei"/>
                <a:cs typeface="Microsoft JhengHei"/>
              </a:rPr>
              <a:t>素养</a:t>
            </a:r>
            <a:r>
              <a:rPr sz="2800" b="1" spc="-10">
                <a:latin typeface="Microsoft JhengHei"/>
                <a:cs typeface="Microsoft JhengHei"/>
              </a:rPr>
              <a:t>(SEITSUKE)</a:t>
            </a:r>
            <a:endParaRPr sz="2800">
              <a:latin typeface="Microsoft JhengHei"/>
              <a:cs typeface="Microsoft JhengHei"/>
            </a:endParaRPr>
          </a:p>
          <a:p>
            <a:pPr marL="355600" marR="18415" indent="-342900">
              <a:lnSpc>
                <a:spcPts val="3020"/>
              </a:lnSpc>
              <a:spcBef>
                <a:spcPts val="720"/>
              </a:spcBef>
            </a:pPr>
            <a:r>
              <a:rPr sz="2800" b="1">
                <a:latin typeface="Microsoft JhengHei"/>
                <a:cs typeface="Microsoft JhengHei"/>
              </a:rPr>
              <a:t>定义</a:t>
            </a:r>
            <a:r>
              <a:rPr sz="2800" spc="-5">
                <a:latin typeface="黑体"/>
                <a:cs typeface="黑体"/>
              </a:rPr>
              <a:t>：素养就是行为规范，提高素质就是养成良好的风气和习惯，自觉执行制度，标准，改善人际关</a:t>
            </a:r>
            <a:r>
              <a:rPr sz="2800" spc="-20">
                <a:latin typeface="黑体"/>
                <a:cs typeface="黑体"/>
              </a:rPr>
              <a:t>关系。</a:t>
            </a:r>
            <a:endParaRPr sz="2800">
              <a:latin typeface="黑体"/>
              <a:cs typeface="黑体"/>
            </a:endParaRPr>
          </a:p>
          <a:p>
            <a:pPr marL="354965" indent="-342265">
              <a:lnSpc>
                <a:spcPct val="100000"/>
              </a:lnSpc>
              <a:spcBef>
                <a:spcPts val="300"/>
              </a:spcBef>
              <a:buSzPct val="101785"/>
              <a:buFont typeface="Times New Roman"/>
              <a:buChar char="•"/>
              <a:tabLst>
                <a:tab pos="354965"/>
                <a:tab pos="355600"/>
              </a:tabLst>
            </a:pPr>
            <a:r>
              <a:rPr sz="2800" b="1">
                <a:latin typeface="Microsoft JhengHei"/>
                <a:cs typeface="Microsoft JhengHei"/>
              </a:rPr>
              <a:t>安全</a:t>
            </a:r>
            <a:r>
              <a:rPr sz="2800" b="1" spc="-40">
                <a:latin typeface="Microsoft JhengHei"/>
                <a:cs typeface="Microsoft JhengHei"/>
              </a:rPr>
              <a:t>(SECURITY)</a:t>
            </a:r>
            <a:endParaRPr sz="2800">
              <a:latin typeface="Microsoft JhengHei"/>
              <a:cs typeface="Microsoft JhengHei"/>
            </a:endParaRPr>
          </a:p>
          <a:p>
            <a:pPr marL="354965" marR="5080" indent="-342900">
              <a:lnSpc>
                <a:spcPts val="3020"/>
              </a:lnSpc>
              <a:spcBef>
                <a:spcPts val="720"/>
              </a:spcBef>
            </a:pPr>
            <a:r>
              <a:rPr sz="2800" b="1">
                <a:latin typeface="Microsoft JhengHei"/>
                <a:cs typeface="Microsoft JhengHei"/>
              </a:rPr>
              <a:t>定义</a:t>
            </a:r>
            <a:r>
              <a:rPr sz="2800" spc="-5">
                <a:latin typeface="黑体"/>
                <a:cs typeface="黑体"/>
              </a:rPr>
              <a:t>：建立起安全生产的环境，重视全员安全教育，每时每刻都有安全第一观念，所有的工作应建立</a:t>
            </a:r>
            <a:r>
              <a:rPr sz="2800" spc="-50">
                <a:latin typeface="黑体"/>
                <a:cs typeface="黑体"/>
              </a:rPr>
              <a:t> </a:t>
            </a:r>
            <a:r>
              <a:rPr sz="2800" spc="-5">
                <a:latin typeface="黑体"/>
                <a:cs typeface="黑体"/>
              </a:rPr>
              <a:t>在安全的前提下，防范于未然。</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37160" rIns="0" bIns="0" rtlCol="0">
            <a:spAutoFit/>
          </a:bodyPr>
          <a:lstStyle/>
          <a:p>
            <a:pPr algn="ctr">
              <a:lnSpc>
                <a:spcPct val="100000"/>
              </a:lnSpc>
              <a:spcBef>
                <a:spcPts val="1080"/>
              </a:spcBef>
            </a:pPr>
            <a:r>
              <a:rPr sz="2800" spc="-10">
                <a:latin typeface="Arial"/>
                <a:cs typeface="Arial"/>
              </a:rPr>
              <a:t>6S</a:t>
            </a:r>
            <a:r>
              <a:rPr sz="2800" spc="-20"/>
              <a:t>的要点</a:t>
            </a:r>
            <a:endParaRPr sz="2800">
              <a:latin typeface="Arial"/>
              <a:cs typeface="Arial"/>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436072"/>
            <a:ext cx="8468360" cy="1753235"/>
          </a:xfrm>
          <a:prstGeom prst="rect">
            <a:avLst/>
          </a:prstGeom>
        </p:spPr>
        <p:txBody>
          <a:bodyPr vert="horz" wrap="square" lIns="0" tIns="5715" rIns="0" bIns="0" rtlCol="0">
            <a:spAutoFit/>
          </a:bodyPr>
          <a:lstStyle/>
          <a:p>
            <a:pPr marL="354965" marR="5080" indent="-342900">
              <a:lnSpc>
                <a:spcPct val="101600"/>
              </a:lnSpc>
              <a:spcBef>
                <a:spcPts val="45"/>
              </a:spcBef>
              <a:buSzPct val="101785"/>
              <a:buChar char="•"/>
              <a:tabLst>
                <a:tab pos="354965"/>
                <a:tab pos="355600"/>
              </a:tabLst>
            </a:pPr>
            <a:r>
              <a:rPr sz="2800" spc="-5">
                <a:latin typeface="Arial"/>
                <a:cs typeface="Arial"/>
              </a:rPr>
              <a:t>6</a:t>
            </a:r>
            <a:r>
              <a:rPr sz="2800" spc="-935">
                <a:latin typeface="Arial"/>
                <a:cs typeface="Arial"/>
              </a:rPr>
              <a:t>”</a:t>
            </a:r>
            <a:r>
              <a:rPr sz="2800" spc="-940">
                <a:latin typeface="Arial"/>
                <a:cs typeface="Arial"/>
              </a:rPr>
              <a:t>S</a:t>
            </a:r>
            <a:r>
              <a:rPr sz="2800" spc="-1864">
                <a:latin typeface="黑体"/>
                <a:cs typeface="黑体"/>
              </a:rPr>
              <a:t>活</a:t>
            </a:r>
            <a:r>
              <a:rPr sz="2800" spc="75">
                <a:latin typeface="Arial"/>
                <a:cs typeface="Arial"/>
              </a:rPr>
              <a:t>” </a:t>
            </a:r>
            <a:r>
              <a:rPr sz="2800">
                <a:latin typeface="黑体"/>
                <a:cs typeface="黑体"/>
              </a:rPr>
              <a:t>动贵在坚持：养成习惯</a:t>
            </a:r>
            <a:r>
              <a:rPr sz="2800" spc="-1870">
                <a:latin typeface="黑体"/>
                <a:cs typeface="黑体"/>
              </a:rPr>
              <a:t>。</a:t>
            </a:r>
            <a:r>
              <a:rPr sz="2800">
                <a:latin typeface="Arial"/>
                <a:cs typeface="Arial"/>
              </a:rPr>
              <a:t>“</a:t>
            </a:r>
            <a:r>
              <a:rPr sz="2800" spc="-625">
                <a:latin typeface="Arial"/>
                <a:cs typeface="Arial"/>
              </a:rPr>
              <a:t>6“”</a:t>
            </a:r>
            <a:r>
              <a:rPr sz="2800" spc="-940">
                <a:latin typeface="Arial"/>
                <a:cs typeface="Arial"/>
              </a:rPr>
              <a:t>S</a:t>
            </a:r>
            <a:r>
              <a:rPr sz="2800" spc="-1864">
                <a:latin typeface="黑体"/>
                <a:cs typeface="黑体"/>
              </a:rPr>
              <a:t>活</a:t>
            </a:r>
            <a:r>
              <a:rPr sz="2800" spc="75">
                <a:latin typeface="Arial"/>
                <a:cs typeface="Arial"/>
              </a:rPr>
              <a:t>” </a:t>
            </a:r>
            <a:r>
              <a:rPr sz="2800" spc="-10">
                <a:latin typeface="黑体"/>
                <a:cs typeface="黑体"/>
              </a:rPr>
              <a:t>动要时刻铭记</a:t>
            </a:r>
            <a:r>
              <a:rPr sz="2800" spc="-50">
                <a:latin typeface="黑体"/>
                <a:cs typeface="黑体"/>
              </a:rPr>
              <a:t> </a:t>
            </a:r>
            <a:r>
              <a:rPr sz="2800" spc="-10">
                <a:latin typeface="Arial"/>
                <a:cs typeface="Arial"/>
              </a:rPr>
              <a:t>PDCA</a:t>
            </a:r>
            <a:r>
              <a:rPr sz="2800" spc="-5">
                <a:latin typeface="黑体"/>
                <a:cs typeface="黑体"/>
              </a:rPr>
              <a:t>的工作程序，在现场实际实施，并明确</a:t>
            </a:r>
            <a:r>
              <a:rPr sz="2800" spc="-50">
                <a:latin typeface="黑体"/>
                <a:cs typeface="黑体"/>
              </a:rPr>
              <a:t> </a:t>
            </a:r>
            <a:r>
              <a:rPr sz="2800">
                <a:latin typeface="Arial"/>
                <a:cs typeface="Arial"/>
              </a:rPr>
              <a:t>“</a:t>
            </a:r>
            <a:r>
              <a:rPr sz="2800" spc="-5">
                <a:latin typeface="Arial"/>
                <a:cs typeface="Arial"/>
              </a:rPr>
              <a:t>5W1</a:t>
            </a:r>
            <a:r>
              <a:rPr sz="2800" spc="-1864">
                <a:latin typeface="Arial"/>
                <a:cs typeface="Arial"/>
              </a:rPr>
              <a:t>H</a:t>
            </a:r>
            <a:r>
              <a:rPr sz="2800">
                <a:latin typeface="Arial"/>
                <a:cs typeface="Arial"/>
              </a:rPr>
              <a:t>”</a:t>
            </a:r>
            <a:r>
              <a:rPr sz="2800" spc="-1864">
                <a:latin typeface="黑体"/>
                <a:cs typeface="黑体"/>
              </a:rPr>
              <a:t>（</a:t>
            </a:r>
            <a:r>
              <a:rPr sz="2800" spc="75">
                <a:latin typeface="Arial"/>
                <a:cs typeface="Arial"/>
              </a:rPr>
              <a:t>” </a:t>
            </a:r>
            <a:r>
              <a:rPr sz="2800" spc="-5">
                <a:latin typeface="黑体"/>
                <a:cs typeface="黑体"/>
              </a:rPr>
              <a:t>即干什么、为什么、谁来干、什么时候干、</a:t>
            </a:r>
            <a:r>
              <a:rPr sz="2800">
                <a:latin typeface="黑体"/>
                <a:cs typeface="黑体"/>
              </a:rPr>
              <a:t>在哪儿干、怎么干）</a:t>
            </a:r>
            <a:r>
              <a:rPr sz="2800" spc="-50">
                <a:latin typeface="黑体"/>
                <a:cs typeface="黑体"/>
              </a:rPr>
              <a:t>。</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37160" rIns="0" bIns="0" rtlCol="0">
            <a:spAutoFit/>
          </a:bodyPr>
          <a:lstStyle/>
          <a:p>
            <a:pPr algn="ctr">
              <a:lnSpc>
                <a:spcPct val="100000"/>
              </a:lnSpc>
              <a:spcBef>
                <a:spcPts val="1080"/>
              </a:spcBef>
            </a:pPr>
            <a:r>
              <a:rPr sz="2800" spc="-10">
                <a:latin typeface="Arial"/>
                <a:cs typeface="Arial"/>
              </a:rPr>
              <a:t>6S</a:t>
            </a:r>
            <a:r>
              <a:rPr sz="2800" spc="-20"/>
              <a:t>的管理</a:t>
            </a:r>
            <a:endParaRPr sz="2800">
              <a:latin typeface="Arial"/>
              <a:cs typeface="Arial"/>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436072"/>
            <a:ext cx="8033384" cy="1838960"/>
          </a:xfrm>
          <a:prstGeom prst="rect">
            <a:avLst/>
          </a:prstGeom>
        </p:spPr>
        <p:txBody>
          <a:bodyPr vert="horz" wrap="square" lIns="0" tIns="10160" rIns="0" bIns="0" rtlCol="0">
            <a:spAutoFit/>
          </a:bodyPr>
          <a:lstStyle/>
          <a:p>
            <a:pPr marL="354965" marR="5080" indent="-342265">
              <a:lnSpc>
                <a:spcPts val="3520"/>
              </a:lnSpc>
              <a:spcBef>
                <a:spcPts val="80"/>
              </a:spcBef>
              <a:buSzPct val="101785"/>
              <a:buFont typeface="Arial"/>
              <a:buChar char="•"/>
              <a:tabLst>
                <a:tab pos="354965"/>
                <a:tab pos="355600"/>
              </a:tabLst>
            </a:pPr>
            <a:r>
              <a:rPr sz="2800">
                <a:latin typeface="黑体"/>
                <a:cs typeface="黑体"/>
              </a:rPr>
              <a:t>自始至终坚</a:t>
            </a:r>
            <a:r>
              <a:rPr sz="2800" spc="-1870">
                <a:latin typeface="黑体"/>
                <a:cs typeface="黑体"/>
              </a:rPr>
              <a:t>持</a:t>
            </a:r>
            <a:r>
              <a:rPr sz="2800">
                <a:latin typeface="Arial"/>
                <a:cs typeface="Arial"/>
              </a:rPr>
              <a:t>“</a:t>
            </a:r>
            <a:r>
              <a:rPr sz="2800" spc="-625">
                <a:latin typeface="Arial"/>
                <a:cs typeface="Arial"/>
              </a:rPr>
              <a:t>6“”</a:t>
            </a:r>
            <a:r>
              <a:rPr sz="2800" spc="-940">
                <a:latin typeface="Arial"/>
                <a:cs typeface="Arial"/>
              </a:rPr>
              <a:t>S</a:t>
            </a:r>
            <a:r>
              <a:rPr sz="2800" spc="-1864">
                <a:latin typeface="黑体"/>
                <a:cs typeface="黑体"/>
              </a:rPr>
              <a:t>活</a:t>
            </a:r>
            <a:r>
              <a:rPr sz="2800">
                <a:latin typeface="Arial"/>
                <a:cs typeface="Arial"/>
              </a:rPr>
              <a:t>” </a:t>
            </a:r>
            <a:r>
              <a:rPr sz="2800" spc="-5">
                <a:latin typeface="黑体"/>
                <a:cs typeface="黑体"/>
              </a:rPr>
              <a:t>动，使人、物、环境三者处于良</a:t>
            </a:r>
            <a:r>
              <a:rPr sz="2800" spc="-15">
                <a:latin typeface="黑体"/>
                <a:cs typeface="黑体"/>
              </a:rPr>
              <a:t>好状态。</a:t>
            </a:r>
            <a:endParaRPr sz="2800">
              <a:latin typeface="黑体"/>
              <a:cs typeface="黑体"/>
            </a:endParaRPr>
          </a:p>
          <a:p>
            <a:pPr marL="354965" marR="201930" indent="-342265">
              <a:lnSpc>
                <a:spcPct val="100000"/>
              </a:lnSpc>
              <a:spcBef>
                <a:spcPts val="535"/>
              </a:spcBef>
              <a:buSzPct val="101785"/>
              <a:buFont typeface="Arial"/>
              <a:buChar char="•"/>
              <a:tabLst>
                <a:tab pos="354965"/>
                <a:tab pos="355600"/>
              </a:tabLst>
            </a:pPr>
            <a:r>
              <a:rPr sz="2800" spc="-5">
                <a:latin typeface="黑体"/>
                <a:cs typeface="黑体"/>
              </a:rPr>
              <a:t>定置管理的原则：有利于提高生产效率和工作效率；有利于现场信息目视化和规范化。</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37160" rIns="0" bIns="0" rtlCol="0">
            <a:spAutoFit/>
          </a:bodyPr>
          <a:lstStyle/>
          <a:p>
            <a:pPr algn="ctr">
              <a:lnSpc>
                <a:spcPct val="100000"/>
              </a:lnSpc>
              <a:spcBef>
                <a:spcPts val="1080"/>
              </a:spcBef>
            </a:pPr>
            <a:r>
              <a:rPr sz="2800" spc="-10">
                <a:latin typeface="Arial"/>
                <a:cs typeface="Arial"/>
              </a:rPr>
              <a:t>6S</a:t>
            </a:r>
            <a:r>
              <a:rPr sz="2800" spc="-10"/>
              <a:t>定置管理的原则</a:t>
            </a:r>
            <a:endParaRPr sz="2800">
              <a:latin typeface="Arial"/>
              <a:cs typeface="Arial"/>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457007"/>
            <a:ext cx="7835900" cy="878840"/>
          </a:xfrm>
          <a:prstGeom prst="rect">
            <a:avLst/>
          </a:prstGeom>
        </p:spPr>
        <p:txBody>
          <a:bodyPr vert="horz" wrap="square" lIns="0" tIns="12700" rIns="0" bIns="0" rtlCol="0">
            <a:spAutoFit/>
          </a:bodyPr>
          <a:lstStyle/>
          <a:p>
            <a:pPr marL="354965" marR="5080" indent="-342265">
              <a:lnSpc>
                <a:spcPct val="100000"/>
              </a:lnSpc>
              <a:spcBef>
                <a:spcPts val="100"/>
              </a:spcBef>
              <a:buSzPct val="101785"/>
              <a:buFont typeface="Arial"/>
              <a:buChar char="•"/>
              <a:tabLst>
                <a:tab pos="354965"/>
                <a:tab pos="355600"/>
              </a:tabLst>
            </a:pPr>
            <a:r>
              <a:rPr sz="2800" spc="-5">
                <a:latin typeface="黑体"/>
                <a:cs typeface="黑体"/>
              </a:rPr>
              <a:t>有利于提高生产效率和工作效率；有利于现场信</a:t>
            </a:r>
            <a:r>
              <a:rPr sz="2800" spc="-10">
                <a:latin typeface="黑体"/>
                <a:cs typeface="黑体"/>
              </a:rPr>
              <a:t>息目视化和规范化。</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58115" rIns="0" bIns="0" rtlCol="0">
            <a:spAutoFit/>
          </a:bodyPr>
          <a:lstStyle/>
          <a:p>
            <a:pPr algn="ctr">
              <a:lnSpc>
                <a:spcPct val="100000"/>
              </a:lnSpc>
              <a:spcBef>
                <a:spcPts val="1245"/>
              </a:spcBef>
            </a:pPr>
            <a:r>
              <a:rPr sz="2800" spc="-5"/>
              <a:t>定置管理的对象与分类</a:t>
            </a:r>
            <a:endParaRPr sz="2800"/>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405367"/>
            <a:ext cx="8172450" cy="3928110"/>
          </a:xfrm>
          <a:prstGeom prst="rect">
            <a:avLst/>
          </a:prstGeom>
        </p:spPr>
        <p:txBody>
          <a:bodyPr vert="horz" wrap="square" lIns="0" tIns="45720" rIns="0" bIns="0" rtlCol="0">
            <a:spAutoFit/>
          </a:bodyPr>
          <a:lstStyle/>
          <a:p>
            <a:pPr marL="354965" marR="5080" indent="-342265">
              <a:lnSpc>
                <a:spcPts val="3170"/>
              </a:lnSpc>
              <a:spcBef>
                <a:spcPts val="360"/>
              </a:spcBef>
              <a:buSzPct val="101785"/>
              <a:buChar char="•"/>
              <a:tabLst>
                <a:tab pos="354965"/>
                <a:tab pos="355600"/>
              </a:tabLst>
            </a:pPr>
            <a:r>
              <a:rPr sz="2800" spc="-10">
                <a:latin typeface="Arial"/>
                <a:cs typeface="Arial"/>
              </a:rPr>
              <a:t>A.</a:t>
            </a:r>
            <a:r>
              <a:rPr sz="2800" spc="-5">
                <a:latin typeface="黑体"/>
                <a:cs typeface="黑体"/>
              </a:rPr>
              <a:t>定置管理的对象是现场所有能动的物品，如产成成品、不合格品、工位器具、运输工具等。</a:t>
            </a:r>
            <a:endParaRPr sz="2800">
              <a:latin typeface="黑体"/>
              <a:cs typeface="黑体"/>
            </a:endParaRPr>
          </a:p>
          <a:p>
            <a:pPr marL="355600">
              <a:lnSpc>
                <a:spcPts val="2710"/>
              </a:lnSpc>
            </a:pPr>
            <a:r>
              <a:rPr sz="2800" spc="-10">
                <a:latin typeface="Arial"/>
                <a:cs typeface="Arial"/>
              </a:rPr>
              <a:t>B.</a:t>
            </a:r>
            <a:r>
              <a:rPr sz="2800">
                <a:latin typeface="黑体"/>
                <a:cs typeface="黑体"/>
              </a:rPr>
              <a:t>按物品所处状态为</a:t>
            </a:r>
            <a:r>
              <a:rPr sz="2800">
                <a:latin typeface="Arial"/>
                <a:cs typeface="Arial"/>
              </a:rPr>
              <a:t>A</a:t>
            </a:r>
            <a:r>
              <a:rPr sz="2800">
                <a:latin typeface="黑体"/>
                <a:cs typeface="黑体"/>
              </a:rPr>
              <a:t>、</a:t>
            </a:r>
            <a:r>
              <a:rPr sz="2800">
                <a:latin typeface="Arial"/>
                <a:cs typeface="Arial"/>
              </a:rPr>
              <a:t>B</a:t>
            </a:r>
            <a:r>
              <a:rPr sz="2800">
                <a:latin typeface="黑体"/>
                <a:cs typeface="黑体"/>
              </a:rPr>
              <a:t>、</a:t>
            </a:r>
            <a:r>
              <a:rPr sz="2800">
                <a:latin typeface="Arial"/>
                <a:cs typeface="Arial"/>
              </a:rPr>
              <a:t>C</a:t>
            </a:r>
            <a:r>
              <a:rPr sz="2800">
                <a:latin typeface="黑体"/>
                <a:cs typeface="黑体"/>
              </a:rPr>
              <a:t>、</a:t>
            </a:r>
            <a:r>
              <a:rPr sz="2800">
                <a:latin typeface="Arial"/>
                <a:cs typeface="Arial"/>
              </a:rPr>
              <a:t>D</a:t>
            </a:r>
            <a:r>
              <a:rPr sz="2800" spc="-5">
                <a:latin typeface="黑体"/>
                <a:cs typeface="黑体"/>
              </a:rPr>
              <a:t>四类：</a:t>
            </a:r>
            <a:r>
              <a:rPr sz="2800" spc="-10">
                <a:latin typeface="Arial"/>
                <a:cs typeface="Arial"/>
              </a:rPr>
              <a:t>a.</a:t>
            </a:r>
            <a:r>
              <a:rPr sz="2800" spc="-20">
                <a:latin typeface="黑体"/>
                <a:cs typeface="黑体"/>
              </a:rPr>
              <a:t>与人处</a:t>
            </a:r>
            <a:endParaRPr sz="2800">
              <a:latin typeface="黑体"/>
              <a:cs typeface="黑体"/>
            </a:endParaRPr>
          </a:p>
          <a:p>
            <a:pPr marL="355600" marR="340995">
              <a:lnSpc>
                <a:spcPct val="90000"/>
              </a:lnSpc>
              <a:spcBef>
                <a:spcPts val="245"/>
              </a:spcBef>
            </a:pPr>
            <a:r>
              <a:rPr sz="2800" spc="-5">
                <a:latin typeface="黑体"/>
                <a:cs typeface="黑体"/>
              </a:rPr>
              <a:t>于直接联结的物品，如正在加工的工件、正在</a:t>
            </a:r>
            <a:r>
              <a:rPr sz="2800" spc="-50">
                <a:latin typeface="黑体"/>
                <a:cs typeface="黑体"/>
              </a:rPr>
              <a:t> </a:t>
            </a:r>
            <a:r>
              <a:rPr sz="2800">
                <a:latin typeface="黑体"/>
                <a:cs typeface="黑体"/>
              </a:rPr>
              <a:t>使用的工装、夹具等。</a:t>
            </a:r>
            <a:r>
              <a:rPr sz="2800" spc="-10">
                <a:latin typeface="Arial"/>
                <a:cs typeface="Arial"/>
              </a:rPr>
              <a:t>b.</a:t>
            </a:r>
            <a:r>
              <a:rPr sz="2800" spc="-10">
                <a:latin typeface="黑体"/>
                <a:cs typeface="黑体"/>
              </a:rPr>
              <a:t>与人处于间接联结的</a:t>
            </a:r>
            <a:r>
              <a:rPr sz="2800" spc="-50">
                <a:latin typeface="黑体"/>
                <a:cs typeface="黑体"/>
              </a:rPr>
              <a:t> </a:t>
            </a:r>
            <a:r>
              <a:rPr sz="2800" spc="-5">
                <a:latin typeface="黑体"/>
                <a:cs typeface="黑体"/>
              </a:rPr>
              <a:t>的物品，通过一定作业程序立即可以转化为直接联结的物品。如待加工的工件，待用的工具等。</a:t>
            </a:r>
            <a:r>
              <a:rPr sz="2800" spc="-50">
                <a:latin typeface="黑体"/>
                <a:cs typeface="黑体"/>
              </a:rPr>
              <a:t> </a:t>
            </a:r>
            <a:r>
              <a:rPr sz="2800">
                <a:latin typeface="Arial"/>
                <a:cs typeface="Arial"/>
              </a:rPr>
              <a:t>c.</a:t>
            </a:r>
            <a:r>
              <a:rPr sz="2800" spc="-5">
                <a:latin typeface="黑体"/>
                <a:cs typeface="黑体"/>
              </a:rPr>
              <a:t>与现工作没有直接关系，但又不可缺少的物</a:t>
            </a:r>
            <a:r>
              <a:rPr sz="2800" spc="-50">
                <a:latin typeface="黑体"/>
                <a:cs typeface="黑体"/>
              </a:rPr>
              <a:t> </a:t>
            </a:r>
            <a:r>
              <a:rPr sz="2800">
                <a:latin typeface="黑体"/>
                <a:cs typeface="黑体"/>
              </a:rPr>
              <a:t>品。如清扫工具，消防器材等。</a:t>
            </a:r>
            <a:r>
              <a:rPr sz="2800" spc="-10">
                <a:latin typeface="Arial"/>
                <a:cs typeface="Arial"/>
              </a:rPr>
              <a:t>d.</a:t>
            </a:r>
            <a:r>
              <a:rPr sz="2800" spc="-10">
                <a:latin typeface="黑体"/>
                <a:cs typeface="黑体"/>
              </a:rPr>
              <a:t>工作现场无</a:t>
            </a:r>
            <a:r>
              <a:rPr sz="2800" spc="-50">
                <a:latin typeface="黑体"/>
                <a:cs typeface="黑体"/>
              </a:rPr>
              <a:t> </a:t>
            </a:r>
            <a:r>
              <a:rPr sz="2800" spc="-5">
                <a:latin typeface="黑体"/>
                <a:cs typeface="黑体"/>
              </a:rPr>
              <a:t>无用的物品，需要清除。如铁屑、垃圾等。</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37160" rIns="0" bIns="0" rtlCol="0">
            <a:spAutoFit/>
          </a:bodyPr>
          <a:lstStyle/>
          <a:p>
            <a:pPr algn="ctr">
              <a:lnSpc>
                <a:spcPct val="100000"/>
              </a:lnSpc>
              <a:spcBef>
                <a:spcPts val="1080"/>
              </a:spcBef>
            </a:pPr>
            <a:r>
              <a:rPr sz="2800" spc="-10">
                <a:latin typeface="Arial"/>
                <a:cs typeface="Arial"/>
              </a:rPr>
              <a:t>6S</a:t>
            </a:r>
            <a:r>
              <a:rPr sz="2800" spc="-10"/>
              <a:t>现场管理的考核</a:t>
            </a:r>
            <a:endParaRPr sz="2800">
              <a:latin typeface="Arial"/>
              <a:cs typeface="Arial"/>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436072"/>
            <a:ext cx="8033384" cy="899794"/>
          </a:xfrm>
          <a:prstGeom prst="rect">
            <a:avLst/>
          </a:prstGeom>
        </p:spPr>
        <p:txBody>
          <a:bodyPr vert="horz" wrap="square" lIns="0" tIns="5715" rIns="0" bIns="0" rtlCol="0">
            <a:spAutoFit/>
          </a:bodyPr>
          <a:lstStyle/>
          <a:p>
            <a:pPr marL="354965" marR="5080" indent="-342265">
              <a:lnSpc>
                <a:spcPts val="3520"/>
              </a:lnSpc>
              <a:spcBef>
                <a:spcPts val="45"/>
              </a:spcBef>
              <a:buSzPct val="101785"/>
              <a:buFont typeface="Arial"/>
              <a:buChar char="•"/>
              <a:tabLst>
                <a:tab pos="354965"/>
                <a:tab pos="355600"/>
              </a:tabLst>
            </a:pPr>
            <a:r>
              <a:rPr sz="2800">
                <a:latin typeface="黑体"/>
                <a:cs typeface="黑体"/>
              </a:rPr>
              <a:t>车间管理者</a:t>
            </a:r>
            <a:r>
              <a:rPr sz="2800" spc="-1870">
                <a:latin typeface="黑体"/>
                <a:cs typeface="黑体"/>
              </a:rPr>
              <a:t>及</a:t>
            </a:r>
            <a:r>
              <a:rPr sz="2800">
                <a:latin typeface="Arial"/>
                <a:cs typeface="Arial"/>
              </a:rPr>
              <a:t>“</a:t>
            </a:r>
            <a:r>
              <a:rPr sz="2800" spc="-625">
                <a:latin typeface="Arial"/>
                <a:cs typeface="Arial"/>
              </a:rPr>
              <a:t>6“”</a:t>
            </a:r>
            <a:r>
              <a:rPr sz="2800" spc="-940">
                <a:latin typeface="Arial"/>
                <a:cs typeface="Arial"/>
              </a:rPr>
              <a:t>S</a:t>
            </a:r>
            <a:r>
              <a:rPr sz="2800" spc="-1864">
                <a:latin typeface="黑体"/>
                <a:cs typeface="黑体"/>
              </a:rPr>
              <a:t>专</a:t>
            </a:r>
            <a:r>
              <a:rPr sz="2800">
                <a:latin typeface="Arial"/>
                <a:cs typeface="Arial"/>
              </a:rPr>
              <a:t>” </a:t>
            </a:r>
            <a:r>
              <a:rPr sz="2800" spc="-5">
                <a:latin typeface="黑体"/>
                <a:cs typeface="黑体"/>
              </a:rPr>
              <a:t>员每天对对各区域定置情况进行检查和考评，以便于每月纳入指标考核。</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37160" rIns="0" bIns="0" rtlCol="0">
            <a:spAutoFit/>
          </a:bodyPr>
          <a:lstStyle/>
          <a:p>
            <a:pPr algn="ctr">
              <a:lnSpc>
                <a:spcPct val="100000"/>
              </a:lnSpc>
              <a:spcBef>
                <a:spcPts val="1080"/>
              </a:spcBef>
            </a:pPr>
            <a:r>
              <a:rPr sz="2800" spc="-10">
                <a:latin typeface="Arial"/>
                <a:cs typeface="Arial"/>
              </a:rPr>
              <a:t>6S</a:t>
            </a:r>
            <a:r>
              <a:rPr sz="2800" spc="-10"/>
              <a:t>定置管理的实施</a:t>
            </a:r>
            <a:endParaRPr sz="2800">
              <a:latin typeface="Arial"/>
              <a:cs typeface="Arial"/>
            </a:endParaRPr>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436072"/>
            <a:ext cx="8191500" cy="2179955"/>
          </a:xfrm>
          <a:prstGeom prst="rect">
            <a:avLst/>
          </a:prstGeom>
        </p:spPr>
        <p:txBody>
          <a:bodyPr vert="horz" wrap="square" lIns="0" tIns="7620" rIns="0" bIns="0" rtlCol="0">
            <a:spAutoFit/>
          </a:bodyPr>
          <a:lstStyle/>
          <a:p>
            <a:pPr marL="354965" marR="5080" indent="-342265">
              <a:lnSpc>
                <a:spcPct val="101200"/>
              </a:lnSpc>
              <a:spcBef>
                <a:spcPts val="60"/>
              </a:spcBef>
              <a:buSzPct val="101785"/>
              <a:buChar char="•"/>
              <a:tabLst>
                <a:tab pos="354965"/>
                <a:tab pos="355600"/>
              </a:tabLst>
            </a:pPr>
            <a:r>
              <a:rPr sz="2800" spc="-10">
                <a:latin typeface="Arial"/>
                <a:cs typeface="Arial"/>
              </a:rPr>
              <a:t>a.</a:t>
            </a:r>
            <a:r>
              <a:rPr sz="2800" spc="-5">
                <a:latin typeface="黑体"/>
                <a:cs typeface="黑体"/>
              </a:rPr>
              <a:t>绘制平面布置图，平面布置图由本部门自行绘制</a:t>
            </a:r>
            <a:r>
              <a:rPr sz="2800">
                <a:latin typeface="黑体"/>
                <a:cs typeface="黑体"/>
              </a:rPr>
              <a:t>制，管理者代表批准。</a:t>
            </a:r>
            <a:r>
              <a:rPr sz="2800" spc="-10">
                <a:latin typeface="Arial"/>
                <a:cs typeface="Arial"/>
              </a:rPr>
              <a:t>b.</a:t>
            </a:r>
            <a:r>
              <a:rPr sz="2800" spc="-5">
                <a:latin typeface="黑体"/>
                <a:cs typeface="黑体"/>
              </a:rPr>
              <a:t>定置管理由办公室综合管管理，各部门实施。其中包括定置标牌的制作，</a:t>
            </a:r>
            <a:r>
              <a:rPr sz="2800" spc="-50">
                <a:latin typeface="黑体"/>
                <a:cs typeface="黑体"/>
              </a:rPr>
              <a:t> </a:t>
            </a:r>
            <a:r>
              <a:rPr sz="2800" spc="-5">
                <a:latin typeface="黑体"/>
                <a:cs typeface="黑体"/>
              </a:rPr>
              <a:t>无用物品的清理，标志线的绘制，以及必要的工位</a:t>
            </a:r>
            <a:r>
              <a:rPr sz="2800" spc="-10">
                <a:latin typeface="黑体"/>
                <a:cs typeface="黑体"/>
              </a:rPr>
              <a:t>位器具的制作等。</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158115" rIns="0" bIns="0" rtlCol="0">
            <a:spAutoFit/>
          </a:bodyPr>
          <a:lstStyle/>
          <a:p>
            <a:pPr algn="ctr">
              <a:lnSpc>
                <a:spcPct val="100000"/>
              </a:lnSpc>
              <a:spcBef>
                <a:spcPts val="1245"/>
              </a:spcBef>
            </a:pPr>
            <a:r>
              <a:rPr sz="2800" spc="-15"/>
              <a:t>目视管理</a:t>
            </a:r>
            <a:endParaRPr sz="2800"/>
          </a:p>
        </p:txBody>
      </p:sp>
      <p:sp>
        <p:nvSpPr>
          <p:cNvPr id="3" name="object 3"/>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35940" y="1424443"/>
            <a:ext cx="8191500" cy="3524885"/>
          </a:xfrm>
          <a:prstGeom prst="rect">
            <a:avLst/>
          </a:prstGeom>
        </p:spPr>
        <p:txBody>
          <a:bodyPr vert="horz" wrap="square" lIns="0" tIns="60960" rIns="0" bIns="0" rtlCol="0">
            <a:spAutoFit/>
          </a:bodyPr>
          <a:lstStyle/>
          <a:p>
            <a:pPr marL="354965" marR="360680" indent="-342265">
              <a:lnSpc>
                <a:spcPts val="3020"/>
              </a:lnSpc>
              <a:spcBef>
                <a:spcPts val="480"/>
              </a:spcBef>
              <a:buSzPct val="101785"/>
              <a:buFont typeface="Arial"/>
              <a:buChar char="•"/>
              <a:tabLst>
                <a:tab pos="354965"/>
                <a:tab pos="355600"/>
              </a:tabLst>
            </a:pPr>
            <a:r>
              <a:rPr sz="2800" spc="-5">
                <a:latin typeface="黑体"/>
                <a:cs typeface="黑体"/>
              </a:rPr>
              <a:t>标志线：主要用于各类通道，作业区域的划分、定置划分。主要用于现场存放区域的标示。安</a:t>
            </a:r>
            <a:endParaRPr sz="2800">
              <a:latin typeface="黑体"/>
              <a:cs typeface="黑体"/>
            </a:endParaRPr>
          </a:p>
          <a:p>
            <a:pPr marL="355600" marR="5080">
              <a:lnSpc>
                <a:spcPct val="88500"/>
              </a:lnSpc>
              <a:spcBef>
                <a:spcPts val="15"/>
              </a:spcBef>
            </a:pPr>
            <a:r>
              <a:rPr sz="2800" spc="-5">
                <a:latin typeface="黑体"/>
                <a:cs typeface="黑体"/>
              </a:rPr>
              <a:t>全建立正常的安全生产与文明生产的现场环境，所所有员工应在工作前做好一切准备工作，戴好手</a:t>
            </a:r>
            <a:r>
              <a:rPr sz="2800" spc="-50">
                <a:latin typeface="黑体"/>
                <a:cs typeface="黑体"/>
              </a:rPr>
              <a:t> </a:t>
            </a:r>
            <a:r>
              <a:rPr sz="2800" spc="-5">
                <a:latin typeface="黑体"/>
                <a:cs typeface="黑体"/>
              </a:rPr>
              <a:t>套等防护用品，工作结束后迅速清理现场，在整个</a:t>
            </a:r>
            <a:r>
              <a:rPr sz="2800">
                <a:latin typeface="黑体"/>
                <a:cs typeface="黑体"/>
              </a:rPr>
              <a:t>个公司倡导</a:t>
            </a:r>
            <a:r>
              <a:rPr sz="2800">
                <a:latin typeface="Arial"/>
                <a:cs typeface="Arial"/>
              </a:rPr>
              <a:t>“</a:t>
            </a:r>
            <a:r>
              <a:rPr sz="2800">
                <a:latin typeface="黑体"/>
                <a:cs typeface="黑体"/>
              </a:rPr>
              <a:t>一分钟清理</a:t>
            </a:r>
            <a:r>
              <a:rPr sz="2800">
                <a:latin typeface="Arial"/>
                <a:cs typeface="Arial"/>
              </a:rPr>
              <a:t>”</a:t>
            </a:r>
            <a:r>
              <a:rPr sz="2800" spc="-5">
                <a:latin typeface="黑体"/>
                <a:cs typeface="黑体"/>
              </a:rPr>
              <a:t>理念，并使全员养成良好</a:t>
            </a:r>
            <a:endParaRPr sz="2800">
              <a:latin typeface="黑体"/>
              <a:cs typeface="黑体"/>
            </a:endParaRPr>
          </a:p>
          <a:p>
            <a:pPr marL="355600" marR="360680">
              <a:lnSpc>
                <a:spcPts val="3020"/>
              </a:lnSpc>
              <a:spcBef>
                <a:spcPts val="195"/>
              </a:spcBef>
            </a:pPr>
            <a:r>
              <a:rPr sz="2800" spc="-5">
                <a:latin typeface="黑体"/>
                <a:cs typeface="黑体"/>
              </a:rPr>
              <a:t>好习惯。有高温、低温、潮湿、雷电、静电等</a:t>
            </a:r>
            <a:r>
              <a:rPr sz="2800" spc="-50">
                <a:latin typeface="黑体"/>
                <a:cs typeface="黑体"/>
              </a:rPr>
              <a:t> </a:t>
            </a:r>
            <a:r>
              <a:rPr sz="2800" spc="-5">
                <a:latin typeface="黑体"/>
                <a:cs typeface="黑体"/>
              </a:rPr>
              <a:t>等危险的劳动场所，必须有明显的安全标志、并采取相应的有效防范措施。</a:t>
            </a:r>
            <a:endParaRPr sz="2800">
              <a:latin typeface="黑体"/>
              <a:cs typeface="黑体"/>
            </a:endParaRPr>
          </a:p>
        </p:txBody>
      </p:sp>
      <p:sp>
        <p:nvSpPr>
          <p:cNvPr id="5" name="object 5"/>
          <p:cNvSpPr txBox="1"/>
          <p:nvPr/>
        </p:nvSpPr>
        <p:spPr>
          <a:xfrm>
            <a:off x="6959599" y="6440964"/>
            <a:ext cx="11684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Microsoft JhengHei"/>
                <a:cs typeface="Microsoft JhengHei"/>
              </a:rPr>
              <a:t>车间</a:t>
            </a:r>
            <a:r>
              <a:rPr sz="1800" b="1" spc="-175">
                <a:latin typeface="Microsoft JhengHei"/>
                <a:cs typeface="Microsoft JhengHei"/>
              </a:rPr>
              <a:t>6S</a:t>
            </a:r>
            <a:r>
              <a:rPr sz="1800" b="1" spc="-25">
                <a:latin typeface="Microsoft JhengHei"/>
                <a:cs typeface="Microsoft JhengHei"/>
              </a:rPr>
              <a:t>培训</a:t>
            </a:r>
            <a:endParaRPr sz="1800">
              <a:latin typeface="Microsoft JhengHei"/>
              <a:cs typeface="Microsoft JhengHei"/>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539750" y="765175"/>
            <a:ext cx="6696075" cy="5616575"/>
          </a:xfrm>
          <a:custGeom>
            <a:rect l="l" t="t" r="r" b="b"/>
            <a:pathLst>
              <a:path w="6696075" h="5616575">
                <a:moveTo>
                  <a:pt x="0" y="0"/>
                </a:moveTo>
                <a:lnTo>
                  <a:pt x="6696075" y="0"/>
                </a:lnTo>
                <a:lnTo>
                  <a:pt x="6696075" y="5616575"/>
                </a:lnTo>
                <a:lnTo>
                  <a:pt x="0" y="5616575"/>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618490" y="807720"/>
            <a:ext cx="3073400" cy="391160"/>
          </a:xfrm>
          <a:prstGeom prst="rect">
            <a:avLst/>
          </a:prstGeom>
        </p:spPr>
        <p:txBody>
          <a:bodyPr vert="horz" wrap="square" lIns="0" tIns="12700" rIns="0" bIns="0" rtlCol="0">
            <a:spAutoFit/>
          </a:bodyPr>
          <a:lstStyle/>
          <a:p>
            <a:pPr marL="12700">
              <a:lnSpc>
                <a:spcPct val="100000"/>
              </a:lnSpc>
              <a:spcBef>
                <a:spcPts val="100"/>
              </a:spcBef>
            </a:pPr>
            <a:r>
              <a:rPr sz="2400"/>
              <a:t>一、</a:t>
            </a:r>
            <a:r>
              <a:rPr sz="2400" b="1" spc="-10">
                <a:latin typeface="Microsoft JhengHei"/>
                <a:cs typeface="Microsoft JhengHei"/>
              </a:rPr>
              <a:t>安全生产基础概念</a:t>
            </a:r>
            <a:endParaRPr sz="2400">
              <a:latin typeface="Microsoft JhengHei"/>
              <a:cs typeface="Microsoft JhengHei"/>
            </a:endParaRPr>
          </a:p>
        </p:txBody>
      </p:sp>
      <p:sp>
        <p:nvSpPr>
          <p:cNvPr id="4" name="object 4"/>
          <p:cNvSpPr txBox="1"/>
          <p:nvPr/>
        </p:nvSpPr>
        <p:spPr>
          <a:xfrm>
            <a:off x="618490" y="1461972"/>
            <a:ext cx="6534150" cy="4711700"/>
          </a:xfrm>
          <a:prstGeom prst="rect">
            <a:avLst/>
          </a:prstGeom>
        </p:spPr>
        <p:txBody>
          <a:bodyPr vert="horz" wrap="square" lIns="0" tIns="107950" rIns="0" bIns="0" rtlCol="0">
            <a:spAutoFit/>
          </a:bodyPr>
          <a:lstStyle/>
          <a:p>
            <a:pPr marL="12700">
              <a:lnSpc>
                <a:spcPct val="100000"/>
              </a:lnSpc>
              <a:spcBef>
                <a:spcPts val="850"/>
              </a:spcBef>
            </a:pPr>
            <a:r>
              <a:rPr sz="2500">
                <a:latin typeface="宋体"/>
                <a:cs typeface="宋体"/>
              </a:rPr>
              <a:t>1、</a:t>
            </a:r>
            <a:r>
              <a:rPr sz="2500" b="1" spc="-10">
                <a:latin typeface="Microsoft JhengHei"/>
                <a:cs typeface="Microsoft JhengHei"/>
              </a:rPr>
              <a:t>安全与危险</a:t>
            </a:r>
            <a:endParaRPr sz="2500">
              <a:latin typeface="Microsoft JhengHei"/>
              <a:cs typeface="Microsoft JhengHei"/>
            </a:endParaRPr>
          </a:p>
          <a:p>
            <a:pPr marL="12700" marR="5080" indent="794385">
              <a:lnSpc>
                <a:spcPct val="125000"/>
              </a:lnSpc>
              <a:buSzPct val="96000"/>
              <a:buAutoNum type="arabicPlain"/>
              <a:tabLst>
                <a:tab pos="807085"/>
              </a:tabLst>
            </a:pPr>
            <a:r>
              <a:rPr sz="2500" spc="-5">
                <a:latin typeface="宋体"/>
                <a:cs typeface="宋体"/>
              </a:rPr>
              <a:t>安全是在人类生产过程中，将系统的运行状态对人类的生命、财产、环境可能产生的</a:t>
            </a:r>
            <a:endParaRPr sz="2500">
              <a:latin typeface="宋体"/>
              <a:cs typeface="宋体"/>
            </a:endParaRPr>
          </a:p>
          <a:p>
            <a:pPr marL="12700">
              <a:lnSpc>
                <a:spcPct val="100000"/>
              </a:lnSpc>
              <a:spcBef>
                <a:spcPts val="750"/>
              </a:spcBef>
            </a:pPr>
            <a:r>
              <a:rPr sz="2500" spc="-5">
                <a:latin typeface="宋体"/>
                <a:cs typeface="宋体"/>
              </a:rPr>
              <a:t>损害控制在人类能接受水平以下的状态。</a:t>
            </a:r>
            <a:endParaRPr sz="2500">
              <a:latin typeface="宋体"/>
              <a:cs typeface="宋体"/>
            </a:endParaRPr>
          </a:p>
          <a:p>
            <a:pPr>
              <a:lnSpc>
                <a:spcPct val="100000"/>
              </a:lnSpc>
              <a:spcBef>
                <a:spcPts val="30"/>
              </a:spcBef>
            </a:pPr>
            <a:endParaRPr sz="2900">
              <a:latin typeface="宋体"/>
              <a:cs typeface="宋体"/>
            </a:endParaRPr>
          </a:p>
          <a:p>
            <a:pPr marL="12700" marR="323215" indent="794385">
              <a:lnSpc>
                <a:spcPct val="125000"/>
              </a:lnSpc>
              <a:spcBef>
                <a:spcPts val="5"/>
              </a:spcBef>
              <a:buSzPct val="96000"/>
              <a:buAutoNum type="arabicPlain" startAt="2"/>
              <a:tabLst>
                <a:tab pos="807085"/>
              </a:tabLst>
            </a:pPr>
            <a:r>
              <a:rPr sz="2500" spc="-5">
                <a:latin typeface="宋体"/>
                <a:cs typeface="宋体"/>
              </a:rPr>
              <a:t>危险是指某一系统、产品、或设备或操作的内部和外部的一种潜在的状态，其发生可能造成人员伤害、职业病、财产损失、作</a:t>
            </a:r>
            <a:endParaRPr sz="2500">
              <a:latin typeface="宋体"/>
              <a:cs typeface="宋体"/>
            </a:endParaRPr>
          </a:p>
          <a:p>
            <a:pPr marL="355600">
              <a:lnSpc>
                <a:spcPct val="100000"/>
              </a:lnSpc>
              <a:spcBef>
                <a:spcPts val="150"/>
              </a:spcBef>
            </a:pPr>
            <a:r>
              <a:rPr sz="2500">
                <a:latin typeface="宋体"/>
                <a:cs typeface="宋体"/>
              </a:rPr>
              <a:t>作</a:t>
            </a:r>
            <a:endParaRPr sz="2500">
              <a:latin typeface="宋体"/>
              <a:cs typeface="宋体"/>
            </a:endParaRPr>
          </a:p>
          <a:p>
            <a:pPr marL="12700">
              <a:lnSpc>
                <a:spcPct val="100000"/>
              </a:lnSpc>
              <a:spcBef>
                <a:spcPts val="750"/>
              </a:spcBef>
            </a:pPr>
            <a:r>
              <a:rPr sz="2500" spc="-10">
                <a:latin typeface="宋体"/>
                <a:cs typeface="宋体"/>
              </a:rPr>
              <a:t>业环境破坏的状态。</a:t>
            </a:r>
            <a:endParaRPr sz="2500">
              <a:latin typeface="宋体"/>
              <a:cs typeface="宋体"/>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68312" y="620712"/>
            <a:ext cx="8229600" cy="720725"/>
          </a:xfrm>
          <a:prstGeom prst="rect">
            <a:avLst/>
          </a:prstGeom>
          <a:ln w="9525">
            <a:solidFill>
              <a:srgbClr val="000000"/>
            </a:solidFill>
          </a:ln>
        </p:spPr>
        <p:txBody>
          <a:bodyPr vert="horz" wrap="square" lIns="0" tIns="27940" rIns="0" bIns="0" rtlCol="0">
            <a:spAutoFit/>
          </a:bodyPr>
          <a:lstStyle/>
          <a:p>
            <a:pPr marL="91440">
              <a:lnSpc>
                <a:spcPts val="5455"/>
              </a:lnSpc>
              <a:spcBef>
                <a:spcPts val="220"/>
              </a:spcBef>
            </a:pPr>
            <a:r>
              <a:rPr sz="4600" b="1" spc="-5">
                <a:latin typeface="Microsoft JhengHei"/>
                <a:cs typeface="Microsoft JhengHei"/>
              </a:rPr>
              <a:t>造成生产安全事故的原因</a:t>
            </a:r>
            <a:endParaRPr sz="4600">
              <a:latin typeface="Microsoft JhengHei"/>
              <a:cs typeface="Microsoft JhengHei"/>
            </a:endParaRPr>
          </a:p>
        </p:txBody>
      </p:sp>
      <p:sp>
        <p:nvSpPr>
          <p:cNvPr id="3" name="object 3"/>
          <p:cNvSpPr/>
          <p:nvPr/>
        </p:nvSpPr>
        <p:spPr>
          <a:xfrm>
            <a:off x="4356100" y="1628775"/>
            <a:ext cx="4194175" cy="4464050"/>
          </a:xfrm>
          <a:custGeom>
            <a:rect l="l" t="t" r="r" b="b"/>
            <a:pathLst>
              <a:path w="4194175" h="4464050">
                <a:moveTo>
                  <a:pt x="0" y="0"/>
                </a:moveTo>
                <a:lnTo>
                  <a:pt x="4194175" y="0"/>
                </a:lnTo>
                <a:lnTo>
                  <a:pt x="4194175" y="4464050"/>
                </a:lnTo>
                <a:lnTo>
                  <a:pt x="0" y="446405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4434840" y="1653375"/>
            <a:ext cx="4330700" cy="3994150"/>
          </a:xfrm>
          <a:prstGeom prst="rect">
            <a:avLst/>
          </a:prstGeom>
        </p:spPr>
        <p:txBody>
          <a:bodyPr vert="horz" wrap="square" lIns="0" tIns="3175" rIns="0" bIns="0" rtlCol="0">
            <a:spAutoFit/>
          </a:bodyPr>
          <a:lstStyle/>
          <a:p>
            <a:pPr marL="354965" marR="5080" indent="-342265">
              <a:lnSpc>
                <a:spcPct val="102499"/>
              </a:lnSpc>
              <a:spcBef>
                <a:spcPts val="25"/>
              </a:spcBef>
              <a:buSzPct val="102083"/>
              <a:buFont typeface="Arial"/>
              <a:buChar char="•"/>
              <a:tabLst>
                <a:tab pos="354965"/>
                <a:tab pos="355600"/>
              </a:tabLst>
            </a:pPr>
            <a:r>
              <a:rPr sz="2400" b="1" spc="-10">
                <a:latin typeface="Arial"/>
                <a:cs typeface="Arial"/>
              </a:rPr>
              <a:t>1.</a:t>
            </a:r>
            <a:r>
              <a:rPr sz="2400" b="1" spc="-5">
                <a:latin typeface="Microsoft JhengHei"/>
                <a:cs typeface="Microsoft JhengHei"/>
              </a:rPr>
              <a:t>人的因素：人员缺乏安全</a:t>
            </a:r>
            <a:r>
              <a:rPr sz="2400" b="1" spc="600">
                <a:latin typeface="Microsoft JhengHei"/>
                <a:cs typeface="Microsoft JhengHei"/>
              </a:rPr>
              <a:t> </a:t>
            </a:r>
            <a:r>
              <a:rPr sz="2400" b="1" spc="-5">
                <a:latin typeface="Microsoft JhengHei"/>
                <a:cs typeface="Microsoft JhengHei"/>
              </a:rPr>
              <a:t>知识，疏忽大意或采取不安</a:t>
            </a:r>
            <a:r>
              <a:rPr sz="2400" b="1" spc="-50">
                <a:latin typeface="Microsoft JhengHei"/>
                <a:cs typeface="Microsoft JhengHei"/>
              </a:rPr>
              <a:t> </a:t>
            </a:r>
            <a:r>
              <a:rPr sz="2400" b="1" spc="-5">
                <a:latin typeface="Microsoft JhengHei"/>
                <a:cs typeface="Microsoft JhengHei"/>
              </a:rPr>
              <a:t>全的操作动作等而引起事故。</a:t>
            </a:r>
            <a:endParaRPr sz="2400">
              <a:latin typeface="Microsoft JhengHei"/>
              <a:cs typeface="Microsoft JhengHei"/>
            </a:endParaRPr>
          </a:p>
          <a:p>
            <a:pPr marL="791845" indent="-779780">
              <a:lnSpc>
                <a:spcPct val="100000"/>
              </a:lnSpc>
              <a:spcBef>
                <a:spcPts val="434"/>
              </a:spcBef>
              <a:buSzPct val="95833"/>
              <a:buAutoNum type="arabicPlain"/>
              <a:tabLst>
                <a:tab pos="792480"/>
              </a:tabLst>
            </a:pPr>
            <a:r>
              <a:rPr sz="2400" b="1" spc="-15">
                <a:latin typeface="Microsoft JhengHei"/>
                <a:cs typeface="Microsoft JhengHei"/>
              </a:rPr>
              <a:t>违章操作</a:t>
            </a:r>
            <a:endParaRPr sz="2400">
              <a:latin typeface="Microsoft JhengHei"/>
              <a:cs typeface="Microsoft JhengHei"/>
            </a:endParaRPr>
          </a:p>
          <a:p>
            <a:pPr marL="791845" indent="-779780">
              <a:lnSpc>
                <a:spcPct val="100000"/>
              </a:lnSpc>
              <a:spcBef>
                <a:spcPts val="575"/>
              </a:spcBef>
              <a:buSzPct val="95833"/>
              <a:buAutoNum type="arabicPlain"/>
              <a:tabLst>
                <a:tab pos="792480"/>
              </a:tabLst>
            </a:pPr>
            <a:r>
              <a:rPr sz="2400" b="1" spc="-10">
                <a:latin typeface="Microsoft JhengHei"/>
                <a:cs typeface="Microsoft JhengHei"/>
              </a:rPr>
              <a:t>违反劳动纪律</a:t>
            </a:r>
            <a:endParaRPr sz="2400">
              <a:latin typeface="Microsoft JhengHei"/>
              <a:cs typeface="Microsoft JhengHei"/>
            </a:endParaRPr>
          </a:p>
          <a:p>
            <a:pPr marL="355600" marR="309880" lvl="1" indent="-342900" algn="just">
              <a:lnSpc>
                <a:spcPct val="102499"/>
              </a:lnSpc>
              <a:spcBef>
                <a:spcPts val="505"/>
              </a:spcBef>
              <a:buSzPct val="102083"/>
              <a:buFont typeface="Arial"/>
              <a:buChar char="•"/>
              <a:tabLst>
                <a:tab pos="355600"/>
              </a:tabLst>
            </a:pPr>
            <a:r>
              <a:rPr sz="2400" b="1" spc="-10">
                <a:latin typeface="Arial"/>
                <a:cs typeface="Arial"/>
              </a:rPr>
              <a:t>2.</a:t>
            </a:r>
            <a:r>
              <a:rPr sz="2400" b="1" spc="-5">
                <a:latin typeface="Microsoft JhengHei"/>
                <a:cs typeface="Microsoft JhengHei"/>
              </a:rPr>
              <a:t>物的因素：机械设备工具等有缺陷或环境条件差而引</a:t>
            </a:r>
            <a:r>
              <a:rPr sz="2400" b="1" spc="-15">
                <a:latin typeface="Microsoft JhengHei"/>
                <a:cs typeface="Microsoft JhengHei"/>
              </a:rPr>
              <a:t>起事故。</a:t>
            </a:r>
            <a:endParaRPr sz="2400">
              <a:latin typeface="Microsoft JhengHei"/>
              <a:cs typeface="Microsoft JhengHei"/>
            </a:endParaRPr>
          </a:p>
          <a:p>
            <a:pPr marL="355600" marR="360045" lvl="1" indent="-342900" algn="just">
              <a:lnSpc>
                <a:spcPct val="104900"/>
              </a:lnSpc>
              <a:spcBef>
                <a:spcPts val="295"/>
              </a:spcBef>
              <a:buSzPct val="102083"/>
              <a:buFont typeface="Arial"/>
              <a:buChar char="•"/>
              <a:tabLst>
                <a:tab pos="355600"/>
              </a:tabLst>
            </a:pPr>
            <a:r>
              <a:rPr sz="2400" b="1" spc="-10">
                <a:latin typeface="Arial"/>
                <a:cs typeface="Arial"/>
              </a:rPr>
              <a:t>3.</a:t>
            </a:r>
            <a:r>
              <a:rPr sz="2400" b="1" spc="-5">
                <a:latin typeface="Microsoft JhengHei"/>
                <a:cs typeface="Microsoft JhengHei"/>
              </a:rPr>
              <a:t>人与物的综合因素：上述</a:t>
            </a:r>
            <a:r>
              <a:rPr sz="2400" b="1" spc="-10">
                <a:latin typeface="Microsoft JhengHei"/>
                <a:cs typeface="Microsoft JhengHei"/>
              </a:rPr>
              <a:t>两种因素综合引起。</a:t>
            </a:r>
            <a:endParaRPr sz="2400">
              <a:latin typeface="Microsoft JhengHei"/>
              <a:cs typeface="Microsoft JhengHei"/>
            </a:endParaRPr>
          </a:p>
        </p:txBody>
      </p:sp>
      <p:pic>
        <p:nvPicPr>
          <p:cNvPr id="5" name="object 5"/>
          <p:cNvPicPr/>
          <p:nvPr/>
        </p:nvPicPr>
        <p:blipFill>
          <a:blip r:embed="rId2"/>
          <a:stretch>
            <a:fillRect/>
          </a:stretch>
        </p:blipFill>
        <p:spPr>
          <a:xfrm>
            <a:off x="755650" y="1697038"/>
            <a:ext cx="3327400" cy="4295775"/>
          </a:xfrm>
          <a:prstGeom prst="rect">
            <a:avLst/>
          </a:prstGeom>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203575" y="1052512"/>
            <a:ext cx="2808605" cy="504825"/>
          </a:xfrm>
          <a:prstGeom prst="rect">
            <a:avLst/>
          </a:prstGeom>
          <a:solidFill>
            <a:srgbClr val="B8B8FF"/>
          </a:solidFill>
          <a:ln w="3175">
            <a:solidFill>
              <a:srgbClr val="000000"/>
            </a:solidFill>
          </a:ln>
        </p:spPr>
        <p:txBody>
          <a:bodyPr vert="horz" wrap="square" lIns="0" tIns="0" rIns="0" bIns="0" rtlCol="0">
            <a:spAutoFit/>
          </a:bodyPr>
          <a:lstStyle/>
          <a:p>
            <a:pPr marL="91440">
              <a:lnSpc>
                <a:spcPts val="3804"/>
              </a:lnSpc>
            </a:pPr>
            <a:r>
              <a:rPr sz="3200" b="1" spc="-15">
                <a:latin typeface="Microsoft JhengHei"/>
                <a:cs typeface="Microsoft JhengHei"/>
              </a:rPr>
              <a:t>事故原因</a:t>
            </a:r>
            <a:endParaRPr sz="3200">
              <a:latin typeface="Microsoft JhengHei"/>
              <a:cs typeface="Microsoft JhengHei"/>
            </a:endParaRPr>
          </a:p>
        </p:txBody>
      </p:sp>
      <p:sp>
        <p:nvSpPr>
          <p:cNvPr id="3" name="object 3"/>
          <p:cNvSpPr txBox="1"/>
          <p:nvPr/>
        </p:nvSpPr>
        <p:spPr>
          <a:xfrm>
            <a:off x="1260475" y="2060575"/>
            <a:ext cx="2806700" cy="504825"/>
          </a:xfrm>
          <a:prstGeom prst="rect">
            <a:avLst/>
          </a:prstGeom>
          <a:solidFill>
            <a:srgbClr val="B8B8FF"/>
          </a:solidFill>
          <a:ln w="3175">
            <a:solidFill>
              <a:srgbClr val="000000"/>
            </a:solidFill>
          </a:ln>
        </p:spPr>
        <p:txBody>
          <a:bodyPr vert="horz" wrap="square" lIns="0" tIns="0" rIns="0" bIns="0" rtlCol="0">
            <a:spAutoFit/>
          </a:bodyPr>
          <a:lstStyle/>
          <a:p>
            <a:pPr marL="90805">
              <a:lnSpc>
                <a:spcPts val="3975"/>
              </a:lnSpc>
            </a:pPr>
            <a:r>
              <a:rPr sz="3600" b="1" spc="-15">
                <a:latin typeface="Microsoft JhengHei"/>
                <a:cs typeface="Microsoft JhengHei"/>
              </a:rPr>
              <a:t>直接原因</a:t>
            </a:r>
            <a:endParaRPr sz="3600">
              <a:latin typeface="Microsoft JhengHei"/>
              <a:cs typeface="Microsoft JhengHei"/>
            </a:endParaRPr>
          </a:p>
        </p:txBody>
      </p:sp>
      <p:sp>
        <p:nvSpPr>
          <p:cNvPr id="4" name="object 4"/>
          <p:cNvSpPr txBox="1"/>
          <p:nvPr/>
        </p:nvSpPr>
        <p:spPr>
          <a:xfrm>
            <a:off x="5219700" y="1989138"/>
            <a:ext cx="2809875" cy="503555"/>
          </a:xfrm>
          <a:prstGeom prst="rect">
            <a:avLst/>
          </a:prstGeom>
          <a:solidFill>
            <a:srgbClr val="B8B8FF"/>
          </a:solidFill>
          <a:ln w="3175">
            <a:solidFill>
              <a:srgbClr val="000000"/>
            </a:solidFill>
          </a:ln>
        </p:spPr>
        <p:txBody>
          <a:bodyPr vert="horz" wrap="square" lIns="0" tIns="0" rIns="0" bIns="0" rtlCol="0">
            <a:spAutoFit/>
          </a:bodyPr>
          <a:lstStyle/>
          <a:p>
            <a:pPr marL="91440">
              <a:lnSpc>
                <a:spcPts val="3965"/>
              </a:lnSpc>
            </a:pPr>
            <a:r>
              <a:rPr sz="3600" b="1" spc="-15">
                <a:latin typeface="Microsoft JhengHei"/>
                <a:cs typeface="Microsoft JhengHei"/>
              </a:rPr>
              <a:t>间接原因</a:t>
            </a:r>
            <a:endParaRPr sz="3600">
              <a:latin typeface="Microsoft JhengHei"/>
              <a:cs typeface="Microsoft JhengHei"/>
            </a:endParaRPr>
          </a:p>
        </p:txBody>
      </p:sp>
      <p:sp>
        <p:nvSpPr>
          <p:cNvPr id="5" name="object 5"/>
          <p:cNvSpPr txBox="1"/>
          <p:nvPr/>
        </p:nvSpPr>
        <p:spPr>
          <a:xfrm>
            <a:off x="1169541" y="3558857"/>
            <a:ext cx="482600" cy="1854200"/>
          </a:xfrm>
          <a:prstGeom prst="rect">
            <a:avLst/>
          </a:prstGeom>
        </p:spPr>
        <p:txBody>
          <a:bodyPr vert="vert" wrap="square" lIns="0" tIns="0" rIns="0" bIns="0" rtlCol="0">
            <a:spAutoFit/>
          </a:bodyPr>
          <a:lstStyle/>
          <a:p>
            <a:pPr marL="12700">
              <a:lnSpc>
                <a:spcPts val="3800"/>
              </a:lnSpc>
            </a:pPr>
            <a:r>
              <a:rPr sz="3600" b="1" spc="-15">
                <a:latin typeface="Microsoft JhengHei"/>
                <a:cs typeface="Microsoft JhengHei"/>
              </a:rPr>
              <a:t>物的原因</a:t>
            </a:r>
            <a:endParaRPr sz="3600">
              <a:latin typeface="Microsoft JhengHei"/>
              <a:cs typeface="Microsoft JhengHei"/>
            </a:endParaRPr>
          </a:p>
        </p:txBody>
      </p:sp>
      <p:sp>
        <p:nvSpPr>
          <p:cNvPr id="6" name="object 6"/>
          <p:cNvSpPr txBox="1"/>
          <p:nvPr/>
        </p:nvSpPr>
        <p:spPr>
          <a:xfrm>
            <a:off x="3379340" y="3560445"/>
            <a:ext cx="482600" cy="1854200"/>
          </a:xfrm>
          <a:prstGeom prst="rect">
            <a:avLst/>
          </a:prstGeom>
        </p:spPr>
        <p:txBody>
          <a:bodyPr vert="vert" wrap="square" lIns="0" tIns="0" rIns="0" bIns="0" rtlCol="0">
            <a:spAutoFit/>
          </a:bodyPr>
          <a:lstStyle/>
          <a:p>
            <a:pPr marL="12700">
              <a:lnSpc>
                <a:spcPts val="3800"/>
              </a:lnSpc>
            </a:pPr>
            <a:r>
              <a:rPr sz="3600" b="1" spc="-15">
                <a:latin typeface="Microsoft JhengHei"/>
                <a:cs typeface="Microsoft JhengHei"/>
              </a:rPr>
              <a:t>人的原因</a:t>
            </a:r>
            <a:endParaRPr sz="3600">
              <a:latin typeface="Microsoft JhengHei"/>
              <a:cs typeface="Microsoft JhengHei"/>
            </a:endParaRPr>
          </a:p>
        </p:txBody>
      </p:sp>
      <p:sp>
        <p:nvSpPr>
          <p:cNvPr id="7" name="object 7"/>
          <p:cNvSpPr txBox="1"/>
          <p:nvPr/>
        </p:nvSpPr>
        <p:spPr>
          <a:xfrm>
            <a:off x="4892228" y="3774757"/>
            <a:ext cx="3291204" cy="1856105"/>
          </a:xfrm>
          <a:prstGeom prst="rect">
            <a:avLst/>
          </a:prstGeom>
        </p:spPr>
        <p:txBody>
          <a:bodyPr vert="vert" wrap="square" lIns="0" tIns="0" rIns="0" bIns="0" rtlCol="0">
            <a:spAutoFit/>
          </a:bodyPr>
          <a:lstStyle/>
          <a:p>
            <a:pPr marL="13970">
              <a:lnSpc>
                <a:spcPts val="3915"/>
              </a:lnSpc>
            </a:pPr>
            <a:r>
              <a:rPr sz="3600" b="1" spc="-15">
                <a:latin typeface="Microsoft JhengHei"/>
                <a:cs typeface="Microsoft JhengHei"/>
              </a:rPr>
              <a:t>管理原因</a:t>
            </a:r>
            <a:endParaRPr sz="3600">
              <a:latin typeface="Microsoft JhengHei"/>
              <a:cs typeface="Microsoft JhengHei"/>
            </a:endParaRPr>
          </a:p>
          <a:p>
            <a:pPr marL="12700" marR="6350" algn="just">
              <a:lnSpc>
                <a:spcPct val="122500"/>
              </a:lnSpc>
              <a:spcBef>
                <a:spcPts val="919"/>
              </a:spcBef>
            </a:pPr>
            <a:r>
              <a:rPr sz="3600" b="1" spc="-15">
                <a:latin typeface="Microsoft JhengHei"/>
                <a:cs typeface="Microsoft JhengHei"/>
              </a:rPr>
              <a:t>精神原因身体原因教育原因技术原因</a:t>
            </a:r>
            <a:endParaRPr sz="3600">
              <a:latin typeface="Microsoft JhengHei"/>
              <a:cs typeface="Microsoft JhengHei"/>
            </a:endParaRPr>
          </a:p>
        </p:txBody>
      </p:sp>
      <p:grpSp>
        <p:nvGrpSpPr>
          <p:cNvPr id="8" name="object 8"/>
          <p:cNvGrpSpPr/>
          <p:nvPr/>
        </p:nvGrpSpPr>
        <p:grpSpPr>
          <a:xfrm>
            <a:off x="2659062" y="1552575"/>
            <a:ext cx="3970654" cy="513080"/>
            <a:chOff x="2659062" y="1552575"/>
            <a:chExt cx="3970654" cy="513080"/>
          </a:xfrm>
        </p:grpSpPr>
        <p:sp>
          <p:nvSpPr>
            <p:cNvPr id="9" name="object 9"/>
            <p:cNvSpPr/>
            <p:nvPr/>
          </p:nvSpPr>
          <p:spPr>
            <a:xfrm>
              <a:off x="2663825" y="1557338"/>
              <a:ext cx="1945005" cy="503555"/>
            </a:xfrm>
            <a:custGeom>
              <a:rect l="l" t="t" r="r" b="b"/>
              <a:pathLst>
                <a:path w="1945004" h="503555">
                  <a:moveTo>
                    <a:pt x="1944688" y="0"/>
                  </a:moveTo>
                  <a:lnTo>
                    <a:pt x="0" y="503238"/>
                  </a:lnTo>
                </a:path>
              </a:pathLst>
            </a:custGeom>
            <a:ln w="9525">
              <a:solidFill>
                <a:srgbClr val="000000"/>
              </a:solidFill>
            </a:ln>
          </p:spPr>
          <p:txBody>
            <a:bodyPr wrap="square" lIns="0" tIns="0" rIns="0" bIns="0" rtlCol="0"/>
            <a:lstStyle/>
            <a:p/>
          </p:txBody>
        </p:sp>
        <p:sp>
          <p:nvSpPr>
            <p:cNvPr id="10" name="object 10"/>
            <p:cNvSpPr/>
            <p:nvPr/>
          </p:nvSpPr>
          <p:spPr>
            <a:xfrm>
              <a:off x="4608512" y="1557337"/>
              <a:ext cx="2016125" cy="431800"/>
            </a:xfrm>
            <a:custGeom>
              <a:rect l="l" t="t" r="r" b="b"/>
              <a:pathLst>
                <a:path w="2016125" h="431800">
                  <a:moveTo>
                    <a:pt x="0" y="0"/>
                  </a:moveTo>
                  <a:lnTo>
                    <a:pt x="2016124" y="431800"/>
                  </a:lnTo>
                </a:path>
              </a:pathLst>
            </a:custGeom>
            <a:ln w="9525">
              <a:solidFill>
                <a:srgbClr val="000000"/>
              </a:solidFill>
            </a:ln>
          </p:spPr>
          <p:txBody>
            <a:bodyPr wrap="square" lIns="0" tIns="0" rIns="0" bIns="0" rtlCol="0"/>
            <a:lstStyle/>
            <a:p/>
          </p:txBody>
        </p:sp>
      </p:grpSp>
      <p:grpSp>
        <p:nvGrpSpPr>
          <p:cNvPr id="11" name="object 11"/>
          <p:cNvGrpSpPr/>
          <p:nvPr/>
        </p:nvGrpSpPr>
        <p:grpSpPr>
          <a:xfrm>
            <a:off x="1470025" y="2559049"/>
            <a:ext cx="2170430" cy="1162050"/>
            <a:chOff x="1470025" y="2559049"/>
            <a:chExt cx="2170430" cy="1162050"/>
          </a:xfrm>
        </p:grpSpPr>
        <p:sp>
          <p:nvSpPr>
            <p:cNvPr id="12" name="object 12"/>
            <p:cNvSpPr/>
            <p:nvPr/>
          </p:nvSpPr>
          <p:spPr>
            <a:xfrm>
              <a:off x="1474788" y="2563812"/>
              <a:ext cx="1187450" cy="1151255"/>
            </a:xfrm>
            <a:custGeom>
              <a:rect l="l" t="t" r="r" b="b"/>
              <a:pathLst>
                <a:path w="1187450" h="1151254">
                  <a:moveTo>
                    <a:pt x="1187449" y="0"/>
                  </a:moveTo>
                  <a:lnTo>
                    <a:pt x="0" y="1150938"/>
                  </a:lnTo>
                </a:path>
              </a:pathLst>
            </a:custGeom>
            <a:ln w="9525">
              <a:solidFill>
                <a:srgbClr val="000000"/>
              </a:solidFill>
            </a:ln>
          </p:spPr>
          <p:txBody>
            <a:bodyPr wrap="square" lIns="0" tIns="0" rIns="0" bIns="0" rtlCol="0"/>
            <a:lstStyle/>
            <a:p/>
          </p:txBody>
        </p:sp>
        <p:sp>
          <p:nvSpPr>
            <p:cNvPr id="13" name="object 13"/>
            <p:cNvSpPr/>
            <p:nvPr/>
          </p:nvSpPr>
          <p:spPr>
            <a:xfrm>
              <a:off x="2700338" y="2565400"/>
              <a:ext cx="935355" cy="1151255"/>
            </a:xfrm>
            <a:custGeom>
              <a:rect l="l" t="t" r="r" b="b"/>
              <a:pathLst>
                <a:path w="935353" h="1151254">
                  <a:moveTo>
                    <a:pt x="0" y="0"/>
                  </a:moveTo>
                  <a:lnTo>
                    <a:pt x="935037" y="1150938"/>
                  </a:lnTo>
                </a:path>
              </a:pathLst>
            </a:custGeom>
            <a:ln w="9525">
              <a:solidFill>
                <a:srgbClr val="000000"/>
              </a:solidFill>
            </a:ln>
          </p:spPr>
          <p:txBody>
            <a:bodyPr wrap="square" lIns="0" tIns="0" rIns="0" bIns="0" rtlCol="0"/>
            <a:lstStyle/>
            <a:p/>
          </p:txBody>
        </p:sp>
      </p:grpSp>
      <p:grpSp>
        <p:nvGrpSpPr>
          <p:cNvPr id="14" name="object 14"/>
          <p:cNvGrpSpPr/>
          <p:nvPr/>
        </p:nvGrpSpPr>
        <p:grpSpPr>
          <a:xfrm>
            <a:off x="5284788" y="2484437"/>
            <a:ext cx="2675255" cy="1454150"/>
            <a:chOff x="5284788" y="2484437"/>
            <a:chExt cx="2675255" cy="1454150"/>
          </a:xfrm>
        </p:grpSpPr>
        <p:sp>
          <p:nvSpPr>
            <p:cNvPr id="15" name="object 15"/>
            <p:cNvSpPr/>
            <p:nvPr/>
          </p:nvSpPr>
          <p:spPr>
            <a:xfrm>
              <a:off x="5289550" y="2489199"/>
              <a:ext cx="1332230" cy="1368425"/>
            </a:xfrm>
            <a:custGeom>
              <a:rect l="l" t="t" r="r" b="b"/>
              <a:pathLst>
                <a:path w="1332229" h="1368425">
                  <a:moveTo>
                    <a:pt x="1331911" y="0"/>
                  </a:moveTo>
                  <a:lnTo>
                    <a:pt x="0" y="1368424"/>
                  </a:lnTo>
                </a:path>
              </a:pathLst>
            </a:custGeom>
            <a:ln w="9525">
              <a:solidFill>
                <a:srgbClr val="000000"/>
              </a:solidFill>
            </a:ln>
          </p:spPr>
          <p:txBody>
            <a:bodyPr wrap="square" lIns="0" tIns="0" rIns="0" bIns="0" rtlCol="0"/>
            <a:lstStyle/>
            <a:p/>
          </p:txBody>
        </p:sp>
        <p:sp>
          <p:nvSpPr>
            <p:cNvPr id="16" name="object 16"/>
            <p:cNvSpPr/>
            <p:nvPr/>
          </p:nvSpPr>
          <p:spPr>
            <a:xfrm>
              <a:off x="5865811" y="2490787"/>
              <a:ext cx="757555" cy="1441450"/>
            </a:xfrm>
            <a:custGeom>
              <a:rect l="l" t="t" r="r" b="b"/>
              <a:pathLst>
                <a:path w="757554" h="1441450">
                  <a:moveTo>
                    <a:pt x="757238" y="0"/>
                  </a:moveTo>
                  <a:lnTo>
                    <a:pt x="0" y="1441450"/>
                  </a:lnTo>
                </a:path>
              </a:pathLst>
            </a:custGeom>
            <a:ln w="9525">
              <a:solidFill>
                <a:srgbClr val="000000"/>
              </a:solidFill>
            </a:ln>
          </p:spPr>
          <p:txBody>
            <a:bodyPr wrap="square" lIns="0" tIns="0" rIns="0" bIns="0" rtlCol="0"/>
            <a:lstStyle/>
            <a:p/>
          </p:txBody>
        </p:sp>
        <p:sp>
          <p:nvSpPr>
            <p:cNvPr id="17" name="object 17"/>
            <p:cNvSpPr/>
            <p:nvPr/>
          </p:nvSpPr>
          <p:spPr>
            <a:xfrm>
              <a:off x="6443662" y="2492374"/>
              <a:ext cx="180975" cy="1441450"/>
            </a:xfrm>
            <a:custGeom>
              <a:rect l="l" t="t" r="r" b="b"/>
              <a:pathLst>
                <a:path w="180975" h="1441450">
                  <a:moveTo>
                    <a:pt x="180975" y="0"/>
                  </a:moveTo>
                  <a:lnTo>
                    <a:pt x="0" y="1441450"/>
                  </a:lnTo>
                </a:path>
              </a:pathLst>
            </a:custGeom>
            <a:ln w="9525">
              <a:solidFill>
                <a:srgbClr val="000000"/>
              </a:solidFill>
            </a:ln>
          </p:spPr>
          <p:txBody>
            <a:bodyPr wrap="square" lIns="0" tIns="0" rIns="0" bIns="0" rtlCol="0"/>
            <a:lstStyle/>
            <a:p/>
          </p:txBody>
        </p:sp>
        <p:sp>
          <p:nvSpPr>
            <p:cNvPr id="18" name="object 18"/>
            <p:cNvSpPr/>
            <p:nvPr/>
          </p:nvSpPr>
          <p:spPr>
            <a:xfrm>
              <a:off x="6624637" y="2492375"/>
              <a:ext cx="539750" cy="1441450"/>
            </a:xfrm>
            <a:custGeom>
              <a:rect l="l" t="t" r="r" b="b"/>
              <a:pathLst>
                <a:path w="539750" h="1441450">
                  <a:moveTo>
                    <a:pt x="0" y="0"/>
                  </a:moveTo>
                  <a:lnTo>
                    <a:pt x="539750" y="1441450"/>
                  </a:lnTo>
                </a:path>
              </a:pathLst>
            </a:custGeom>
            <a:ln w="9525">
              <a:solidFill>
                <a:srgbClr val="000000"/>
              </a:solidFill>
            </a:ln>
          </p:spPr>
          <p:txBody>
            <a:bodyPr wrap="square" lIns="0" tIns="0" rIns="0" bIns="0" rtlCol="0"/>
            <a:lstStyle/>
            <a:p/>
          </p:txBody>
        </p:sp>
        <p:sp>
          <p:nvSpPr>
            <p:cNvPr id="19" name="object 19"/>
            <p:cNvSpPr/>
            <p:nvPr/>
          </p:nvSpPr>
          <p:spPr>
            <a:xfrm>
              <a:off x="6623050" y="2490787"/>
              <a:ext cx="1332230" cy="1441450"/>
            </a:xfrm>
            <a:custGeom>
              <a:rect l="l" t="t" r="r" b="b"/>
              <a:pathLst>
                <a:path w="1332229" h="1441450">
                  <a:moveTo>
                    <a:pt x="0" y="0"/>
                  </a:moveTo>
                  <a:lnTo>
                    <a:pt x="1331911" y="1441450"/>
                  </a:lnTo>
                </a:path>
              </a:pathLst>
            </a:custGeom>
            <a:ln w="9525">
              <a:solidFill>
                <a:srgbClr val="000000"/>
              </a:solidFill>
            </a:ln>
          </p:spPr>
          <p:txBody>
            <a:bodyPr wrap="square" lIns="0" tIns="0" rIns="0" bIns="0" rtlCol="0"/>
            <a:lstStyle/>
            <a:p/>
          </p:txBody>
        </p:sp>
      </p:gr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765175"/>
            <a:ext cx="8229600" cy="5905500"/>
          </a:xfrm>
          <a:custGeom>
            <a:rect l="l" t="t" r="r" b="b"/>
            <a:pathLst>
              <a:path w="8229600" h="5905500">
                <a:moveTo>
                  <a:pt x="0" y="0"/>
                </a:moveTo>
                <a:lnTo>
                  <a:pt x="8229600" y="0"/>
                </a:lnTo>
                <a:lnTo>
                  <a:pt x="8229600" y="5905500"/>
                </a:lnTo>
                <a:lnTo>
                  <a:pt x="0" y="5905500"/>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545465" y="804253"/>
            <a:ext cx="7670800" cy="922019"/>
          </a:xfrm>
          <a:prstGeom prst="rect">
            <a:avLst/>
          </a:prstGeom>
        </p:spPr>
        <p:txBody>
          <a:bodyPr vert="horz" wrap="square" lIns="0" tIns="12700" rIns="0" bIns="0" rtlCol="0">
            <a:spAutoFit/>
          </a:bodyPr>
          <a:lstStyle/>
          <a:p>
            <a:pPr marL="355600" marR="5080" indent="-342900">
              <a:lnSpc>
                <a:spcPct val="105000"/>
              </a:lnSpc>
              <a:spcBef>
                <a:spcPts val="100"/>
              </a:spcBef>
            </a:pPr>
            <a:r>
              <a:rPr sz="2800">
                <a:latin typeface="宋体"/>
                <a:cs typeface="宋体"/>
              </a:rPr>
              <a:t>2</a:t>
            </a:r>
            <a:r>
              <a:rPr sz="2800" spc="-5">
                <a:latin typeface="宋体"/>
                <a:cs typeface="宋体"/>
              </a:rPr>
              <a:t>、危险源：指可能造成人员伤害、疾病、财产损失、作业环境破坏或其他损失的根源或状态。</a:t>
            </a:r>
            <a:endParaRPr sz="2800">
              <a:latin typeface="宋体"/>
              <a:cs typeface="宋体"/>
            </a:endParaRPr>
          </a:p>
        </p:txBody>
      </p:sp>
      <p:sp>
        <p:nvSpPr>
          <p:cNvPr id="4" name="object 4"/>
          <p:cNvSpPr txBox="1"/>
          <p:nvPr/>
        </p:nvSpPr>
        <p:spPr>
          <a:xfrm>
            <a:off x="545465" y="1807045"/>
            <a:ext cx="8382000" cy="4306570"/>
          </a:xfrm>
          <a:prstGeom prst="rect">
            <a:avLst/>
          </a:prstGeom>
        </p:spPr>
        <p:txBody>
          <a:bodyPr vert="horz" wrap="square" lIns="0" tIns="9525" rIns="0" bIns="0" rtlCol="0">
            <a:spAutoFit/>
          </a:bodyPr>
          <a:lstStyle/>
          <a:p>
            <a:pPr marL="355600" marR="716280" indent="-342900">
              <a:lnSpc>
                <a:spcPts val="3529"/>
              </a:lnSpc>
              <a:spcBef>
                <a:spcPts val="75"/>
              </a:spcBef>
            </a:pPr>
            <a:r>
              <a:rPr sz="2800">
                <a:latin typeface="宋体"/>
                <a:cs typeface="宋体"/>
              </a:rPr>
              <a:t>3</a:t>
            </a:r>
            <a:r>
              <a:rPr sz="2800" spc="-5">
                <a:latin typeface="宋体"/>
                <a:cs typeface="宋体"/>
              </a:rPr>
              <a:t>、事故：指造成人员死亡、伤害、职业病、财产产损失或者其他损失的意外事件。</a:t>
            </a:r>
            <a:endParaRPr sz="2800">
              <a:latin typeface="宋体"/>
              <a:cs typeface="宋体"/>
            </a:endParaRPr>
          </a:p>
          <a:p>
            <a:pPr marL="355600" marR="5080" indent="-342900">
              <a:lnSpc>
                <a:spcPct val="105000"/>
              </a:lnSpc>
              <a:spcBef>
                <a:spcPts val="525"/>
              </a:spcBef>
            </a:pPr>
            <a:r>
              <a:rPr sz="2800">
                <a:latin typeface="宋体"/>
                <a:cs typeface="宋体"/>
              </a:rPr>
              <a:t>4</a:t>
            </a:r>
            <a:r>
              <a:rPr sz="2800" spc="-5">
                <a:latin typeface="宋体"/>
                <a:cs typeface="宋体"/>
              </a:rPr>
              <a:t>、事故隐患：泛指生产系统中可导致事故发生的人的的不安全行为、物的不安全状态和管理上的缺陷。</a:t>
            </a:r>
            <a:endParaRPr sz="2800">
              <a:latin typeface="宋体"/>
              <a:cs typeface="宋体"/>
            </a:endParaRPr>
          </a:p>
          <a:p>
            <a:pPr marL="355600" marR="5080" indent="-342900">
              <a:lnSpc>
                <a:spcPct val="105000"/>
              </a:lnSpc>
              <a:spcBef>
                <a:spcPts val="670"/>
              </a:spcBef>
            </a:pPr>
            <a:r>
              <a:rPr sz="2800">
                <a:latin typeface="宋体"/>
                <a:cs typeface="宋体"/>
              </a:rPr>
              <a:t>5</a:t>
            </a:r>
            <a:r>
              <a:rPr sz="2800" spc="-5">
                <a:latin typeface="宋体"/>
                <a:cs typeface="宋体"/>
              </a:rPr>
              <a:t>、本质安全：指设备、设施或技术工艺含有内在的能能够从根本上防止发生事故的功能。</a:t>
            </a:r>
            <a:endParaRPr sz="2800">
              <a:latin typeface="宋体"/>
              <a:cs typeface="宋体"/>
            </a:endParaRPr>
          </a:p>
          <a:p>
            <a:pPr>
              <a:lnSpc>
                <a:spcPct val="100000"/>
              </a:lnSpc>
              <a:spcBef>
                <a:spcPts val="45"/>
              </a:spcBef>
            </a:pPr>
            <a:endParaRPr sz="3400">
              <a:latin typeface="宋体"/>
              <a:cs typeface="宋体"/>
            </a:endParaRPr>
          </a:p>
          <a:p>
            <a:pPr marL="354965" marR="551815" indent="-342900">
              <a:lnSpc>
                <a:spcPts val="3529"/>
              </a:lnSpc>
              <a:buSzPct val="96610"/>
              <a:buFont typeface="Times New Roman"/>
              <a:buChar char="•"/>
              <a:tabLst>
                <a:tab pos="354965"/>
                <a:tab pos="355600"/>
              </a:tabLst>
            </a:pPr>
            <a:r>
              <a:rPr sz="2950" b="1" spc="-185">
                <a:latin typeface="Microsoft JhengHei"/>
                <a:cs typeface="Microsoft JhengHei"/>
              </a:rPr>
              <a:t>本质安全是安全生产预防为主的根本体现，也</a:t>
            </a:r>
            <a:r>
              <a:rPr sz="2950" b="1" spc="-50">
                <a:latin typeface="Microsoft JhengHei"/>
                <a:cs typeface="Microsoft JhengHei"/>
              </a:rPr>
              <a:t>是</a:t>
            </a:r>
            <a:r>
              <a:rPr sz="2950" b="1" spc="-185">
                <a:latin typeface="Microsoft JhengHei"/>
                <a:cs typeface="Microsoft JhengHei"/>
              </a:rPr>
              <a:t>安全生产管理的最高境界</a:t>
            </a:r>
            <a:r>
              <a:rPr sz="2950" b="1" spc="-50">
                <a:latin typeface="Microsoft JhengHei"/>
                <a:cs typeface="Microsoft JhengHei"/>
              </a:rPr>
              <a:t>。</a:t>
            </a:r>
            <a:endParaRPr sz="2950">
              <a:latin typeface="Microsoft JhengHei"/>
              <a:cs typeface="Microsoft JhengHei"/>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838200"/>
            <a:ext cx="8229600" cy="5832475"/>
          </a:xfrm>
          <a:custGeom>
            <a:rect l="l" t="t" r="r" b="b"/>
            <a:pathLst>
              <a:path w="8229600" h="5832475">
                <a:moveTo>
                  <a:pt x="0" y="0"/>
                </a:moveTo>
                <a:lnTo>
                  <a:pt x="8229600" y="0"/>
                </a:lnTo>
                <a:lnTo>
                  <a:pt x="8229600" y="5832475"/>
                </a:lnTo>
                <a:lnTo>
                  <a:pt x="0" y="5832475"/>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45465" y="781826"/>
            <a:ext cx="8191500" cy="5765165"/>
          </a:xfrm>
          <a:prstGeom prst="rect">
            <a:avLst/>
          </a:prstGeom>
        </p:spPr>
        <p:txBody>
          <a:bodyPr vert="horz" wrap="square" lIns="0" tIns="161925" rIns="0" bIns="0" rtlCol="0">
            <a:spAutoFit/>
          </a:bodyPr>
          <a:lstStyle/>
          <a:p>
            <a:pPr marL="354965" indent="-342265">
              <a:lnSpc>
                <a:spcPct val="100000"/>
              </a:lnSpc>
              <a:spcBef>
                <a:spcPts val="1275"/>
              </a:spcBef>
              <a:buSzPct val="101785"/>
              <a:buFont typeface="Times New Roman"/>
              <a:buChar char="•"/>
              <a:tabLst>
                <a:tab pos="354965"/>
                <a:tab pos="355600"/>
              </a:tabLst>
            </a:pPr>
            <a:r>
              <a:rPr sz="2800" b="1">
                <a:latin typeface="Microsoft JhengHei"/>
                <a:cs typeface="Microsoft JhengHei"/>
              </a:rPr>
              <a:t>本质安全具体包括三方面的内容</a:t>
            </a:r>
            <a:r>
              <a:rPr sz="2800" spc="-50">
                <a:latin typeface="黑体"/>
                <a:cs typeface="黑体"/>
              </a:rPr>
              <a:t>：</a:t>
            </a:r>
            <a:endParaRPr sz="2800">
              <a:latin typeface="黑体"/>
              <a:cs typeface="黑体"/>
            </a:endParaRPr>
          </a:p>
          <a:p>
            <a:pPr marL="355600" marR="347980" indent="-342900" algn="just">
              <a:lnSpc>
                <a:spcPct val="114999"/>
              </a:lnSpc>
              <a:spcBef>
                <a:spcPts val="670"/>
              </a:spcBef>
            </a:pPr>
            <a:r>
              <a:rPr sz="2800" spc="-5">
                <a:latin typeface="宋体"/>
                <a:cs typeface="宋体"/>
              </a:rPr>
              <a:t>⑴失误——安全功能。指操作者即使操作失误，也也不会发生事故或伤害，或者说设备、设施和技技术工艺本身具有自动防止人的不安全行为的功</a:t>
            </a:r>
            <a:r>
              <a:rPr sz="2800" spc="-25">
                <a:latin typeface="宋体"/>
                <a:cs typeface="宋体"/>
              </a:rPr>
              <a:t>能。</a:t>
            </a:r>
            <a:endParaRPr sz="2800">
              <a:latin typeface="宋体"/>
              <a:cs typeface="宋体"/>
            </a:endParaRPr>
          </a:p>
          <a:p>
            <a:pPr marL="355600" marR="347980" indent="-342900" algn="just">
              <a:lnSpc>
                <a:spcPct val="114999"/>
              </a:lnSpc>
              <a:spcBef>
                <a:spcPts val="675"/>
              </a:spcBef>
            </a:pPr>
            <a:r>
              <a:rPr sz="2800" spc="-5">
                <a:latin typeface="宋体"/>
                <a:cs typeface="宋体"/>
              </a:rPr>
              <a:t>⑵故障——安全功能。是指设备、设施或技术工艺艺发生故障或损坏时，还能暂时维持正常工作或自动转变为安全状态。</a:t>
            </a:r>
            <a:endParaRPr sz="2800">
              <a:latin typeface="宋体"/>
              <a:cs typeface="宋体"/>
            </a:endParaRPr>
          </a:p>
          <a:p>
            <a:pPr marL="12700">
              <a:lnSpc>
                <a:spcPct val="100000"/>
              </a:lnSpc>
              <a:spcBef>
                <a:spcPts val="1175"/>
              </a:spcBef>
            </a:pPr>
            <a:r>
              <a:rPr sz="2800" spc="-5">
                <a:latin typeface="宋体"/>
                <a:cs typeface="宋体"/>
              </a:rPr>
              <a:t>⑶上述两种安全功能应该是设备、设施和技术工</a:t>
            </a:r>
            <a:endParaRPr sz="2800">
              <a:latin typeface="宋体"/>
              <a:cs typeface="宋体"/>
            </a:endParaRPr>
          </a:p>
          <a:p>
            <a:pPr marL="355600" marR="5080">
              <a:lnSpc>
                <a:spcPct val="114999"/>
              </a:lnSpc>
            </a:pPr>
            <a:r>
              <a:rPr sz="2800" spc="-5">
                <a:latin typeface="宋体"/>
                <a:cs typeface="宋体"/>
              </a:rPr>
              <a:t>艺本身固有的，即在它们的规划设计阶段就被纳入入其中，而不是事后补偿的。</a:t>
            </a:r>
            <a:endParaRPr sz="2800">
              <a:latin typeface="宋体"/>
              <a:cs typeface="宋体"/>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765175"/>
            <a:ext cx="8229600" cy="5905500"/>
          </a:xfrm>
          <a:custGeom>
            <a:rect l="l" t="t" r="r" b="b"/>
            <a:pathLst>
              <a:path w="8229600" h="5905500">
                <a:moveTo>
                  <a:pt x="0" y="0"/>
                </a:moveTo>
                <a:lnTo>
                  <a:pt x="8229600" y="0"/>
                </a:lnTo>
                <a:lnTo>
                  <a:pt x="8229600" y="5905500"/>
                </a:lnTo>
                <a:lnTo>
                  <a:pt x="0" y="5905500"/>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45465" y="804253"/>
            <a:ext cx="8382000" cy="4600575"/>
          </a:xfrm>
          <a:prstGeom prst="rect">
            <a:avLst/>
          </a:prstGeom>
        </p:spPr>
        <p:txBody>
          <a:bodyPr vert="horz" wrap="square" lIns="0" tIns="12700" rIns="0" bIns="0" rtlCol="0">
            <a:spAutoFit/>
          </a:bodyPr>
          <a:lstStyle/>
          <a:p>
            <a:pPr marL="355600" marR="5080" indent="-342900">
              <a:lnSpc>
                <a:spcPct val="105000"/>
              </a:lnSpc>
              <a:spcBef>
                <a:spcPts val="100"/>
              </a:spcBef>
            </a:pPr>
            <a:r>
              <a:rPr sz="2800">
                <a:latin typeface="宋体"/>
                <a:cs typeface="宋体"/>
              </a:rPr>
              <a:t>6、</a:t>
            </a:r>
            <a:r>
              <a:rPr sz="2800" b="1">
                <a:latin typeface="Microsoft JhengHei"/>
                <a:cs typeface="Microsoft JhengHei"/>
              </a:rPr>
              <a:t>安全生产：</a:t>
            </a:r>
            <a:r>
              <a:rPr sz="2800" spc="-5">
                <a:latin typeface="宋体"/>
                <a:cs typeface="宋体"/>
              </a:rPr>
              <a:t>是指为了使劳动过程在符合安全要求的的物质条件和工作秩序下进行，防止伤亡事故、</a:t>
            </a:r>
            <a:endParaRPr sz="2800">
              <a:latin typeface="宋体"/>
              <a:cs typeface="宋体"/>
            </a:endParaRPr>
          </a:p>
          <a:p>
            <a:pPr marL="355600" marR="196215">
              <a:lnSpc>
                <a:spcPct val="105000"/>
              </a:lnSpc>
            </a:pPr>
            <a:r>
              <a:rPr sz="2800" spc="-5">
                <a:latin typeface="宋体"/>
                <a:cs typeface="宋体"/>
              </a:rPr>
              <a:t>设备事故及各种灾害的发生，保障劳动者的安全健健康和生产作业过程的正常进行而采取的各种措</a:t>
            </a:r>
            <a:r>
              <a:rPr sz="2800" spc="-50">
                <a:latin typeface="宋体"/>
                <a:cs typeface="宋体"/>
              </a:rPr>
              <a:t> </a:t>
            </a:r>
            <a:r>
              <a:rPr sz="2800" spc="-5">
                <a:latin typeface="宋体"/>
                <a:cs typeface="宋体"/>
              </a:rPr>
              <a:t>施和从事的一切活动。</a:t>
            </a:r>
            <a:endParaRPr sz="2800">
              <a:latin typeface="宋体"/>
              <a:cs typeface="宋体"/>
            </a:endParaRPr>
          </a:p>
          <a:p>
            <a:pPr>
              <a:lnSpc>
                <a:spcPct val="100000"/>
              </a:lnSpc>
              <a:spcBef>
                <a:spcPts val="40"/>
              </a:spcBef>
            </a:pPr>
            <a:endParaRPr sz="3300">
              <a:latin typeface="宋体"/>
              <a:cs typeface="宋体"/>
            </a:endParaRPr>
          </a:p>
          <a:p>
            <a:pPr marL="355600" marR="196215" indent="-342900">
              <a:lnSpc>
                <a:spcPct val="105000"/>
              </a:lnSpc>
            </a:pPr>
            <a:r>
              <a:rPr sz="2800">
                <a:latin typeface="宋体"/>
                <a:cs typeface="宋体"/>
              </a:rPr>
              <a:t>7、</a:t>
            </a:r>
            <a:r>
              <a:rPr sz="2800" b="1">
                <a:latin typeface="Microsoft JhengHei"/>
                <a:cs typeface="Microsoft JhengHei"/>
              </a:rPr>
              <a:t>安全管理：</a:t>
            </a:r>
            <a:r>
              <a:rPr sz="2800" spc="-5">
                <a:latin typeface="宋体"/>
                <a:cs typeface="宋体"/>
              </a:rPr>
              <a:t>以国家法律、法规、规定和技术标</a:t>
            </a:r>
            <a:r>
              <a:rPr sz="2800" spc="700">
                <a:latin typeface="宋体"/>
                <a:cs typeface="宋体"/>
              </a:rPr>
              <a:t> </a:t>
            </a:r>
            <a:r>
              <a:rPr sz="2800" spc="-5">
                <a:latin typeface="宋体"/>
                <a:cs typeface="宋体"/>
              </a:rPr>
              <a:t>准为依据，采取各种手段，对生产经营单位的生产产经营活动的安全状况，实施有效制约的一切活</a:t>
            </a:r>
            <a:r>
              <a:rPr sz="2800" spc="-50">
                <a:latin typeface="宋体"/>
                <a:cs typeface="宋体"/>
              </a:rPr>
              <a:t> </a:t>
            </a:r>
            <a:r>
              <a:rPr sz="2800" spc="-25">
                <a:latin typeface="宋体"/>
                <a:cs typeface="宋体"/>
              </a:rPr>
              <a:t>动。</a:t>
            </a:r>
            <a:endParaRPr sz="2800">
              <a:latin typeface="宋体"/>
              <a:cs typeface="宋体"/>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765175"/>
            <a:ext cx="8229600" cy="5905500"/>
          </a:xfrm>
          <a:custGeom>
            <a:rect l="l" t="t" r="r" b="b"/>
            <a:pathLst>
              <a:path w="8229600" h="5905500">
                <a:moveTo>
                  <a:pt x="0" y="0"/>
                </a:moveTo>
                <a:lnTo>
                  <a:pt x="8229600" y="0"/>
                </a:lnTo>
                <a:lnTo>
                  <a:pt x="8229600" y="5905500"/>
                </a:lnTo>
                <a:lnTo>
                  <a:pt x="0" y="5905500"/>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45465" y="809307"/>
            <a:ext cx="8026400" cy="878840"/>
          </a:xfrm>
          <a:prstGeom prst="rect">
            <a:avLst/>
          </a:prstGeom>
        </p:spPr>
        <p:txBody>
          <a:bodyPr vert="horz" wrap="square" lIns="0" tIns="12700" rIns="0" bIns="0" rtlCol="0">
            <a:spAutoFit/>
          </a:bodyPr>
          <a:lstStyle/>
          <a:p>
            <a:pPr marL="355600" marR="5080" indent="-342900">
              <a:lnSpc>
                <a:spcPct val="100000"/>
              </a:lnSpc>
              <a:spcBef>
                <a:spcPts val="100"/>
              </a:spcBef>
            </a:pPr>
            <a:r>
              <a:rPr sz="2800">
                <a:latin typeface="宋体"/>
                <a:cs typeface="宋体"/>
              </a:rPr>
              <a:t>8、</a:t>
            </a:r>
            <a:r>
              <a:rPr sz="2800" b="1">
                <a:latin typeface="Microsoft JhengHei"/>
                <a:cs typeface="Microsoft JhengHei"/>
              </a:rPr>
              <a:t>安全生产责任制：</a:t>
            </a:r>
            <a:r>
              <a:rPr sz="2800" spc="-5">
                <a:latin typeface="宋体"/>
                <a:cs typeface="宋体"/>
              </a:rPr>
              <a:t>根据安全生产法律法规和企业生产实际，将各级领导、职能部门、工程技术</a:t>
            </a:r>
            <a:endParaRPr sz="2800">
              <a:latin typeface="宋体"/>
              <a:cs typeface="宋体"/>
            </a:endParaRPr>
          </a:p>
        </p:txBody>
      </p:sp>
      <p:sp>
        <p:nvSpPr>
          <p:cNvPr id="4" name="object 4"/>
          <p:cNvSpPr txBox="1"/>
          <p:nvPr/>
        </p:nvSpPr>
        <p:spPr>
          <a:xfrm>
            <a:off x="888365" y="1662747"/>
            <a:ext cx="7848600" cy="452120"/>
          </a:xfrm>
          <a:prstGeom prst="rect">
            <a:avLst/>
          </a:prstGeom>
        </p:spPr>
        <p:txBody>
          <a:bodyPr vert="horz" wrap="square" lIns="0" tIns="12700" rIns="0" bIns="0" rtlCol="0">
            <a:spAutoFit/>
          </a:bodyPr>
          <a:lstStyle/>
          <a:p>
            <a:pPr marL="12700">
              <a:lnSpc>
                <a:spcPct val="100000"/>
              </a:lnSpc>
              <a:spcBef>
                <a:spcPts val="100"/>
              </a:spcBef>
            </a:pPr>
            <a:r>
              <a:rPr sz="2800" spc="-5">
                <a:latin typeface="宋体"/>
                <a:cs typeface="宋体"/>
              </a:rPr>
              <a:t>人员、岗位操作人员在安全生产方面应该做的事及</a:t>
            </a:r>
            <a:endParaRPr sz="2800">
              <a:latin typeface="宋体"/>
              <a:cs typeface="宋体"/>
            </a:endParaRPr>
          </a:p>
        </p:txBody>
      </p:sp>
      <p:sp>
        <p:nvSpPr>
          <p:cNvPr id="5" name="object 5"/>
          <p:cNvSpPr txBox="1"/>
          <p:nvPr/>
        </p:nvSpPr>
        <p:spPr>
          <a:xfrm>
            <a:off x="545465" y="1876107"/>
            <a:ext cx="7835900" cy="4507230"/>
          </a:xfrm>
          <a:prstGeom prst="rect">
            <a:avLst/>
          </a:prstGeom>
        </p:spPr>
        <p:txBody>
          <a:bodyPr vert="horz" wrap="square" lIns="0" tIns="226060" rIns="0" bIns="0" rtlCol="0">
            <a:spAutoFit/>
          </a:bodyPr>
          <a:lstStyle/>
          <a:p>
            <a:pPr marL="355600">
              <a:lnSpc>
                <a:spcPct val="100000"/>
              </a:lnSpc>
              <a:spcBef>
                <a:spcPts val="1780"/>
              </a:spcBef>
            </a:pPr>
            <a:r>
              <a:rPr sz="2800">
                <a:latin typeface="宋体"/>
                <a:cs typeface="宋体"/>
              </a:rPr>
              <a:t>及应负的责任加以明确规定的一种制度</a:t>
            </a:r>
            <a:r>
              <a:rPr sz="2800" b="1" spc="-50">
                <a:latin typeface="Microsoft JhengHei"/>
                <a:cs typeface="Microsoft JhengHei"/>
              </a:rPr>
              <a:t>。</a:t>
            </a:r>
            <a:endParaRPr sz="2800">
              <a:latin typeface="Microsoft JhengHei"/>
              <a:cs typeface="Microsoft JhengHei"/>
            </a:endParaRPr>
          </a:p>
          <a:p>
            <a:pPr marL="12700">
              <a:lnSpc>
                <a:spcPct val="100000"/>
              </a:lnSpc>
              <a:spcBef>
                <a:spcPts val="1680"/>
              </a:spcBef>
            </a:pPr>
            <a:r>
              <a:rPr sz="2800" b="1" spc="-5">
                <a:latin typeface="Microsoft JhengHei"/>
                <a:cs typeface="Microsoft JhengHei"/>
              </a:rPr>
              <a:t>安全生产责任制的作用：</a:t>
            </a:r>
            <a:endParaRPr sz="2800">
              <a:latin typeface="Microsoft JhengHei"/>
              <a:cs typeface="Microsoft JhengHei"/>
            </a:endParaRPr>
          </a:p>
          <a:p>
            <a:pPr marL="354965" marR="5080" indent="-342265">
              <a:lnSpc>
                <a:spcPct val="100000"/>
              </a:lnSpc>
              <a:spcBef>
                <a:spcPts val="1680"/>
              </a:spcBef>
              <a:buSzPct val="101785"/>
              <a:buFont typeface="Tahoma"/>
              <a:buChar char="•"/>
              <a:tabLst>
                <a:tab pos="354965"/>
                <a:tab pos="355600"/>
              </a:tabLst>
            </a:pPr>
            <a:r>
              <a:rPr sz="2800" spc="-5">
                <a:latin typeface="宋体"/>
                <a:cs typeface="宋体"/>
              </a:rPr>
              <a:t>明确了单位的主要负责人及其他负责人、各有关部门和员工在生产经营活动中应负的责任。</a:t>
            </a:r>
            <a:endParaRPr sz="2800">
              <a:latin typeface="宋体"/>
              <a:cs typeface="宋体"/>
            </a:endParaRPr>
          </a:p>
          <a:p>
            <a:pPr marL="354965" marR="5080" indent="-342265">
              <a:lnSpc>
                <a:spcPct val="100000"/>
              </a:lnSpc>
              <a:spcBef>
                <a:spcPts val="1680"/>
              </a:spcBef>
              <a:buSzPct val="101785"/>
              <a:buFont typeface="Tahoma"/>
              <a:buChar char="•"/>
              <a:tabLst>
                <a:tab pos="354965"/>
                <a:tab pos="355600"/>
              </a:tabLst>
            </a:pPr>
            <a:r>
              <a:rPr sz="2800" spc="-5">
                <a:latin typeface="宋体"/>
                <a:cs typeface="宋体"/>
              </a:rPr>
              <a:t>在各部门及员工间，建立一种分工明确、运行有效、责任落实的制度，有利于把安全工作落到</a:t>
            </a:r>
            <a:r>
              <a:rPr sz="2800" spc="-50">
                <a:latin typeface="宋体"/>
                <a:cs typeface="宋体"/>
              </a:rPr>
              <a:t> </a:t>
            </a:r>
            <a:r>
              <a:rPr sz="2800" spc="-20">
                <a:latin typeface="宋体"/>
                <a:cs typeface="宋体"/>
              </a:rPr>
              <a:t>实处。</a:t>
            </a:r>
            <a:endParaRPr sz="2800">
              <a:latin typeface="宋体"/>
              <a:cs typeface="宋体"/>
            </a:endParaRPr>
          </a:p>
          <a:p>
            <a:pPr marL="354965" indent="-342265">
              <a:lnSpc>
                <a:spcPct val="100000"/>
              </a:lnSpc>
              <a:spcBef>
                <a:spcPts val="1680"/>
              </a:spcBef>
              <a:buSzPct val="101785"/>
              <a:buFont typeface="Tahoma"/>
              <a:buChar char="•"/>
              <a:tabLst>
                <a:tab pos="354965"/>
                <a:tab pos="355600"/>
              </a:tabLst>
            </a:pPr>
            <a:r>
              <a:rPr sz="2800" spc="-5">
                <a:latin typeface="黑体"/>
                <a:cs typeface="黑体"/>
              </a:rPr>
              <a:t>使安全工作层层有人负责。</a:t>
            </a:r>
            <a:endParaRPr sz="2800">
              <a:latin typeface="黑体"/>
              <a:cs typeface="黑体"/>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765175"/>
            <a:ext cx="8229600" cy="5905500"/>
          </a:xfrm>
          <a:custGeom>
            <a:rect l="l" t="t" r="r" b="b"/>
            <a:pathLst>
              <a:path w="8229600" h="5905500">
                <a:moveTo>
                  <a:pt x="0" y="0"/>
                </a:moveTo>
                <a:lnTo>
                  <a:pt x="8229600" y="0"/>
                </a:lnTo>
                <a:lnTo>
                  <a:pt x="8229600" y="5905500"/>
                </a:lnTo>
                <a:lnTo>
                  <a:pt x="0" y="5905500"/>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545465" y="837329"/>
            <a:ext cx="7137400" cy="635000"/>
          </a:xfrm>
          <a:prstGeom prst="rect">
            <a:avLst/>
          </a:prstGeom>
        </p:spPr>
        <p:txBody>
          <a:bodyPr vert="horz" wrap="square" lIns="0" tIns="12700" rIns="0" bIns="0" rtlCol="0">
            <a:spAutoFit/>
          </a:bodyPr>
          <a:lstStyle/>
          <a:p>
            <a:pPr marL="12700">
              <a:lnSpc>
                <a:spcPct val="100000"/>
              </a:lnSpc>
              <a:spcBef>
                <a:spcPts val="100"/>
              </a:spcBef>
            </a:pPr>
            <a:r>
              <a:rPr sz="4000" b="1" spc="-5">
                <a:latin typeface="Microsoft JhengHei"/>
                <a:cs typeface="Microsoft JhengHei"/>
              </a:rPr>
              <a:t>二、安全生产法律法规基本知识</a:t>
            </a:r>
            <a:endParaRPr sz="4000">
              <a:latin typeface="Microsoft JhengHei"/>
              <a:cs typeface="Microsoft JhengHei"/>
            </a:endParaRPr>
          </a:p>
        </p:txBody>
      </p:sp>
      <p:sp>
        <p:nvSpPr>
          <p:cNvPr id="4" name="object 4"/>
          <p:cNvSpPr txBox="1"/>
          <p:nvPr/>
        </p:nvSpPr>
        <p:spPr>
          <a:xfrm>
            <a:off x="545465" y="1901533"/>
            <a:ext cx="8382000" cy="4036695"/>
          </a:xfrm>
          <a:prstGeom prst="rect">
            <a:avLst/>
          </a:prstGeom>
        </p:spPr>
        <p:txBody>
          <a:bodyPr vert="horz" wrap="square" lIns="0" tIns="119380" rIns="0" bIns="0" rtlCol="0">
            <a:spAutoFit/>
          </a:bodyPr>
          <a:lstStyle/>
          <a:p>
            <a:pPr marL="12700">
              <a:lnSpc>
                <a:spcPct val="100000"/>
              </a:lnSpc>
              <a:spcBef>
                <a:spcPts val="940"/>
              </a:spcBef>
            </a:pPr>
            <a:r>
              <a:rPr sz="2800" b="1">
                <a:latin typeface="Microsoft JhengHei"/>
                <a:cs typeface="Microsoft JhengHei"/>
              </a:rPr>
              <a:t>（一）</a:t>
            </a:r>
            <a:r>
              <a:rPr sz="2800" b="1" spc="-10">
                <a:latin typeface="Microsoft JhengHei"/>
                <a:cs typeface="Microsoft JhengHei"/>
              </a:rPr>
              <a:t>安全生产法</a:t>
            </a:r>
            <a:endParaRPr sz="2800">
              <a:latin typeface="Microsoft JhengHei"/>
              <a:cs typeface="Microsoft JhengHei"/>
            </a:endParaRPr>
          </a:p>
          <a:p>
            <a:pPr marL="355600" marR="5080" indent="-342900">
              <a:lnSpc>
                <a:spcPct val="105000"/>
              </a:lnSpc>
              <a:spcBef>
                <a:spcPts val="670"/>
              </a:spcBef>
            </a:pPr>
            <a:r>
              <a:rPr sz="2800" b="1" spc="-285">
                <a:latin typeface="Microsoft JhengHei"/>
                <a:cs typeface="Microsoft JhengHei"/>
              </a:rPr>
              <a:t>1</a:t>
            </a:r>
            <a:r>
              <a:rPr sz="2800" b="1" spc="-5">
                <a:latin typeface="Microsoft JhengHei"/>
                <a:cs typeface="Microsoft JhengHei"/>
              </a:rPr>
              <a:t>、立法目的：加强安全生产监督管理，防止和减少生生产安全事故，保障人民群众生命和财产安全，</a:t>
            </a:r>
            <a:endParaRPr sz="2800">
              <a:latin typeface="Microsoft JhengHei"/>
              <a:cs typeface="Microsoft JhengHei"/>
            </a:endParaRPr>
          </a:p>
          <a:p>
            <a:pPr marL="355600">
              <a:lnSpc>
                <a:spcPct val="100000"/>
              </a:lnSpc>
              <a:spcBef>
                <a:spcPts val="170"/>
              </a:spcBef>
            </a:pPr>
            <a:r>
              <a:rPr sz="2800" b="1" spc="-10">
                <a:latin typeface="Microsoft JhengHei"/>
                <a:cs typeface="Microsoft JhengHei"/>
              </a:rPr>
              <a:t>促进经济发展。</a:t>
            </a:r>
            <a:endParaRPr sz="2800">
              <a:latin typeface="Microsoft JhengHei"/>
              <a:cs typeface="Microsoft JhengHei"/>
            </a:endParaRPr>
          </a:p>
          <a:p>
            <a:pPr marL="12700">
              <a:lnSpc>
                <a:spcPct val="100000"/>
              </a:lnSpc>
              <a:spcBef>
                <a:spcPts val="840"/>
              </a:spcBef>
            </a:pPr>
            <a:r>
              <a:rPr sz="2800" b="1" spc="-285">
                <a:latin typeface="Microsoft JhengHei"/>
                <a:cs typeface="Microsoft JhengHei"/>
              </a:rPr>
              <a:t>2</a:t>
            </a:r>
            <a:r>
              <a:rPr sz="2800" b="1" spc="-10">
                <a:latin typeface="Microsoft JhengHei"/>
                <a:cs typeface="Microsoft JhengHei"/>
              </a:rPr>
              <a:t>、适用范围：</a:t>
            </a:r>
            <a:endParaRPr sz="2800">
              <a:latin typeface="Microsoft JhengHei"/>
              <a:cs typeface="Microsoft JhengHei"/>
            </a:endParaRPr>
          </a:p>
          <a:p>
            <a:pPr marL="12700">
              <a:lnSpc>
                <a:spcPct val="100000"/>
              </a:lnSpc>
              <a:spcBef>
                <a:spcPts val="840"/>
              </a:spcBef>
            </a:pPr>
            <a:r>
              <a:rPr sz="2800" b="1">
                <a:latin typeface="Microsoft JhengHei"/>
                <a:cs typeface="Microsoft JhengHei"/>
              </a:rPr>
              <a:t>时间效力：自</a:t>
            </a:r>
            <a:r>
              <a:rPr sz="2800" b="1" spc="-285">
                <a:latin typeface="Microsoft JhengHei"/>
                <a:cs typeface="Microsoft JhengHei"/>
              </a:rPr>
              <a:t>2002</a:t>
            </a:r>
            <a:r>
              <a:rPr sz="2800" b="1">
                <a:latin typeface="Microsoft JhengHei"/>
                <a:cs typeface="Microsoft JhengHei"/>
              </a:rPr>
              <a:t>年</a:t>
            </a:r>
            <a:r>
              <a:rPr sz="2800" b="1" spc="-285">
                <a:latin typeface="Microsoft JhengHei"/>
                <a:cs typeface="Microsoft JhengHei"/>
              </a:rPr>
              <a:t>11</a:t>
            </a:r>
            <a:r>
              <a:rPr sz="2800" b="1">
                <a:latin typeface="Microsoft JhengHei"/>
                <a:cs typeface="Microsoft JhengHei"/>
              </a:rPr>
              <a:t>月</a:t>
            </a:r>
            <a:r>
              <a:rPr sz="2800" b="1" spc="-285">
                <a:latin typeface="Microsoft JhengHei"/>
                <a:cs typeface="Microsoft JhengHei"/>
              </a:rPr>
              <a:t>1</a:t>
            </a:r>
            <a:r>
              <a:rPr sz="2800" b="1" spc="-10">
                <a:latin typeface="Microsoft JhengHei"/>
                <a:cs typeface="Microsoft JhengHei"/>
              </a:rPr>
              <a:t>日起施行。</a:t>
            </a:r>
            <a:endParaRPr sz="2800">
              <a:latin typeface="Microsoft JhengHei"/>
              <a:cs typeface="Microsoft JhengHei"/>
            </a:endParaRPr>
          </a:p>
          <a:p>
            <a:pPr marL="355600" marR="182880" indent="-342900">
              <a:lnSpc>
                <a:spcPct val="105000"/>
              </a:lnSpc>
              <a:spcBef>
                <a:spcPts val="670"/>
              </a:spcBef>
            </a:pPr>
            <a:r>
              <a:rPr sz="2800" b="1" spc="-5">
                <a:latin typeface="Microsoft JhengHei"/>
                <a:cs typeface="Microsoft JhengHei"/>
              </a:rPr>
              <a:t>空间效力和对人的效力：在中华人民共和国领域内从从事生产经营活动的单位的安全生产，适用本法。</a:t>
            </a:r>
            <a:endParaRPr sz="2800">
              <a:latin typeface="Microsoft JhengHei"/>
              <a:cs typeface="Microsoft JhengHei"/>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404811"/>
            <a:ext cx="8134350" cy="6050280"/>
          </a:xfrm>
          <a:custGeom>
            <a:rect l="l" t="t" r="r" b="b"/>
            <a:pathLst>
              <a:path w="8134350" h="6050280">
                <a:moveTo>
                  <a:pt x="0" y="0"/>
                </a:moveTo>
                <a:lnTo>
                  <a:pt x="8134350" y="0"/>
                </a:lnTo>
                <a:lnTo>
                  <a:pt x="8134350" y="6049961"/>
                </a:lnTo>
                <a:lnTo>
                  <a:pt x="0" y="6049961"/>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545465" y="461312"/>
            <a:ext cx="4140200" cy="391160"/>
          </a:xfrm>
          <a:prstGeom prst="rect">
            <a:avLst/>
          </a:prstGeom>
        </p:spPr>
        <p:txBody>
          <a:bodyPr vert="horz" wrap="square" lIns="0" tIns="12700" rIns="0" bIns="0" rtlCol="0">
            <a:spAutoFit/>
          </a:bodyPr>
          <a:lstStyle/>
          <a:p>
            <a:pPr marL="12700">
              <a:lnSpc>
                <a:spcPct val="100000"/>
              </a:lnSpc>
              <a:spcBef>
                <a:spcPts val="100"/>
              </a:spcBef>
            </a:pPr>
            <a:r>
              <a:rPr sz="2400" b="1" spc="-250">
                <a:latin typeface="Microsoft JhengHei"/>
                <a:cs typeface="Microsoft JhengHei"/>
              </a:rPr>
              <a:t>3</a:t>
            </a:r>
            <a:r>
              <a:rPr sz="2400" b="1">
                <a:latin typeface="Microsoft JhengHei"/>
                <a:cs typeface="Microsoft JhengHei"/>
              </a:rPr>
              <a:t>、内容：共七章（九十七条</a:t>
            </a:r>
            <a:r>
              <a:rPr sz="2400" b="1" spc="-50">
                <a:latin typeface="Microsoft JhengHei"/>
                <a:cs typeface="Microsoft JhengHei"/>
              </a:rPr>
              <a:t>）</a:t>
            </a:r>
            <a:endParaRPr sz="2400">
              <a:latin typeface="Microsoft JhengHei"/>
              <a:cs typeface="Microsoft JhengHei"/>
            </a:endParaRPr>
          </a:p>
        </p:txBody>
      </p:sp>
      <p:sp>
        <p:nvSpPr>
          <p:cNvPr id="4" name="object 4"/>
          <p:cNvSpPr txBox="1"/>
          <p:nvPr/>
        </p:nvSpPr>
        <p:spPr>
          <a:xfrm>
            <a:off x="545465" y="827072"/>
            <a:ext cx="6959600" cy="5588635"/>
          </a:xfrm>
          <a:prstGeom prst="rect">
            <a:avLst/>
          </a:prstGeom>
        </p:spPr>
        <p:txBody>
          <a:bodyPr vert="horz" wrap="square" lIns="0" tIns="104139" rIns="0" bIns="0" rtlCol="0">
            <a:spAutoFit/>
          </a:bodyPr>
          <a:lstStyle/>
          <a:p>
            <a:pPr marL="318135" indent="-305435">
              <a:lnSpc>
                <a:spcPct val="100000"/>
              </a:lnSpc>
              <a:spcBef>
                <a:spcPts val="819"/>
              </a:spcBef>
              <a:buSzPct val="95833"/>
              <a:buChar char="◆"/>
              <a:tabLst>
                <a:tab pos="318135"/>
              </a:tabLst>
            </a:pPr>
            <a:r>
              <a:rPr sz="2400" spc="-25">
                <a:latin typeface="宋体"/>
                <a:cs typeface="宋体"/>
              </a:rPr>
              <a:t>总则</a:t>
            </a:r>
            <a:endParaRPr sz="2400">
              <a:latin typeface="宋体"/>
              <a:cs typeface="宋体"/>
            </a:endParaRPr>
          </a:p>
          <a:p>
            <a:pPr marL="318135" indent="-305435">
              <a:lnSpc>
                <a:spcPct val="100000"/>
              </a:lnSpc>
              <a:spcBef>
                <a:spcPts val="720"/>
              </a:spcBef>
              <a:buSzPct val="95833"/>
              <a:buChar char="◆"/>
              <a:tabLst>
                <a:tab pos="318135"/>
              </a:tabLst>
            </a:pPr>
            <a:r>
              <a:rPr sz="2400" spc="-5">
                <a:latin typeface="宋体"/>
                <a:cs typeface="宋体"/>
              </a:rPr>
              <a:t>生产经营单位的安全生产保障</a:t>
            </a:r>
            <a:endParaRPr sz="2400">
              <a:latin typeface="宋体"/>
              <a:cs typeface="宋体"/>
            </a:endParaRPr>
          </a:p>
          <a:p>
            <a:pPr marL="318135" indent="-305435">
              <a:lnSpc>
                <a:spcPct val="100000"/>
              </a:lnSpc>
              <a:spcBef>
                <a:spcPts val="720"/>
              </a:spcBef>
              <a:buSzPct val="95833"/>
              <a:buChar char="◆"/>
              <a:tabLst>
                <a:tab pos="318135"/>
              </a:tabLst>
            </a:pPr>
            <a:r>
              <a:rPr sz="2400" spc="-5">
                <a:latin typeface="宋体"/>
                <a:cs typeface="宋体"/>
              </a:rPr>
              <a:t>从业人员的权利和义务</a:t>
            </a:r>
            <a:endParaRPr sz="2400">
              <a:latin typeface="宋体"/>
              <a:cs typeface="宋体"/>
            </a:endParaRPr>
          </a:p>
          <a:p>
            <a:pPr marL="318135" indent="-305435">
              <a:lnSpc>
                <a:spcPct val="100000"/>
              </a:lnSpc>
              <a:spcBef>
                <a:spcPts val="720"/>
              </a:spcBef>
              <a:buSzPct val="95833"/>
              <a:buChar char="◆"/>
              <a:tabLst>
                <a:tab pos="318135"/>
              </a:tabLst>
            </a:pPr>
            <a:r>
              <a:rPr sz="2400" spc="-10">
                <a:latin typeface="宋体"/>
                <a:cs typeface="宋体"/>
              </a:rPr>
              <a:t>安全生产的监督管理</a:t>
            </a:r>
            <a:endParaRPr sz="2400">
              <a:latin typeface="宋体"/>
              <a:cs typeface="宋体"/>
            </a:endParaRPr>
          </a:p>
          <a:p>
            <a:pPr marL="318135" indent="-305435">
              <a:lnSpc>
                <a:spcPct val="100000"/>
              </a:lnSpc>
              <a:spcBef>
                <a:spcPts val="720"/>
              </a:spcBef>
              <a:buSzPct val="95833"/>
              <a:buChar char="◆"/>
              <a:tabLst>
                <a:tab pos="318135"/>
              </a:tabLst>
            </a:pPr>
            <a:r>
              <a:rPr sz="2400" spc="-5">
                <a:latin typeface="宋体"/>
                <a:cs typeface="宋体"/>
              </a:rPr>
              <a:t>生产安全事故的应急救援与调查处理</a:t>
            </a:r>
            <a:endParaRPr sz="2400">
              <a:latin typeface="宋体"/>
              <a:cs typeface="宋体"/>
            </a:endParaRPr>
          </a:p>
          <a:p>
            <a:pPr marL="318135" indent="-305435">
              <a:lnSpc>
                <a:spcPct val="100000"/>
              </a:lnSpc>
              <a:spcBef>
                <a:spcPts val="720"/>
              </a:spcBef>
              <a:buSzPct val="95833"/>
              <a:buChar char="◆"/>
              <a:tabLst>
                <a:tab pos="318135"/>
              </a:tabLst>
            </a:pPr>
            <a:r>
              <a:rPr sz="2400" spc="-15">
                <a:latin typeface="宋体"/>
                <a:cs typeface="宋体"/>
              </a:rPr>
              <a:t>法律责任</a:t>
            </a:r>
            <a:endParaRPr sz="2400">
              <a:latin typeface="宋体"/>
              <a:cs typeface="宋体"/>
            </a:endParaRPr>
          </a:p>
          <a:p>
            <a:pPr marL="318135" indent="-305435">
              <a:lnSpc>
                <a:spcPct val="100000"/>
              </a:lnSpc>
              <a:spcBef>
                <a:spcPts val="720"/>
              </a:spcBef>
              <a:buSzPct val="95833"/>
              <a:buChar char="◆"/>
              <a:tabLst>
                <a:tab pos="318135"/>
              </a:tabLst>
            </a:pPr>
            <a:r>
              <a:rPr sz="2400" spc="-25">
                <a:latin typeface="宋体"/>
                <a:cs typeface="宋体"/>
              </a:rPr>
              <a:t>附则</a:t>
            </a:r>
            <a:endParaRPr sz="2400">
              <a:latin typeface="宋体"/>
              <a:cs typeface="宋体"/>
            </a:endParaRPr>
          </a:p>
          <a:p>
            <a:pPr>
              <a:lnSpc>
                <a:spcPct val="100000"/>
              </a:lnSpc>
            </a:pPr>
            <a:endParaRPr sz="2950">
              <a:latin typeface="宋体"/>
              <a:cs typeface="宋体"/>
            </a:endParaRPr>
          </a:p>
          <a:p>
            <a:pPr marL="12700">
              <a:lnSpc>
                <a:spcPct val="100000"/>
              </a:lnSpc>
            </a:pPr>
            <a:r>
              <a:rPr sz="2600" spc="-5">
                <a:latin typeface="宋体"/>
                <a:cs typeface="宋体"/>
              </a:rPr>
              <a:t>《职业病防治法》《危险化学品安全管理条例》</a:t>
            </a:r>
            <a:endParaRPr sz="2600">
              <a:latin typeface="宋体"/>
              <a:cs typeface="宋体"/>
            </a:endParaRPr>
          </a:p>
          <a:p>
            <a:pPr marL="12700">
              <a:lnSpc>
                <a:spcPct val="100000"/>
              </a:lnSpc>
              <a:spcBef>
                <a:spcPts val="780"/>
              </a:spcBef>
            </a:pPr>
            <a:r>
              <a:rPr sz="2600" spc="-5">
                <a:latin typeface="宋体"/>
                <a:cs typeface="宋体"/>
              </a:rPr>
              <a:t>《工伤保险条例》《特种设备安全监察条例》</a:t>
            </a:r>
            <a:endParaRPr sz="2600">
              <a:latin typeface="宋体"/>
              <a:cs typeface="宋体"/>
            </a:endParaRPr>
          </a:p>
          <a:p>
            <a:pPr marL="12700">
              <a:lnSpc>
                <a:spcPct val="100000"/>
              </a:lnSpc>
              <a:spcBef>
                <a:spcPts val="780"/>
              </a:spcBef>
            </a:pPr>
            <a:r>
              <a:rPr sz="2600" spc="-5">
                <a:latin typeface="宋体"/>
                <a:cs typeface="宋体"/>
              </a:rPr>
              <a:t>《消防法》《生产经营单位安全培训规定》</a:t>
            </a:r>
            <a:endParaRPr sz="2600">
              <a:latin typeface="宋体"/>
              <a:cs typeface="宋体"/>
            </a:endParaRPr>
          </a:p>
          <a:p>
            <a:pPr marL="12700">
              <a:lnSpc>
                <a:spcPct val="100000"/>
              </a:lnSpc>
              <a:spcBef>
                <a:spcPts val="780"/>
              </a:spcBef>
            </a:pPr>
            <a:r>
              <a:rPr sz="2600" spc="-5">
                <a:latin typeface="宋体"/>
                <a:cs typeface="宋体"/>
              </a:rPr>
              <a:t>《安全生产事故隐患排查治理暂行规定》</a:t>
            </a:r>
            <a:endParaRPr sz="2600">
              <a:latin typeface="宋体"/>
              <a:cs typeface="宋体"/>
            </a:endParaRPr>
          </a:p>
        </p:txBody>
      </p:sp>
      <p:pic>
        <p:nvPicPr>
          <p:cNvPr id="5" name="object 5"/>
          <p:cNvPicPr/>
          <p:nvPr/>
        </p:nvPicPr>
        <p:blipFill>
          <a:blip r:embed="rId2"/>
          <a:stretch>
            <a:fillRect/>
          </a:stretch>
        </p:blipFill>
        <p:spPr>
          <a:xfrm>
            <a:off x="6807200" y="1054100"/>
            <a:ext cx="1855788" cy="2735261"/>
          </a:xfrm>
          <a:prstGeom prst="rect">
            <a:avLst/>
          </a:prstGeom>
        </p:spPr>
      </p:pic>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207604"/>
            <a:ext cx="8204200" cy="3609975"/>
          </a:xfrm>
          <a:prstGeom prst="rect">
            <a:avLst/>
          </a:prstGeom>
        </p:spPr>
        <p:txBody>
          <a:bodyPr vert="horz" wrap="square" lIns="0" tIns="12700" rIns="0" bIns="0" rtlCol="0">
            <a:spAutoFit/>
          </a:bodyPr>
          <a:lstStyle/>
          <a:p>
            <a:pPr marL="354965" indent="-342265">
              <a:lnSpc>
                <a:spcPct val="100000"/>
              </a:lnSpc>
              <a:spcBef>
                <a:spcPts val="100"/>
              </a:spcBef>
              <a:buSzPct val="101785"/>
              <a:buFont typeface="Arial"/>
              <a:buChar char="•"/>
              <a:tabLst>
                <a:tab pos="354965"/>
                <a:tab pos="355600"/>
              </a:tabLst>
            </a:pPr>
            <a:r>
              <a:rPr sz="2800" b="1" spc="-10">
                <a:latin typeface="Microsoft JhengHei"/>
                <a:cs typeface="Microsoft JhengHei"/>
              </a:rPr>
              <a:t>安全生产方针</a:t>
            </a:r>
            <a:endParaRPr sz="2800">
              <a:latin typeface="Microsoft JhengHei"/>
              <a:cs typeface="Microsoft JhengHei"/>
            </a:endParaRPr>
          </a:p>
          <a:p>
            <a:pPr marL="12700">
              <a:lnSpc>
                <a:spcPct val="100000"/>
              </a:lnSpc>
            </a:pPr>
            <a:r>
              <a:rPr sz="2800" b="1" spc="-5">
                <a:latin typeface="Microsoft JhengHei"/>
                <a:cs typeface="Microsoft JhengHei"/>
              </a:rPr>
              <a:t>“安全第一，预防为主，综合治理”</a:t>
            </a:r>
            <a:endParaRPr sz="2800">
              <a:latin typeface="Microsoft JhengHei"/>
              <a:cs typeface="Microsoft JhengHei"/>
            </a:endParaRPr>
          </a:p>
          <a:p>
            <a:pPr marL="354965" indent="-342265">
              <a:lnSpc>
                <a:spcPts val="3285"/>
              </a:lnSpc>
              <a:buSzPct val="101785"/>
              <a:buFont typeface="Arial"/>
              <a:buChar char="•"/>
              <a:tabLst>
                <a:tab pos="354965"/>
                <a:tab pos="355600"/>
              </a:tabLst>
            </a:pPr>
            <a:r>
              <a:rPr sz="2800" b="1" spc="-10">
                <a:latin typeface="Microsoft JhengHei"/>
                <a:cs typeface="Microsoft JhengHei"/>
              </a:rPr>
              <a:t>安全生产原则</a:t>
            </a:r>
            <a:endParaRPr sz="2800">
              <a:latin typeface="Microsoft JhengHei"/>
              <a:cs typeface="Microsoft JhengHei"/>
            </a:endParaRPr>
          </a:p>
          <a:p>
            <a:pPr marL="12700">
              <a:lnSpc>
                <a:spcPts val="3285"/>
              </a:lnSpc>
            </a:pPr>
            <a:r>
              <a:rPr sz="2800" b="1">
                <a:latin typeface="Microsoft JhengHei"/>
                <a:cs typeface="Microsoft JhengHei"/>
              </a:rPr>
              <a:t>原则一：</a:t>
            </a:r>
            <a:r>
              <a:rPr sz="2800" b="1">
                <a:latin typeface="Times New Roman"/>
                <a:cs typeface="Times New Roman"/>
              </a:rPr>
              <a:t>“</a:t>
            </a:r>
            <a:r>
              <a:rPr sz="2800" b="1">
                <a:latin typeface="Microsoft JhengHei"/>
                <a:cs typeface="Microsoft JhengHei"/>
              </a:rPr>
              <a:t>管生产必须管安全</a:t>
            </a:r>
            <a:r>
              <a:rPr sz="2800" b="1" spc="-50">
                <a:latin typeface="Times New Roman"/>
                <a:cs typeface="Times New Roman"/>
              </a:rPr>
              <a:t>”</a:t>
            </a:r>
            <a:endParaRPr sz="2800">
              <a:latin typeface="Times New Roman"/>
              <a:cs typeface="Times New Roman"/>
            </a:endParaRPr>
          </a:p>
          <a:p>
            <a:pPr marL="12700">
              <a:lnSpc>
                <a:spcPts val="3100"/>
              </a:lnSpc>
            </a:pPr>
            <a:r>
              <a:rPr sz="2800" b="1">
                <a:latin typeface="Microsoft JhengHei"/>
                <a:cs typeface="Microsoft JhengHei"/>
              </a:rPr>
              <a:t>原则二：</a:t>
            </a:r>
            <a:r>
              <a:rPr sz="2800" b="1">
                <a:latin typeface="Times New Roman"/>
                <a:cs typeface="Times New Roman"/>
              </a:rPr>
              <a:t>“</a:t>
            </a:r>
            <a:r>
              <a:rPr sz="2800" b="1">
                <a:latin typeface="Microsoft JhengHei"/>
                <a:cs typeface="Microsoft JhengHei"/>
              </a:rPr>
              <a:t>三同时</a:t>
            </a:r>
            <a:r>
              <a:rPr sz="2800" b="1">
                <a:latin typeface="Times New Roman"/>
                <a:cs typeface="Times New Roman"/>
              </a:rPr>
              <a:t>”</a:t>
            </a:r>
            <a:r>
              <a:rPr sz="2800" b="1">
                <a:latin typeface="Microsoft JhengHei"/>
                <a:cs typeface="Microsoft JhengHei"/>
              </a:rPr>
              <a:t>（</a:t>
            </a:r>
            <a:r>
              <a:rPr sz="2800" b="1" spc="-5">
                <a:latin typeface="Microsoft JhengHei"/>
                <a:cs typeface="Microsoft JhengHei"/>
              </a:rPr>
              <a:t>新、改、扩建工程项目的安</a:t>
            </a:r>
            <a:endParaRPr sz="2800">
              <a:latin typeface="Microsoft JhengHei"/>
              <a:cs typeface="Microsoft JhengHei"/>
            </a:endParaRPr>
          </a:p>
          <a:p>
            <a:pPr marL="355600" marR="18415">
              <a:lnSpc>
                <a:spcPts val="2690"/>
              </a:lnSpc>
              <a:spcBef>
                <a:spcPts val="385"/>
              </a:spcBef>
            </a:pPr>
            <a:r>
              <a:rPr sz="2800" b="1" spc="-5">
                <a:latin typeface="Microsoft JhengHei"/>
                <a:cs typeface="Microsoft JhengHei"/>
              </a:rPr>
              <a:t>全设施必须与主体工程同时设计、同时施工、同时</a:t>
            </a:r>
            <a:r>
              <a:rPr sz="2800" b="1">
                <a:latin typeface="Microsoft JhengHei"/>
                <a:cs typeface="Microsoft JhengHei"/>
              </a:rPr>
              <a:t>时投入生产和使用。</a:t>
            </a:r>
            <a:r>
              <a:rPr sz="2800" b="1" spc="-50">
                <a:latin typeface="Microsoft JhengHei"/>
                <a:cs typeface="Microsoft JhengHei"/>
              </a:rPr>
              <a:t>）</a:t>
            </a:r>
            <a:endParaRPr sz="2800">
              <a:latin typeface="Microsoft JhengHei"/>
              <a:cs typeface="Microsoft JhengHei"/>
            </a:endParaRPr>
          </a:p>
          <a:p>
            <a:pPr marL="354965" marR="5080" indent="-342900">
              <a:lnSpc>
                <a:spcPts val="2840"/>
              </a:lnSpc>
              <a:spcBef>
                <a:spcPts val="400"/>
              </a:spcBef>
            </a:pPr>
            <a:r>
              <a:rPr sz="2800" b="1">
                <a:latin typeface="Microsoft JhengHei"/>
                <a:cs typeface="Microsoft JhengHei"/>
              </a:rPr>
              <a:t>原则三：</a:t>
            </a:r>
            <a:r>
              <a:rPr sz="2800" b="1">
                <a:latin typeface="Times New Roman"/>
                <a:cs typeface="Times New Roman"/>
              </a:rPr>
              <a:t>“</a:t>
            </a:r>
            <a:r>
              <a:rPr sz="2800" b="1">
                <a:latin typeface="Microsoft JhengHei"/>
                <a:cs typeface="Microsoft JhengHei"/>
              </a:rPr>
              <a:t>三级教育</a:t>
            </a:r>
            <a:r>
              <a:rPr sz="2800" b="1">
                <a:latin typeface="Times New Roman"/>
                <a:cs typeface="Times New Roman"/>
              </a:rPr>
              <a:t>”</a:t>
            </a:r>
            <a:r>
              <a:rPr sz="2800" b="1">
                <a:latin typeface="Microsoft JhengHei"/>
                <a:cs typeface="Microsoft JhengHei"/>
              </a:rPr>
              <a:t>（</a:t>
            </a:r>
            <a:r>
              <a:rPr sz="2800" b="1" spc="-5">
                <a:latin typeface="Microsoft JhengHei"/>
                <a:cs typeface="Microsoft JhengHei"/>
              </a:rPr>
              <a:t>新职工必须进行厂级、车间、</a:t>
            </a:r>
            <a:r>
              <a:rPr sz="2800" b="1">
                <a:latin typeface="Microsoft JhengHei"/>
                <a:cs typeface="Microsoft JhengHei"/>
              </a:rPr>
              <a:t>班组安全教育，在考试合格后方准独立操作。</a:t>
            </a:r>
            <a:r>
              <a:rPr sz="2800" b="1" spc="-50">
                <a:latin typeface="Microsoft JhengHei"/>
                <a:cs typeface="Microsoft JhengHei"/>
              </a:rPr>
              <a:t>）</a:t>
            </a:r>
            <a:endParaRPr sz="2800">
              <a:latin typeface="Microsoft JhengHei"/>
              <a:cs typeface="Microsoft JhengHei"/>
            </a:endParaRP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333375"/>
            <a:ext cx="8229600" cy="5794375"/>
          </a:xfrm>
          <a:custGeom>
            <a:rect l="l" t="t" r="r" b="b"/>
            <a:pathLst>
              <a:path w="8229600" h="5794375">
                <a:moveTo>
                  <a:pt x="0" y="0"/>
                </a:moveTo>
                <a:lnTo>
                  <a:pt x="8229600" y="0"/>
                </a:lnTo>
                <a:lnTo>
                  <a:pt x="8229600" y="5794375"/>
                </a:lnTo>
                <a:lnTo>
                  <a:pt x="0" y="5794375"/>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35940" y="385445"/>
            <a:ext cx="8293100" cy="3683000"/>
          </a:xfrm>
          <a:prstGeom prst="rect">
            <a:avLst/>
          </a:prstGeom>
        </p:spPr>
        <p:txBody>
          <a:bodyPr vert="horz" wrap="square" lIns="0" tIns="12700" rIns="0" bIns="0" rtlCol="0">
            <a:spAutoFit/>
          </a:bodyPr>
          <a:lstStyle/>
          <a:p>
            <a:pPr marL="355600" marR="5080" indent="-342900" algn="just">
              <a:lnSpc>
                <a:spcPct val="100000"/>
              </a:lnSpc>
              <a:spcBef>
                <a:spcPts val="100"/>
              </a:spcBef>
              <a:buSzPct val="101041"/>
              <a:buFont typeface="Arial"/>
              <a:buChar char="•"/>
              <a:tabLst>
                <a:tab pos="355600"/>
              </a:tabLst>
            </a:pPr>
            <a:r>
              <a:rPr sz="4800" b="1" spc="-5">
                <a:latin typeface="Microsoft JhengHei"/>
                <a:cs typeface="Microsoft JhengHei"/>
              </a:rPr>
              <a:t>所以，从业人员应当接受安全全生产教育和培训，掌握本职职工作所需的安全生产知识，</a:t>
            </a:r>
            <a:r>
              <a:rPr sz="4800" b="1">
                <a:latin typeface="Microsoft JhengHei"/>
                <a:cs typeface="Microsoft JhengHei"/>
              </a:rPr>
              <a:t>提高安全生产技能，</a:t>
            </a:r>
            <a:r>
              <a:rPr sz="4800" b="1" u="heavy">
                <a:uFill>
                  <a:solidFill>
                    <a:srgbClr val="000000"/>
                  </a:solidFill>
                </a:uFill>
                <a:latin typeface="Microsoft JhengHei"/>
                <a:cs typeface="Microsoft JhengHei"/>
              </a:rPr>
              <a:t>增强事</a:t>
            </a:r>
            <a:r>
              <a:rPr sz="4800" b="1" spc="-50">
                <a:latin typeface="Microsoft JhengHei"/>
                <a:cs typeface="Microsoft JhengHei"/>
              </a:rPr>
              <a:t>故</a:t>
            </a:r>
            <a:r>
              <a:rPr sz="4800" b="1" u="heavy" spc="-5">
                <a:uFill>
                  <a:solidFill>
                    <a:srgbClr val="000000"/>
                  </a:solidFill>
                </a:uFill>
                <a:latin typeface="Microsoft JhengHei"/>
                <a:cs typeface="Microsoft JhengHei"/>
              </a:rPr>
              <a:t>故预防和应急处理能力</a:t>
            </a:r>
            <a:endParaRPr sz="4800">
              <a:latin typeface="Microsoft JhengHei"/>
              <a:cs typeface="Microsoft JhengHei"/>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535940" y="1361013"/>
            <a:ext cx="8407400" cy="695960"/>
          </a:xfrm>
          <a:prstGeom prst="rect">
            <a:avLst/>
          </a:prstGeom>
        </p:spPr>
        <p:txBody>
          <a:bodyPr vert="horz" wrap="square" lIns="0" tIns="12700" rIns="0" bIns="0" rtlCol="0">
            <a:spAutoFit/>
          </a:bodyPr>
          <a:lstStyle/>
          <a:p>
            <a:pPr marL="12700">
              <a:lnSpc>
                <a:spcPct val="100000"/>
              </a:lnSpc>
              <a:spcBef>
                <a:spcPts val="100"/>
              </a:spcBef>
            </a:pPr>
            <a:r>
              <a:rPr sz="4400" spc="-5"/>
              <a:t>那么，安全生产实行的两个负责制</a:t>
            </a:r>
            <a:endParaRPr sz="4400"/>
          </a:p>
        </p:txBody>
      </p:sp>
      <p:sp>
        <p:nvSpPr>
          <p:cNvPr id="4" name="object 4"/>
          <p:cNvSpPr txBox="1"/>
          <p:nvPr/>
        </p:nvSpPr>
        <p:spPr>
          <a:xfrm>
            <a:off x="535940" y="1897461"/>
            <a:ext cx="8140700" cy="3566160"/>
          </a:xfrm>
          <a:prstGeom prst="rect">
            <a:avLst/>
          </a:prstGeom>
        </p:spPr>
        <p:txBody>
          <a:bodyPr vert="horz" wrap="square" lIns="0" tIns="12700" rIns="0" bIns="0" rtlCol="0">
            <a:spAutoFit/>
          </a:bodyPr>
          <a:lstStyle/>
          <a:p>
            <a:pPr marL="355600">
              <a:lnSpc>
                <a:spcPct val="100000"/>
              </a:lnSpc>
              <a:spcBef>
                <a:spcPts val="100"/>
              </a:spcBef>
            </a:pPr>
            <a:r>
              <a:rPr sz="4400" spc="-25">
                <a:latin typeface="黑体"/>
                <a:cs typeface="黑体"/>
              </a:rPr>
              <a:t>制是</a:t>
            </a:r>
            <a:endParaRPr sz="4400">
              <a:latin typeface="黑体"/>
              <a:cs typeface="黑体"/>
            </a:endParaRPr>
          </a:p>
          <a:p>
            <a:pPr marL="12700" marR="1415415">
              <a:lnSpc>
                <a:spcPct val="100000"/>
              </a:lnSpc>
            </a:pPr>
            <a:r>
              <a:rPr sz="4400">
                <a:latin typeface="黑体"/>
                <a:cs typeface="黑体"/>
              </a:rPr>
              <a:t>实行：</a:t>
            </a:r>
            <a:r>
              <a:rPr sz="4400" b="1" u="heavy" spc="-10">
                <a:uFill>
                  <a:solidFill>
                    <a:srgbClr val="000000"/>
                  </a:solidFill>
                </a:uFill>
                <a:latin typeface="Microsoft JhengHei"/>
                <a:cs typeface="Microsoft JhengHei"/>
              </a:rPr>
              <a:t>企业法人代表负责制</a:t>
            </a:r>
            <a:r>
              <a:rPr sz="4400" b="1" u="heavy" spc="1100">
                <a:uFill>
                  <a:solidFill>
                    <a:srgbClr val="000000"/>
                  </a:solidFill>
                </a:uFill>
                <a:latin typeface="Microsoft JhengHei"/>
                <a:cs typeface="Microsoft JhengHei"/>
              </a:rPr>
              <a:t>               </a:t>
            </a:r>
            <a:r>
              <a:rPr sz="4400" b="1" u="heavy" spc="-10">
                <a:uFill>
                  <a:solidFill>
                    <a:srgbClr val="000000"/>
                  </a:solidFill>
                </a:uFill>
                <a:latin typeface="Microsoft JhengHei"/>
                <a:cs typeface="Microsoft JhengHei"/>
              </a:rPr>
              <a:t>政府行政首长负责制</a:t>
            </a:r>
            <a:endParaRPr sz="4400">
              <a:latin typeface="Microsoft JhengHei"/>
              <a:cs typeface="Microsoft JhengHei"/>
            </a:endParaRPr>
          </a:p>
          <a:p>
            <a:pPr marL="355600" marR="5080" indent="-342900">
              <a:lnSpc>
                <a:spcPts val="3460"/>
              </a:lnSpc>
              <a:spcBef>
                <a:spcPts val="760"/>
              </a:spcBef>
              <a:buSzPct val="101388"/>
              <a:buFont typeface="Arial"/>
              <a:buChar char="•"/>
              <a:tabLst>
                <a:tab pos="355600"/>
              </a:tabLst>
            </a:pPr>
            <a:r>
              <a:rPr sz="3600" b="1" spc="-5">
                <a:latin typeface="Microsoft JhengHei"/>
                <a:cs typeface="Microsoft JhengHei"/>
              </a:rPr>
              <a:t>第五条生产经营单位的主要负责人对本本单位的安全生产工作全面负责</a:t>
            </a:r>
            <a:endParaRPr sz="3600">
              <a:latin typeface="Microsoft JhengHei"/>
              <a:cs typeface="Microsoft JhengHei"/>
            </a:endParaRPr>
          </a:p>
          <a:p>
            <a:pPr marL="355600" indent="-342900">
              <a:lnSpc>
                <a:spcPct val="100000"/>
              </a:lnSpc>
              <a:spcBef>
                <a:spcPts val="25"/>
              </a:spcBef>
              <a:buSzPct val="101388"/>
              <a:buFont typeface="Arial"/>
              <a:buChar char="•"/>
              <a:tabLst>
                <a:tab pos="355600"/>
              </a:tabLst>
            </a:pPr>
            <a:r>
              <a:rPr sz="3600" b="1">
                <a:latin typeface="Microsoft JhengHei"/>
                <a:cs typeface="Microsoft JhengHei"/>
              </a:rPr>
              <a:t>（安全法</a:t>
            </a:r>
            <a:r>
              <a:rPr sz="3600" b="1" spc="-50">
                <a:latin typeface="Microsoft JhengHei"/>
                <a:cs typeface="Microsoft JhengHei"/>
              </a:rPr>
              <a:t>）</a:t>
            </a:r>
            <a:endParaRPr sz="3600">
              <a:latin typeface="Microsoft JhengHei"/>
              <a:cs typeface="Microsoft JhengHei"/>
            </a:endParaRP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03187" y="400049"/>
            <a:ext cx="9041130" cy="6275705"/>
            <a:chOff x="103187" y="400049"/>
            <a:chExt cx="9041130" cy="6275705"/>
          </a:xfrm>
        </p:grpSpPr>
        <p:sp>
          <p:nvSpPr>
            <p:cNvPr id="3" name="object 3"/>
            <p:cNvSpPr/>
            <p:nvPr/>
          </p:nvSpPr>
          <p:spPr>
            <a:xfrm>
              <a:off x="107950" y="404811"/>
              <a:ext cx="9001125" cy="6266180"/>
            </a:xfrm>
            <a:custGeom>
              <a:rect l="l" t="t" r="r" b="b"/>
              <a:pathLst>
                <a:path w="9001125" h="6266180">
                  <a:moveTo>
                    <a:pt x="0" y="0"/>
                  </a:moveTo>
                  <a:lnTo>
                    <a:pt x="9001125" y="0"/>
                  </a:lnTo>
                  <a:lnTo>
                    <a:pt x="9001125" y="6265862"/>
                  </a:lnTo>
                  <a:lnTo>
                    <a:pt x="0" y="6265862"/>
                  </a:lnTo>
                  <a:lnTo>
                    <a:pt x="0" y="0"/>
                  </a:lnTo>
                  <a:close/>
                </a:path>
              </a:pathLst>
            </a:custGeom>
            <a:ln w="9525">
              <a:solidFill>
                <a:srgbClr val="000000"/>
              </a:solidFill>
            </a:ln>
          </p:spPr>
          <p:txBody>
            <a:bodyPr wrap="square" lIns="0" tIns="0" rIns="0" bIns="0" rtlCol="0"/>
            <a:lstStyle/>
            <a:p/>
          </p:txBody>
        </p:sp>
        <p:sp>
          <p:nvSpPr>
            <p:cNvPr id="4" name="object 4"/>
            <p:cNvSpPr/>
            <p:nvPr/>
          </p:nvSpPr>
          <p:spPr>
            <a:xfrm>
              <a:off x="199390" y="2514675"/>
              <a:ext cx="8944610" cy="25400"/>
            </a:xfrm>
            <a:custGeom>
              <a:rect l="l" t="t" r="r" b="b"/>
              <a:pathLst>
                <a:path w="8944610" h="25400">
                  <a:moveTo>
                    <a:pt x="8944610" y="0"/>
                  </a:moveTo>
                  <a:lnTo>
                    <a:pt x="8944610" y="0"/>
                  </a:lnTo>
                  <a:lnTo>
                    <a:pt x="0" y="0"/>
                  </a:lnTo>
                  <a:lnTo>
                    <a:pt x="0" y="24892"/>
                  </a:lnTo>
                  <a:lnTo>
                    <a:pt x="8944610" y="24892"/>
                  </a:lnTo>
                  <a:lnTo>
                    <a:pt x="8944610" y="0"/>
                  </a:lnTo>
                  <a:close/>
                </a:path>
              </a:pathLst>
            </a:custGeom>
            <a:solidFill>
              <a:srgbClr val="000000"/>
            </a:solidFill>
          </p:spPr>
          <p:txBody>
            <a:bodyPr wrap="square" lIns="0" tIns="0" rIns="0" bIns="0" rtlCol="0"/>
            <a:lstStyle/>
            <a:p/>
          </p:txBody>
        </p:sp>
      </p:grpSp>
      <p:sp>
        <p:nvSpPr>
          <p:cNvPr id="5" name="object 5"/>
          <p:cNvSpPr txBox="1"/>
          <p:nvPr/>
        </p:nvSpPr>
        <p:spPr>
          <a:xfrm>
            <a:off x="186690" y="416380"/>
            <a:ext cx="8915400" cy="4719320"/>
          </a:xfrm>
          <a:prstGeom prst="rect">
            <a:avLst/>
          </a:prstGeom>
        </p:spPr>
        <p:txBody>
          <a:bodyPr vert="horz" wrap="square" lIns="0" tIns="60960" rIns="0" bIns="0" rtlCol="0">
            <a:spAutoFit/>
          </a:bodyPr>
          <a:lstStyle/>
          <a:p>
            <a:pPr marL="354965" marR="5080" indent="-342900">
              <a:lnSpc>
                <a:spcPts val="3020"/>
              </a:lnSpc>
              <a:spcBef>
                <a:spcPts val="480"/>
              </a:spcBef>
            </a:pPr>
            <a:r>
              <a:rPr sz="2800" spc="-5">
                <a:latin typeface="黑体"/>
                <a:cs typeface="黑体"/>
              </a:rPr>
              <a:t>生产经营单位的主要负责人对本单位安全生产工作负有下</a:t>
            </a:r>
            <a:r>
              <a:rPr sz="2800" spc="-10">
                <a:latin typeface="黑体"/>
                <a:cs typeface="黑体"/>
              </a:rPr>
              <a:t>下列职责：</a:t>
            </a:r>
            <a:endParaRPr sz="2800">
              <a:latin typeface="黑体"/>
              <a:cs typeface="黑体"/>
            </a:endParaRPr>
          </a:p>
          <a:p>
            <a:pPr marL="354965" marR="360680" indent="-342900">
              <a:lnSpc>
                <a:spcPts val="3020"/>
              </a:lnSpc>
              <a:spcBef>
                <a:spcPts val="685"/>
              </a:spcBef>
            </a:pPr>
            <a:r>
              <a:rPr sz="2800" b="1" u="heavy">
                <a:uFill>
                  <a:solidFill>
                    <a:srgbClr val="000000"/>
                  </a:solidFill>
                </a:uFill>
                <a:latin typeface="Microsoft JhengHei"/>
                <a:cs typeface="Microsoft JhengHei"/>
              </a:rPr>
              <a:t>（一）建立、健全本单位安全生产责任制；（二）组</a:t>
            </a:r>
            <a:r>
              <a:rPr sz="2800" b="1" spc="-50">
                <a:latin typeface="Microsoft JhengHei"/>
                <a:cs typeface="Microsoft JhengHei"/>
              </a:rPr>
              <a:t>织</a:t>
            </a:r>
            <a:r>
              <a:rPr sz="2800" b="1" u="heavy" spc="-5">
                <a:uFill>
                  <a:solidFill>
                    <a:srgbClr val="000000"/>
                  </a:solidFill>
                </a:uFill>
                <a:latin typeface="Microsoft JhengHei"/>
                <a:cs typeface="Microsoft JhengHei"/>
              </a:rPr>
              <a:t>织制定本单位安全生产规章制度和操作规程；</a:t>
            </a:r>
            <a:endParaRPr sz="2800">
              <a:latin typeface="Microsoft JhengHei"/>
              <a:cs typeface="Microsoft JhengHei"/>
            </a:endParaRPr>
          </a:p>
          <a:p>
            <a:pPr marL="354965" marR="5080" indent="-342900">
              <a:lnSpc>
                <a:spcPts val="3020"/>
              </a:lnSpc>
              <a:spcBef>
                <a:spcPts val="680"/>
              </a:spcBef>
            </a:pPr>
            <a:r>
              <a:rPr sz="2800" b="1">
                <a:latin typeface="Microsoft JhengHei"/>
                <a:cs typeface="Microsoft JhengHei"/>
              </a:rPr>
              <a:t>（三）保证本单位安全生产投入的有效实施；（四）</a:t>
            </a:r>
            <a:r>
              <a:rPr sz="2800" b="1" spc="-25">
                <a:latin typeface="Microsoft JhengHei"/>
                <a:cs typeface="Microsoft JhengHei"/>
              </a:rPr>
              <a:t>督促</a:t>
            </a:r>
            <a:r>
              <a:rPr sz="2800" b="1" u="heavy" spc="-5">
                <a:uFill>
                  <a:solidFill>
                    <a:srgbClr val="000000"/>
                  </a:solidFill>
                </a:uFill>
                <a:latin typeface="Microsoft JhengHei"/>
                <a:cs typeface="Microsoft JhengHei"/>
              </a:rPr>
              <a:t>检查本单位的安全生产工作，及时消除生产安全事故</a:t>
            </a:r>
            <a:r>
              <a:rPr sz="2800" b="1" u="heavy" spc="700">
                <a:uFill>
                  <a:solidFill>
                    <a:srgbClr val="000000"/>
                  </a:solidFill>
                </a:uFill>
                <a:latin typeface="Microsoft JhengHei"/>
                <a:cs typeface="Microsoft JhengHei"/>
              </a:rPr>
              <a:t> </a:t>
            </a:r>
            <a:r>
              <a:rPr sz="2800" b="1" u="heavy" spc="-20">
                <a:uFill>
                  <a:solidFill>
                    <a:srgbClr val="000000"/>
                  </a:solidFill>
                </a:uFill>
                <a:latin typeface="Microsoft JhengHei"/>
                <a:cs typeface="Microsoft JhengHei"/>
              </a:rPr>
              <a:t>隐患；</a:t>
            </a:r>
            <a:endParaRPr sz="2800">
              <a:latin typeface="Microsoft JhengHei"/>
              <a:cs typeface="Microsoft JhengHei"/>
            </a:endParaRPr>
          </a:p>
          <a:p>
            <a:pPr marL="354965" marR="5080" indent="-342900">
              <a:lnSpc>
                <a:spcPts val="3020"/>
              </a:lnSpc>
              <a:spcBef>
                <a:spcPts val="680"/>
              </a:spcBef>
            </a:pPr>
            <a:r>
              <a:rPr sz="2800" b="1" u="heavy">
                <a:uFill>
                  <a:solidFill>
                    <a:srgbClr val="000000"/>
                  </a:solidFill>
                </a:uFill>
                <a:latin typeface="Microsoft JhengHei"/>
                <a:cs typeface="Microsoft JhengHei"/>
              </a:rPr>
              <a:t>（五）组织制定并实施本单位的生产安全事故应急救援</a:t>
            </a:r>
            <a:r>
              <a:rPr sz="2800" b="1" spc="-50">
                <a:latin typeface="Microsoft JhengHei"/>
                <a:cs typeface="Microsoft JhengHei"/>
              </a:rPr>
              <a:t>预</a:t>
            </a:r>
            <a:r>
              <a:rPr sz="2800" b="1" u="heavy" spc="-20">
                <a:uFill>
                  <a:solidFill>
                    <a:srgbClr val="000000"/>
                  </a:solidFill>
                </a:uFill>
                <a:latin typeface="Microsoft JhengHei"/>
                <a:cs typeface="Microsoft JhengHei"/>
              </a:rPr>
              <a:t>预案；</a:t>
            </a:r>
            <a:endParaRPr sz="2800">
              <a:latin typeface="Microsoft JhengHei"/>
              <a:cs typeface="Microsoft JhengHei"/>
            </a:endParaRPr>
          </a:p>
          <a:p>
            <a:pPr marL="12700">
              <a:lnSpc>
                <a:spcPct val="100000"/>
              </a:lnSpc>
              <a:spcBef>
                <a:spcPts val="300"/>
              </a:spcBef>
            </a:pPr>
            <a:r>
              <a:rPr sz="2800" b="1" u="heavy">
                <a:uFill>
                  <a:solidFill>
                    <a:srgbClr val="000000"/>
                  </a:solidFill>
                </a:uFill>
                <a:latin typeface="Microsoft JhengHei"/>
                <a:cs typeface="Microsoft JhengHei"/>
              </a:rPr>
              <a:t>（六）</a:t>
            </a:r>
            <a:r>
              <a:rPr sz="2800" b="1" u="heavy" spc="-5">
                <a:uFill>
                  <a:solidFill>
                    <a:srgbClr val="000000"/>
                  </a:solidFill>
                </a:uFill>
                <a:latin typeface="Microsoft JhengHei"/>
                <a:cs typeface="Microsoft JhengHei"/>
              </a:rPr>
              <a:t>及时、如实报告生产安全事故。</a:t>
            </a:r>
            <a:endParaRPr sz="2800">
              <a:latin typeface="Microsoft JhengHei"/>
              <a:cs typeface="Microsoft JhengHei"/>
            </a:endParaRPr>
          </a:p>
          <a:p>
            <a:pPr marL="12700">
              <a:lnSpc>
                <a:spcPct val="100000"/>
              </a:lnSpc>
              <a:spcBef>
                <a:spcPts val="335"/>
              </a:spcBef>
            </a:pPr>
            <a:r>
              <a:rPr sz="2800" spc="-10">
                <a:latin typeface="黑体"/>
                <a:cs typeface="黑体"/>
              </a:rPr>
              <a:t>安全法第十七条</a:t>
            </a:r>
            <a:endParaRPr sz="2800">
              <a:latin typeface="黑体"/>
              <a:cs typeface="黑体"/>
            </a:endParaRP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p:nvPr/>
        </p:nvSpPr>
        <p:spPr>
          <a:xfrm>
            <a:off x="466725" y="549275"/>
            <a:ext cx="8282305" cy="5834380"/>
          </a:xfrm>
          <a:custGeom>
            <a:rect l="l" t="t" r="r" b="b"/>
            <a:pathLst>
              <a:path w="8282305" h="5834380">
                <a:moveTo>
                  <a:pt x="0" y="0"/>
                </a:moveTo>
                <a:lnTo>
                  <a:pt x="8281988" y="0"/>
                </a:lnTo>
                <a:lnTo>
                  <a:pt x="8281988" y="5834061"/>
                </a:lnTo>
                <a:lnTo>
                  <a:pt x="0" y="5834061"/>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545465" y="638450"/>
            <a:ext cx="5054600" cy="574040"/>
          </a:xfrm>
          <a:prstGeom prst="rect">
            <a:avLst/>
          </a:prstGeom>
        </p:spPr>
        <p:txBody>
          <a:bodyPr vert="horz" wrap="square" lIns="0" tIns="12700" rIns="0" bIns="0" rtlCol="0">
            <a:spAutoFit/>
          </a:bodyPr>
          <a:lstStyle/>
          <a:p>
            <a:pPr marL="12700">
              <a:lnSpc>
                <a:spcPct val="100000"/>
              </a:lnSpc>
              <a:spcBef>
                <a:spcPts val="100"/>
              </a:spcBef>
            </a:pPr>
            <a:r>
              <a:rPr sz="3600" b="1" spc="-5">
                <a:latin typeface="Microsoft JhengHei"/>
                <a:cs typeface="Microsoft JhengHei"/>
              </a:rPr>
              <a:t>三、事故的原因及预防：</a:t>
            </a:r>
            <a:endParaRPr sz="3600">
              <a:latin typeface="Microsoft JhengHei"/>
              <a:cs typeface="Microsoft JhengHei"/>
            </a:endParaRPr>
          </a:p>
        </p:txBody>
      </p:sp>
      <p:sp>
        <p:nvSpPr>
          <p:cNvPr id="5" name="object 5"/>
          <p:cNvSpPr txBox="1"/>
          <p:nvPr/>
        </p:nvSpPr>
        <p:spPr>
          <a:xfrm>
            <a:off x="545465" y="1333251"/>
            <a:ext cx="3276600" cy="513080"/>
          </a:xfrm>
          <a:prstGeom prst="rect">
            <a:avLst/>
          </a:prstGeom>
        </p:spPr>
        <p:txBody>
          <a:bodyPr vert="horz" wrap="square" lIns="0" tIns="12700" rIns="0" bIns="0" rtlCol="0">
            <a:spAutoFit/>
          </a:bodyPr>
          <a:lstStyle/>
          <a:p>
            <a:pPr marL="12700">
              <a:lnSpc>
                <a:spcPct val="100000"/>
              </a:lnSpc>
              <a:spcBef>
                <a:spcPts val="100"/>
              </a:spcBef>
            </a:pPr>
            <a:r>
              <a:rPr sz="3200" b="1">
                <a:latin typeface="Microsoft JhengHei"/>
                <a:cs typeface="Microsoft JhengHei"/>
              </a:rPr>
              <a:t>（一）</a:t>
            </a:r>
            <a:r>
              <a:rPr sz="3200" b="1" spc="-10">
                <a:latin typeface="Microsoft JhengHei"/>
                <a:cs typeface="Microsoft JhengHei"/>
              </a:rPr>
              <a:t>事故原因：</a:t>
            </a:r>
            <a:endParaRPr sz="3200">
              <a:latin typeface="Microsoft JhengHei"/>
              <a:cs typeface="Microsoft JhengHei"/>
            </a:endParaRPr>
          </a:p>
        </p:txBody>
      </p:sp>
      <p:grpSp>
        <p:nvGrpSpPr>
          <p:cNvPr id="6" name="object 6"/>
          <p:cNvGrpSpPr/>
          <p:nvPr/>
        </p:nvGrpSpPr>
        <p:grpSpPr>
          <a:xfrm>
            <a:off x="393700" y="1917700"/>
            <a:ext cx="8041005" cy="4316730"/>
            <a:chOff x="393700" y="1917700"/>
            <a:chExt cx="8041005" cy="4316730"/>
          </a:xfrm>
        </p:grpSpPr>
        <p:pic>
          <p:nvPicPr>
            <p:cNvPr id="7" name="object 7"/>
            <p:cNvPicPr/>
            <p:nvPr/>
          </p:nvPicPr>
          <p:blipFill>
            <a:blip r:embed="rId3"/>
            <a:stretch>
              <a:fillRect/>
            </a:stretch>
          </p:blipFill>
          <p:spPr>
            <a:xfrm>
              <a:off x="6299200" y="3721100"/>
              <a:ext cx="2135187" cy="2447925"/>
            </a:xfrm>
            <a:prstGeom prst="rect">
              <a:avLst/>
            </a:prstGeom>
          </p:spPr>
        </p:pic>
        <p:pic>
          <p:nvPicPr>
            <p:cNvPr id="8" name="object 8"/>
            <p:cNvPicPr/>
            <p:nvPr/>
          </p:nvPicPr>
          <p:blipFill>
            <a:blip r:embed="rId4"/>
            <a:stretch>
              <a:fillRect/>
            </a:stretch>
          </p:blipFill>
          <p:spPr>
            <a:xfrm>
              <a:off x="393700" y="1993900"/>
              <a:ext cx="2041525" cy="2087561"/>
            </a:xfrm>
            <a:prstGeom prst="rect">
              <a:avLst/>
            </a:prstGeom>
          </p:spPr>
        </p:pic>
        <p:pic>
          <p:nvPicPr>
            <p:cNvPr id="9" name="object 9"/>
            <p:cNvPicPr/>
            <p:nvPr/>
          </p:nvPicPr>
          <p:blipFill>
            <a:blip r:embed="rId5"/>
            <a:stretch>
              <a:fillRect/>
            </a:stretch>
          </p:blipFill>
          <p:spPr>
            <a:xfrm>
              <a:off x="2413000" y="1917700"/>
              <a:ext cx="4316412" cy="2165350"/>
            </a:xfrm>
            <a:prstGeom prst="rect">
              <a:avLst/>
            </a:prstGeom>
          </p:spPr>
        </p:pic>
        <p:pic>
          <p:nvPicPr>
            <p:cNvPr id="10" name="object 10"/>
            <p:cNvPicPr/>
            <p:nvPr/>
          </p:nvPicPr>
          <p:blipFill>
            <a:blip r:embed="rId6"/>
            <a:stretch>
              <a:fillRect/>
            </a:stretch>
          </p:blipFill>
          <p:spPr>
            <a:xfrm>
              <a:off x="1841500" y="3784600"/>
              <a:ext cx="1984375" cy="2376487"/>
            </a:xfrm>
            <a:prstGeom prst="rect">
              <a:avLst/>
            </a:prstGeom>
          </p:spPr>
        </p:pic>
        <p:pic>
          <p:nvPicPr>
            <p:cNvPr id="11" name="object 11"/>
            <p:cNvPicPr/>
            <p:nvPr/>
          </p:nvPicPr>
          <p:blipFill>
            <a:blip r:embed="rId7"/>
            <a:stretch>
              <a:fillRect/>
            </a:stretch>
          </p:blipFill>
          <p:spPr>
            <a:xfrm>
              <a:off x="3848100" y="3759200"/>
              <a:ext cx="2030411" cy="2474912"/>
            </a:xfrm>
            <a:prstGeom prst="rect">
              <a:avLst/>
            </a:prstGeom>
          </p:spPr>
        </p:pic>
      </p:gr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693737"/>
            <a:ext cx="4038600" cy="5248275"/>
          </a:xfrm>
          <a:custGeom>
            <a:rect l="l" t="t" r="r" b="b"/>
            <a:pathLst>
              <a:path w="4038600" h="5248275">
                <a:moveTo>
                  <a:pt x="0" y="0"/>
                </a:moveTo>
                <a:lnTo>
                  <a:pt x="4038600" y="0"/>
                </a:lnTo>
                <a:lnTo>
                  <a:pt x="4038600" y="5248275"/>
                </a:lnTo>
                <a:lnTo>
                  <a:pt x="0" y="5248275"/>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471487" y="758066"/>
            <a:ext cx="4029075" cy="513080"/>
          </a:xfrm>
          <a:prstGeom prst="rect">
            <a:avLst/>
          </a:prstGeom>
        </p:spPr>
        <p:txBody>
          <a:bodyPr vert="horz" wrap="square" lIns="0" tIns="12700" rIns="0" bIns="0" rtlCol="0">
            <a:spAutoFit/>
          </a:bodyPr>
          <a:lstStyle/>
          <a:p>
            <a:pPr marL="86360">
              <a:lnSpc>
                <a:spcPct val="100000"/>
              </a:lnSpc>
              <a:spcBef>
                <a:spcPts val="100"/>
              </a:spcBef>
            </a:pPr>
            <a:r>
              <a:rPr sz="3200" b="1">
                <a:latin typeface="Microsoft JhengHei"/>
                <a:cs typeface="Microsoft JhengHei"/>
              </a:rPr>
              <a:t>（二）</a:t>
            </a:r>
            <a:r>
              <a:rPr sz="3200" b="1" spc="-15">
                <a:latin typeface="Microsoft JhengHei"/>
                <a:cs typeface="Microsoft JhengHei"/>
              </a:rPr>
              <a:t>事故预防</a:t>
            </a:r>
            <a:endParaRPr sz="3200">
              <a:latin typeface="Microsoft JhengHei"/>
              <a:cs typeface="Microsoft JhengHei"/>
            </a:endParaRPr>
          </a:p>
        </p:txBody>
      </p:sp>
      <p:grpSp>
        <p:nvGrpSpPr>
          <p:cNvPr id="4" name="object 4"/>
          <p:cNvGrpSpPr/>
          <p:nvPr/>
        </p:nvGrpSpPr>
        <p:grpSpPr>
          <a:xfrm>
            <a:off x="679450" y="1746250"/>
            <a:ext cx="1308100" cy="546100"/>
            <a:chOff x="679450" y="1746250"/>
            <a:chExt cx="1308100" cy="546100"/>
          </a:xfrm>
        </p:grpSpPr>
        <p:sp>
          <p:nvSpPr>
            <p:cNvPr id="5" name="object 5"/>
            <p:cNvSpPr/>
            <p:nvPr/>
          </p:nvSpPr>
          <p:spPr>
            <a:xfrm>
              <a:off x="685800" y="1752600"/>
              <a:ext cx="1295400" cy="533400"/>
            </a:xfrm>
            <a:custGeom>
              <a:rect l="l" t="t" r="r" b="b"/>
              <a:pathLst>
                <a:path w="1295400" h="533400">
                  <a:moveTo>
                    <a:pt x="1295400" y="533400"/>
                  </a:moveTo>
                  <a:lnTo>
                    <a:pt x="0" y="533400"/>
                  </a:lnTo>
                  <a:lnTo>
                    <a:pt x="0" y="0"/>
                  </a:lnTo>
                  <a:lnTo>
                    <a:pt x="1295400" y="0"/>
                  </a:lnTo>
                  <a:lnTo>
                    <a:pt x="1295400" y="533400"/>
                  </a:lnTo>
                  <a:close/>
                </a:path>
              </a:pathLst>
            </a:custGeom>
            <a:solidFill>
              <a:srgbClr val="FF3300"/>
            </a:solidFill>
          </p:spPr>
          <p:txBody>
            <a:bodyPr wrap="square" lIns="0" tIns="0" rIns="0" bIns="0" rtlCol="0"/>
            <a:lstStyle/>
            <a:p/>
          </p:txBody>
        </p:sp>
        <p:sp>
          <p:nvSpPr>
            <p:cNvPr id="6" name="object 6"/>
            <p:cNvSpPr/>
            <p:nvPr/>
          </p:nvSpPr>
          <p:spPr>
            <a:xfrm>
              <a:off x="685800" y="1752600"/>
              <a:ext cx="1295400" cy="533400"/>
            </a:xfrm>
            <a:custGeom>
              <a:rect l="l" t="t" r="r" b="b"/>
              <a:pathLst>
                <a:path w="1295400" h="533400">
                  <a:moveTo>
                    <a:pt x="0" y="0"/>
                  </a:moveTo>
                  <a:lnTo>
                    <a:pt x="1295400" y="0"/>
                  </a:lnTo>
                  <a:lnTo>
                    <a:pt x="1295400" y="533400"/>
                  </a:lnTo>
                  <a:lnTo>
                    <a:pt x="0" y="533400"/>
                  </a:lnTo>
                  <a:lnTo>
                    <a:pt x="0" y="0"/>
                  </a:lnTo>
                  <a:close/>
                </a:path>
              </a:pathLst>
            </a:custGeom>
            <a:ln w="12700">
              <a:solidFill>
                <a:srgbClr val="000000"/>
              </a:solidFill>
            </a:ln>
          </p:spPr>
          <p:txBody>
            <a:bodyPr wrap="square" lIns="0" tIns="0" rIns="0" bIns="0" rtlCol="0"/>
            <a:lstStyle/>
            <a:p/>
          </p:txBody>
        </p:sp>
      </p:grpSp>
      <p:sp>
        <p:nvSpPr>
          <p:cNvPr id="7" name="object 7"/>
          <p:cNvSpPr txBox="1"/>
          <p:nvPr/>
        </p:nvSpPr>
        <p:spPr>
          <a:xfrm>
            <a:off x="764540" y="1731604"/>
            <a:ext cx="381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人</a:t>
            </a:r>
            <a:endParaRPr sz="2800">
              <a:latin typeface="Microsoft JhengHei"/>
              <a:cs typeface="Microsoft JhengHei"/>
            </a:endParaRPr>
          </a:p>
        </p:txBody>
      </p:sp>
      <p:grpSp>
        <p:nvGrpSpPr>
          <p:cNvPr id="8" name="object 8"/>
          <p:cNvGrpSpPr/>
          <p:nvPr/>
        </p:nvGrpSpPr>
        <p:grpSpPr>
          <a:xfrm>
            <a:off x="681037" y="2586037"/>
            <a:ext cx="1304925" cy="542925"/>
            <a:chOff x="681037" y="2586037"/>
            <a:chExt cx="1304925" cy="542925"/>
          </a:xfrm>
        </p:grpSpPr>
        <p:sp>
          <p:nvSpPr>
            <p:cNvPr id="9" name="object 9"/>
            <p:cNvSpPr/>
            <p:nvPr/>
          </p:nvSpPr>
          <p:spPr>
            <a:xfrm>
              <a:off x="685800" y="2590800"/>
              <a:ext cx="1295400" cy="533400"/>
            </a:xfrm>
            <a:custGeom>
              <a:rect l="l" t="t" r="r" b="b"/>
              <a:pathLst>
                <a:path w="1295400" h="533400">
                  <a:moveTo>
                    <a:pt x="1295400" y="533400"/>
                  </a:moveTo>
                  <a:lnTo>
                    <a:pt x="0" y="533400"/>
                  </a:lnTo>
                  <a:lnTo>
                    <a:pt x="0" y="0"/>
                  </a:lnTo>
                  <a:lnTo>
                    <a:pt x="1295400" y="0"/>
                  </a:lnTo>
                  <a:lnTo>
                    <a:pt x="1295400" y="533400"/>
                  </a:lnTo>
                  <a:close/>
                </a:path>
              </a:pathLst>
            </a:custGeom>
            <a:solidFill>
              <a:srgbClr val="FF3300"/>
            </a:solidFill>
          </p:spPr>
          <p:txBody>
            <a:bodyPr wrap="square" lIns="0" tIns="0" rIns="0" bIns="0" rtlCol="0"/>
            <a:lstStyle/>
            <a:p/>
          </p:txBody>
        </p:sp>
        <p:sp>
          <p:nvSpPr>
            <p:cNvPr id="10" name="object 10"/>
            <p:cNvSpPr/>
            <p:nvPr/>
          </p:nvSpPr>
          <p:spPr>
            <a:xfrm>
              <a:off x="685800" y="2590800"/>
              <a:ext cx="1295400" cy="533400"/>
            </a:xfrm>
            <a:custGeom>
              <a:rect l="l" t="t" r="r" b="b"/>
              <a:pathLst>
                <a:path w="1295400" h="533400">
                  <a:moveTo>
                    <a:pt x="0" y="0"/>
                  </a:moveTo>
                  <a:lnTo>
                    <a:pt x="1295400" y="0"/>
                  </a:lnTo>
                  <a:lnTo>
                    <a:pt x="1295400" y="533400"/>
                  </a:lnTo>
                  <a:lnTo>
                    <a:pt x="0" y="533400"/>
                  </a:lnTo>
                  <a:lnTo>
                    <a:pt x="0" y="0"/>
                  </a:lnTo>
                  <a:close/>
                </a:path>
              </a:pathLst>
            </a:custGeom>
            <a:ln w="9525">
              <a:solidFill>
                <a:srgbClr val="000000"/>
              </a:solidFill>
            </a:ln>
          </p:spPr>
          <p:txBody>
            <a:bodyPr wrap="square" lIns="0" tIns="0" rIns="0" bIns="0" rtlCol="0"/>
            <a:lstStyle/>
            <a:p/>
          </p:txBody>
        </p:sp>
      </p:grpSp>
      <p:sp>
        <p:nvSpPr>
          <p:cNvPr id="11" name="object 11"/>
          <p:cNvSpPr txBox="1"/>
          <p:nvPr/>
        </p:nvSpPr>
        <p:spPr>
          <a:xfrm>
            <a:off x="764540" y="2549564"/>
            <a:ext cx="381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微软雅黑"/>
                <a:cs typeface="微软雅黑"/>
              </a:rPr>
              <a:t>法</a:t>
            </a:r>
            <a:endParaRPr sz="2800">
              <a:latin typeface="微软雅黑"/>
              <a:cs typeface="微软雅黑"/>
            </a:endParaRPr>
          </a:p>
        </p:txBody>
      </p:sp>
      <p:sp>
        <p:nvSpPr>
          <p:cNvPr id="12" name="object 12"/>
          <p:cNvSpPr txBox="1"/>
          <p:nvPr/>
        </p:nvSpPr>
        <p:spPr>
          <a:xfrm>
            <a:off x="5254625" y="4038600"/>
            <a:ext cx="3352800" cy="533400"/>
          </a:xfrm>
          <a:prstGeom prst="rect">
            <a:avLst/>
          </a:prstGeom>
          <a:ln w="9525">
            <a:solidFill>
              <a:srgbClr val="000000"/>
            </a:solidFill>
          </a:ln>
        </p:spPr>
        <p:txBody>
          <a:bodyPr vert="horz" wrap="square" lIns="0" tIns="76200" rIns="0" bIns="0" rtlCol="0">
            <a:spAutoFit/>
          </a:bodyPr>
          <a:lstStyle/>
          <a:p>
            <a:pPr marL="363855">
              <a:lnSpc>
                <a:spcPct val="100000"/>
              </a:lnSpc>
              <a:spcBef>
                <a:spcPts val="600"/>
              </a:spcBef>
            </a:pPr>
            <a:r>
              <a:rPr sz="2000" b="1" spc="-5">
                <a:latin typeface="微软雅黑"/>
                <a:cs typeface="微软雅黑"/>
              </a:rPr>
              <a:t>提高机械设备的本质安全</a:t>
            </a:r>
            <a:endParaRPr sz="2000">
              <a:latin typeface="微软雅黑"/>
              <a:cs typeface="微软雅黑"/>
            </a:endParaRPr>
          </a:p>
        </p:txBody>
      </p:sp>
      <p:grpSp>
        <p:nvGrpSpPr>
          <p:cNvPr id="13" name="object 13"/>
          <p:cNvGrpSpPr/>
          <p:nvPr/>
        </p:nvGrpSpPr>
        <p:grpSpPr>
          <a:xfrm>
            <a:off x="677862" y="4186237"/>
            <a:ext cx="1268730" cy="542925"/>
            <a:chOff x="677862" y="4186237"/>
            <a:chExt cx="1268730" cy="542925"/>
          </a:xfrm>
        </p:grpSpPr>
        <p:sp>
          <p:nvSpPr>
            <p:cNvPr id="14" name="object 14"/>
            <p:cNvSpPr/>
            <p:nvPr/>
          </p:nvSpPr>
          <p:spPr>
            <a:xfrm>
              <a:off x="682625" y="4191000"/>
              <a:ext cx="1259205" cy="533400"/>
            </a:xfrm>
            <a:custGeom>
              <a:rect l="l" t="t" r="r" b="b"/>
              <a:pathLst>
                <a:path w="1259205" h="533400">
                  <a:moveTo>
                    <a:pt x="1258737" y="533400"/>
                  </a:moveTo>
                  <a:lnTo>
                    <a:pt x="0" y="533400"/>
                  </a:lnTo>
                  <a:lnTo>
                    <a:pt x="0" y="0"/>
                  </a:lnTo>
                  <a:lnTo>
                    <a:pt x="1258737" y="0"/>
                  </a:lnTo>
                  <a:lnTo>
                    <a:pt x="1258737" y="533400"/>
                  </a:lnTo>
                  <a:close/>
                </a:path>
              </a:pathLst>
            </a:custGeom>
            <a:solidFill>
              <a:srgbClr val="FF3300"/>
            </a:solidFill>
          </p:spPr>
          <p:txBody>
            <a:bodyPr wrap="square" lIns="0" tIns="0" rIns="0" bIns="0" rtlCol="0"/>
            <a:lstStyle/>
            <a:p/>
          </p:txBody>
        </p:sp>
        <p:sp>
          <p:nvSpPr>
            <p:cNvPr id="15" name="object 15"/>
            <p:cNvSpPr/>
            <p:nvPr/>
          </p:nvSpPr>
          <p:spPr>
            <a:xfrm>
              <a:off x="682625" y="4191000"/>
              <a:ext cx="1259205" cy="533400"/>
            </a:xfrm>
            <a:custGeom>
              <a:rect l="l" t="t" r="r" b="b"/>
              <a:pathLst>
                <a:path w="1259205" h="533400">
                  <a:moveTo>
                    <a:pt x="0" y="0"/>
                  </a:moveTo>
                  <a:lnTo>
                    <a:pt x="1258737" y="0"/>
                  </a:lnTo>
                  <a:lnTo>
                    <a:pt x="1258737" y="533400"/>
                  </a:lnTo>
                  <a:lnTo>
                    <a:pt x="0" y="533400"/>
                  </a:lnTo>
                  <a:lnTo>
                    <a:pt x="0" y="0"/>
                  </a:lnTo>
                  <a:close/>
                </a:path>
              </a:pathLst>
            </a:custGeom>
            <a:ln w="9525">
              <a:solidFill>
                <a:srgbClr val="000000"/>
              </a:solidFill>
            </a:ln>
          </p:spPr>
          <p:txBody>
            <a:bodyPr wrap="square" lIns="0" tIns="0" rIns="0" bIns="0" rtlCol="0"/>
            <a:lstStyle/>
            <a:p/>
          </p:txBody>
        </p:sp>
      </p:grpSp>
      <p:sp>
        <p:nvSpPr>
          <p:cNvPr id="16" name="object 16"/>
          <p:cNvSpPr txBox="1"/>
          <p:nvPr/>
        </p:nvSpPr>
        <p:spPr>
          <a:xfrm>
            <a:off x="1057756" y="4149764"/>
            <a:ext cx="381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微软雅黑"/>
                <a:cs typeface="微软雅黑"/>
              </a:rPr>
              <a:t>机</a:t>
            </a:r>
            <a:endParaRPr sz="2800">
              <a:latin typeface="微软雅黑"/>
              <a:cs typeface="微软雅黑"/>
            </a:endParaRPr>
          </a:p>
        </p:txBody>
      </p:sp>
      <p:grpSp>
        <p:nvGrpSpPr>
          <p:cNvPr id="17" name="object 17"/>
          <p:cNvGrpSpPr/>
          <p:nvPr/>
        </p:nvGrpSpPr>
        <p:grpSpPr>
          <a:xfrm>
            <a:off x="677862" y="4872037"/>
            <a:ext cx="1268730" cy="542925"/>
            <a:chOff x="677862" y="4872037"/>
            <a:chExt cx="1268730" cy="542925"/>
          </a:xfrm>
        </p:grpSpPr>
        <p:sp>
          <p:nvSpPr>
            <p:cNvPr id="18" name="object 18"/>
            <p:cNvSpPr/>
            <p:nvPr/>
          </p:nvSpPr>
          <p:spPr>
            <a:xfrm>
              <a:off x="682625" y="4876800"/>
              <a:ext cx="1259205" cy="533400"/>
            </a:xfrm>
            <a:custGeom>
              <a:rect l="l" t="t" r="r" b="b"/>
              <a:pathLst>
                <a:path w="1259205" h="533400">
                  <a:moveTo>
                    <a:pt x="1258737" y="533400"/>
                  </a:moveTo>
                  <a:lnTo>
                    <a:pt x="0" y="533400"/>
                  </a:lnTo>
                  <a:lnTo>
                    <a:pt x="0" y="0"/>
                  </a:lnTo>
                  <a:lnTo>
                    <a:pt x="1258737" y="0"/>
                  </a:lnTo>
                  <a:lnTo>
                    <a:pt x="1258737" y="533400"/>
                  </a:lnTo>
                  <a:close/>
                </a:path>
              </a:pathLst>
            </a:custGeom>
            <a:solidFill>
              <a:srgbClr val="FF3300"/>
            </a:solidFill>
          </p:spPr>
          <p:txBody>
            <a:bodyPr wrap="square" lIns="0" tIns="0" rIns="0" bIns="0" rtlCol="0"/>
            <a:lstStyle/>
            <a:p/>
          </p:txBody>
        </p:sp>
        <p:sp>
          <p:nvSpPr>
            <p:cNvPr id="19" name="object 19"/>
            <p:cNvSpPr/>
            <p:nvPr/>
          </p:nvSpPr>
          <p:spPr>
            <a:xfrm>
              <a:off x="682625" y="4876800"/>
              <a:ext cx="1259205" cy="533400"/>
            </a:xfrm>
            <a:custGeom>
              <a:rect l="l" t="t" r="r" b="b"/>
              <a:pathLst>
                <a:path w="1259205" h="533400">
                  <a:moveTo>
                    <a:pt x="0" y="0"/>
                  </a:moveTo>
                  <a:lnTo>
                    <a:pt x="1258737" y="0"/>
                  </a:lnTo>
                  <a:lnTo>
                    <a:pt x="1258737" y="533400"/>
                  </a:lnTo>
                  <a:lnTo>
                    <a:pt x="0" y="533400"/>
                  </a:lnTo>
                  <a:lnTo>
                    <a:pt x="0" y="0"/>
                  </a:lnTo>
                  <a:close/>
                </a:path>
              </a:pathLst>
            </a:custGeom>
            <a:ln w="9525">
              <a:solidFill>
                <a:srgbClr val="000000"/>
              </a:solidFill>
            </a:ln>
          </p:spPr>
          <p:txBody>
            <a:bodyPr wrap="square" lIns="0" tIns="0" rIns="0" bIns="0" rtlCol="0"/>
            <a:lstStyle/>
            <a:p/>
          </p:txBody>
        </p:sp>
      </p:grpSp>
      <p:sp>
        <p:nvSpPr>
          <p:cNvPr id="20" name="object 20"/>
          <p:cNvSpPr txBox="1"/>
          <p:nvPr/>
        </p:nvSpPr>
        <p:spPr>
          <a:xfrm>
            <a:off x="1057756" y="4835564"/>
            <a:ext cx="381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微软雅黑"/>
                <a:cs typeface="微软雅黑"/>
              </a:rPr>
              <a:t>物</a:t>
            </a:r>
            <a:endParaRPr sz="2800">
              <a:latin typeface="微软雅黑"/>
              <a:cs typeface="微软雅黑"/>
            </a:endParaRPr>
          </a:p>
        </p:txBody>
      </p:sp>
      <p:grpSp>
        <p:nvGrpSpPr>
          <p:cNvPr id="21" name="object 21"/>
          <p:cNvGrpSpPr/>
          <p:nvPr/>
        </p:nvGrpSpPr>
        <p:grpSpPr>
          <a:xfrm>
            <a:off x="677862" y="5634037"/>
            <a:ext cx="1268730" cy="542925"/>
            <a:chOff x="677862" y="5634037"/>
            <a:chExt cx="1268730" cy="542925"/>
          </a:xfrm>
        </p:grpSpPr>
        <p:sp>
          <p:nvSpPr>
            <p:cNvPr id="22" name="object 22"/>
            <p:cNvSpPr/>
            <p:nvPr/>
          </p:nvSpPr>
          <p:spPr>
            <a:xfrm>
              <a:off x="682625" y="5638800"/>
              <a:ext cx="1259205" cy="533400"/>
            </a:xfrm>
            <a:custGeom>
              <a:rect l="l" t="t" r="r" b="b"/>
              <a:pathLst>
                <a:path w="1259205" h="533400">
                  <a:moveTo>
                    <a:pt x="1258737" y="533400"/>
                  </a:moveTo>
                  <a:lnTo>
                    <a:pt x="0" y="533400"/>
                  </a:lnTo>
                  <a:lnTo>
                    <a:pt x="0" y="0"/>
                  </a:lnTo>
                  <a:lnTo>
                    <a:pt x="1258737" y="0"/>
                  </a:lnTo>
                  <a:lnTo>
                    <a:pt x="1258737" y="533400"/>
                  </a:lnTo>
                  <a:close/>
                </a:path>
              </a:pathLst>
            </a:custGeom>
            <a:solidFill>
              <a:srgbClr val="FF3300"/>
            </a:solidFill>
          </p:spPr>
          <p:txBody>
            <a:bodyPr wrap="square" lIns="0" tIns="0" rIns="0" bIns="0" rtlCol="0"/>
            <a:lstStyle/>
            <a:p/>
          </p:txBody>
        </p:sp>
        <p:sp>
          <p:nvSpPr>
            <p:cNvPr id="23" name="object 23"/>
            <p:cNvSpPr/>
            <p:nvPr/>
          </p:nvSpPr>
          <p:spPr>
            <a:xfrm>
              <a:off x="682625" y="5638800"/>
              <a:ext cx="1259205" cy="533400"/>
            </a:xfrm>
            <a:custGeom>
              <a:rect l="l" t="t" r="r" b="b"/>
              <a:pathLst>
                <a:path w="1259205" h="533400">
                  <a:moveTo>
                    <a:pt x="0" y="0"/>
                  </a:moveTo>
                  <a:lnTo>
                    <a:pt x="1258737" y="0"/>
                  </a:lnTo>
                  <a:lnTo>
                    <a:pt x="1258737" y="533400"/>
                  </a:lnTo>
                  <a:lnTo>
                    <a:pt x="0" y="533400"/>
                  </a:lnTo>
                  <a:lnTo>
                    <a:pt x="0" y="0"/>
                  </a:lnTo>
                  <a:close/>
                </a:path>
              </a:pathLst>
            </a:custGeom>
            <a:ln w="9525">
              <a:solidFill>
                <a:srgbClr val="000000"/>
              </a:solidFill>
            </a:ln>
          </p:spPr>
          <p:txBody>
            <a:bodyPr wrap="square" lIns="0" tIns="0" rIns="0" bIns="0" rtlCol="0"/>
            <a:lstStyle/>
            <a:p/>
          </p:txBody>
        </p:sp>
      </p:grpSp>
      <p:sp>
        <p:nvSpPr>
          <p:cNvPr id="24" name="object 24"/>
          <p:cNvSpPr txBox="1"/>
          <p:nvPr/>
        </p:nvSpPr>
        <p:spPr>
          <a:xfrm>
            <a:off x="682625" y="5638800"/>
            <a:ext cx="1259205" cy="303530"/>
          </a:xfrm>
          <a:prstGeom prst="rect">
            <a:avLst/>
          </a:prstGeom>
          <a:solidFill>
            <a:srgbClr val="FF3300"/>
          </a:solidFill>
          <a:ln w="9525">
            <a:solidFill>
              <a:srgbClr val="000000"/>
            </a:solidFill>
          </a:ln>
        </p:spPr>
        <p:txBody>
          <a:bodyPr vert="horz" wrap="square" lIns="0" tIns="0" rIns="0" bIns="0" rtlCol="0">
            <a:spAutoFit/>
          </a:bodyPr>
          <a:lstStyle/>
          <a:p>
            <a:pPr marL="288925">
              <a:lnSpc>
                <a:spcPts val="2390"/>
              </a:lnSpc>
            </a:pPr>
            <a:r>
              <a:rPr sz="2800" b="1" spc="-25">
                <a:latin typeface="微软雅黑"/>
                <a:cs typeface="微软雅黑"/>
              </a:rPr>
              <a:t>环境</a:t>
            </a:r>
            <a:endParaRPr sz="2800">
              <a:latin typeface="微软雅黑"/>
              <a:cs typeface="微软雅黑"/>
            </a:endParaRPr>
          </a:p>
        </p:txBody>
      </p:sp>
      <p:grpSp>
        <p:nvGrpSpPr>
          <p:cNvPr id="25" name="object 25"/>
          <p:cNvGrpSpPr/>
          <p:nvPr/>
        </p:nvGrpSpPr>
        <p:grpSpPr>
          <a:xfrm>
            <a:off x="2677034" y="4567237"/>
            <a:ext cx="2009139" cy="1076325"/>
            <a:chOff x="2677034" y="4567237"/>
            <a:chExt cx="2009139" cy="1076325"/>
          </a:xfrm>
        </p:grpSpPr>
        <p:pic>
          <p:nvPicPr>
            <p:cNvPr id="26" name="object 26"/>
            <p:cNvPicPr/>
            <p:nvPr/>
          </p:nvPicPr>
          <p:blipFill>
            <a:blip r:embed="rId2"/>
            <a:stretch>
              <a:fillRect/>
            </a:stretch>
          </p:blipFill>
          <p:spPr>
            <a:xfrm>
              <a:off x="2681796" y="4572000"/>
              <a:ext cx="1999171" cy="1066800"/>
            </a:xfrm>
            <a:prstGeom prst="rect">
              <a:avLst/>
            </a:prstGeom>
          </p:spPr>
        </p:pic>
        <p:sp>
          <p:nvSpPr>
            <p:cNvPr id="27" name="object 27"/>
            <p:cNvSpPr/>
            <p:nvPr/>
          </p:nvSpPr>
          <p:spPr>
            <a:xfrm>
              <a:off x="2681796" y="4572000"/>
              <a:ext cx="1999614" cy="1066800"/>
            </a:xfrm>
            <a:custGeom>
              <a:rect l="l" t="t" r="r" b="b"/>
              <a:pathLst>
                <a:path w="1999614" h="1066800">
                  <a:moveTo>
                    <a:pt x="0" y="0"/>
                  </a:moveTo>
                  <a:lnTo>
                    <a:pt x="1999171" y="0"/>
                  </a:lnTo>
                  <a:lnTo>
                    <a:pt x="1999171" y="1066800"/>
                  </a:lnTo>
                  <a:lnTo>
                    <a:pt x="0" y="1066800"/>
                  </a:lnTo>
                  <a:lnTo>
                    <a:pt x="0" y="0"/>
                  </a:lnTo>
                  <a:close/>
                </a:path>
              </a:pathLst>
            </a:custGeom>
            <a:ln w="9525">
              <a:solidFill>
                <a:srgbClr val="FF0000"/>
              </a:solidFill>
            </a:ln>
          </p:spPr>
          <p:txBody>
            <a:bodyPr wrap="square" lIns="0" tIns="0" rIns="0" bIns="0" rtlCol="0"/>
            <a:lstStyle/>
            <a:p/>
          </p:txBody>
        </p:sp>
      </p:grpSp>
      <p:sp>
        <p:nvSpPr>
          <p:cNvPr id="28" name="object 28"/>
          <p:cNvSpPr txBox="1"/>
          <p:nvPr/>
        </p:nvSpPr>
        <p:spPr>
          <a:xfrm>
            <a:off x="2686559" y="4530764"/>
            <a:ext cx="1814195" cy="754380"/>
          </a:xfrm>
          <a:prstGeom prst="rect">
            <a:avLst/>
          </a:prstGeom>
        </p:spPr>
        <p:txBody>
          <a:bodyPr vert="horz" wrap="square" lIns="0" tIns="12700" rIns="0" bIns="0" rtlCol="0">
            <a:spAutoFit/>
          </a:bodyPr>
          <a:lstStyle/>
          <a:p>
            <a:pPr marL="283845">
              <a:lnSpc>
                <a:spcPts val="3350"/>
              </a:lnSpc>
              <a:spcBef>
                <a:spcPts val="100"/>
              </a:spcBef>
            </a:pPr>
            <a:r>
              <a:rPr sz="2800" b="1" spc="-15">
                <a:solidFill>
                  <a:srgbClr val="E21822"/>
                </a:solidFill>
                <a:latin typeface="微软雅黑"/>
                <a:cs typeface="微软雅黑"/>
              </a:rPr>
              <a:t>安全检查</a:t>
            </a:r>
            <a:endParaRPr sz="2800">
              <a:latin typeface="微软雅黑"/>
              <a:cs typeface="微软雅黑"/>
            </a:endParaRPr>
          </a:p>
          <a:p>
            <a:pPr marL="267970">
              <a:lnSpc>
                <a:spcPts val="2390"/>
              </a:lnSpc>
            </a:pPr>
            <a:r>
              <a:rPr sz="2000" b="1">
                <a:solidFill>
                  <a:srgbClr val="E21822"/>
                </a:solidFill>
                <a:latin typeface="微软雅黑"/>
                <a:cs typeface="微软雅黑"/>
              </a:rPr>
              <a:t>（排除隐患</a:t>
            </a:r>
            <a:r>
              <a:rPr sz="2000" b="1" spc="-50">
                <a:solidFill>
                  <a:srgbClr val="E21822"/>
                </a:solidFill>
                <a:latin typeface="微软雅黑"/>
                <a:cs typeface="微软雅黑"/>
              </a:rPr>
              <a:t>）</a:t>
            </a:r>
            <a:endParaRPr sz="2000">
              <a:latin typeface="微软雅黑"/>
              <a:cs typeface="微软雅黑"/>
            </a:endParaRPr>
          </a:p>
        </p:txBody>
      </p:sp>
      <p:sp>
        <p:nvSpPr>
          <p:cNvPr id="29" name="object 29"/>
          <p:cNvSpPr txBox="1"/>
          <p:nvPr/>
        </p:nvSpPr>
        <p:spPr>
          <a:xfrm>
            <a:off x="5199272" y="4876800"/>
            <a:ext cx="3258185" cy="533400"/>
          </a:xfrm>
          <a:prstGeom prst="rect">
            <a:avLst/>
          </a:prstGeom>
          <a:ln w="9525">
            <a:solidFill>
              <a:srgbClr val="000000"/>
            </a:solidFill>
          </a:ln>
        </p:spPr>
        <p:txBody>
          <a:bodyPr vert="horz" wrap="square" lIns="0" tIns="76200" rIns="0" bIns="0" rtlCol="0">
            <a:spAutoFit/>
          </a:bodyPr>
          <a:lstStyle/>
          <a:p>
            <a:pPr marL="584200">
              <a:lnSpc>
                <a:spcPct val="100000"/>
              </a:lnSpc>
              <a:spcBef>
                <a:spcPts val="600"/>
              </a:spcBef>
            </a:pPr>
            <a:r>
              <a:rPr sz="2000" b="1" spc="-10">
                <a:latin typeface="微软雅黑"/>
                <a:cs typeface="微软雅黑"/>
              </a:rPr>
              <a:t>消灭物的不安全状态</a:t>
            </a:r>
            <a:endParaRPr sz="2000">
              <a:latin typeface="微软雅黑"/>
              <a:cs typeface="微软雅黑"/>
            </a:endParaRPr>
          </a:p>
        </p:txBody>
      </p:sp>
      <p:sp>
        <p:nvSpPr>
          <p:cNvPr id="30" name="object 30"/>
          <p:cNvSpPr txBox="1"/>
          <p:nvPr/>
        </p:nvSpPr>
        <p:spPr>
          <a:xfrm>
            <a:off x="5199272" y="5715000"/>
            <a:ext cx="3332479" cy="533400"/>
          </a:xfrm>
          <a:prstGeom prst="rect">
            <a:avLst/>
          </a:prstGeom>
          <a:ln w="9525">
            <a:solidFill>
              <a:srgbClr val="000000"/>
            </a:solidFill>
          </a:ln>
        </p:spPr>
        <p:txBody>
          <a:bodyPr vert="horz" wrap="square" lIns="0" tIns="76200" rIns="0" bIns="0" rtlCol="0">
            <a:spAutoFit/>
          </a:bodyPr>
          <a:lstStyle/>
          <a:p>
            <a:pPr marL="748665">
              <a:lnSpc>
                <a:spcPct val="100000"/>
              </a:lnSpc>
              <a:spcBef>
                <a:spcPts val="600"/>
              </a:spcBef>
            </a:pPr>
            <a:r>
              <a:rPr sz="2000" b="1" spc="-10">
                <a:latin typeface="微软雅黑"/>
                <a:cs typeface="微软雅黑"/>
              </a:rPr>
              <a:t>改善不良环境条件</a:t>
            </a:r>
            <a:endParaRPr sz="2000">
              <a:latin typeface="微软雅黑"/>
              <a:cs typeface="微软雅黑"/>
            </a:endParaRPr>
          </a:p>
        </p:txBody>
      </p:sp>
      <p:grpSp>
        <p:nvGrpSpPr>
          <p:cNvPr id="31" name="object 31"/>
          <p:cNvGrpSpPr/>
          <p:nvPr/>
        </p:nvGrpSpPr>
        <p:grpSpPr>
          <a:xfrm>
            <a:off x="1933856" y="1900237"/>
            <a:ext cx="3265804" cy="4055745"/>
            <a:chOff x="1933856" y="1900237"/>
            <a:chExt cx="3265804" cy="4055745"/>
          </a:xfrm>
        </p:grpSpPr>
        <p:sp>
          <p:nvSpPr>
            <p:cNvPr id="32" name="object 32"/>
            <p:cNvSpPr/>
            <p:nvPr/>
          </p:nvSpPr>
          <p:spPr>
            <a:xfrm>
              <a:off x="1933854" y="4267199"/>
              <a:ext cx="3265804" cy="1689100"/>
            </a:xfrm>
            <a:custGeom>
              <a:rect l="l" t="t" r="r" b="b"/>
              <a:pathLst>
                <a:path w="3265804" h="1689100">
                  <a:moveTo>
                    <a:pt x="747941" y="1219200"/>
                  </a:moveTo>
                  <a:lnTo>
                    <a:pt x="652475" y="1227772"/>
                  </a:lnTo>
                  <a:lnTo>
                    <a:pt x="667486" y="1252093"/>
                  </a:lnTo>
                  <a:lnTo>
                    <a:pt x="0" y="1664246"/>
                  </a:lnTo>
                  <a:lnTo>
                    <a:pt x="15011" y="1688566"/>
                  </a:lnTo>
                  <a:lnTo>
                    <a:pt x="682498" y="1276400"/>
                  </a:lnTo>
                  <a:lnTo>
                    <a:pt x="697509" y="1300721"/>
                  </a:lnTo>
                  <a:lnTo>
                    <a:pt x="730377" y="1247584"/>
                  </a:lnTo>
                  <a:lnTo>
                    <a:pt x="747941" y="1219200"/>
                  </a:lnTo>
                  <a:close/>
                </a:path>
                <a:path w="3265804" h="1689100">
                  <a:moveTo>
                    <a:pt x="747941" y="914400"/>
                  </a:moveTo>
                  <a:lnTo>
                    <a:pt x="719366" y="900112"/>
                  </a:lnTo>
                  <a:lnTo>
                    <a:pt x="662216" y="871537"/>
                  </a:lnTo>
                  <a:lnTo>
                    <a:pt x="662216" y="900112"/>
                  </a:lnTo>
                  <a:lnTo>
                    <a:pt x="7505" y="900112"/>
                  </a:lnTo>
                  <a:lnTo>
                    <a:pt x="7505" y="928687"/>
                  </a:lnTo>
                  <a:lnTo>
                    <a:pt x="662216" y="928687"/>
                  </a:lnTo>
                  <a:lnTo>
                    <a:pt x="662216" y="957262"/>
                  </a:lnTo>
                  <a:lnTo>
                    <a:pt x="719366" y="928687"/>
                  </a:lnTo>
                  <a:lnTo>
                    <a:pt x="747941" y="914400"/>
                  </a:lnTo>
                  <a:close/>
                </a:path>
                <a:path w="3265804" h="1689100">
                  <a:moveTo>
                    <a:pt x="747941" y="457200"/>
                  </a:moveTo>
                  <a:lnTo>
                    <a:pt x="733856" y="441045"/>
                  </a:lnTo>
                  <a:lnTo>
                    <a:pt x="684987" y="384937"/>
                  </a:lnTo>
                  <a:lnTo>
                    <a:pt x="674103" y="411365"/>
                  </a:lnTo>
                  <a:lnTo>
                    <a:pt x="12941" y="139192"/>
                  </a:lnTo>
                  <a:lnTo>
                    <a:pt x="2057" y="165620"/>
                  </a:lnTo>
                  <a:lnTo>
                    <a:pt x="663232" y="437781"/>
                  </a:lnTo>
                  <a:lnTo>
                    <a:pt x="652348" y="464210"/>
                  </a:lnTo>
                  <a:lnTo>
                    <a:pt x="747941" y="457200"/>
                  </a:lnTo>
                  <a:close/>
                </a:path>
                <a:path w="3265804" h="1689100">
                  <a:moveTo>
                    <a:pt x="3265411" y="1676400"/>
                  </a:moveTo>
                  <a:lnTo>
                    <a:pt x="3247910" y="1642224"/>
                  </a:lnTo>
                  <a:lnTo>
                    <a:pt x="3221723" y="1591094"/>
                  </a:lnTo>
                  <a:lnTo>
                    <a:pt x="3204807" y="1614119"/>
                  </a:lnTo>
                  <a:lnTo>
                    <a:pt x="2755569" y="1283893"/>
                  </a:lnTo>
                  <a:lnTo>
                    <a:pt x="2738640" y="1306918"/>
                  </a:lnTo>
                  <a:lnTo>
                    <a:pt x="3187877" y="1637144"/>
                  </a:lnTo>
                  <a:lnTo>
                    <a:pt x="3170948" y="1660169"/>
                  </a:lnTo>
                  <a:lnTo>
                    <a:pt x="3265411" y="1676400"/>
                  </a:lnTo>
                  <a:close/>
                </a:path>
                <a:path w="3265804" h="1689100">
                  <a:moveTo>
                    <a:pt x="3265411" y="838200"/>
                  </a:moveTo>
                  <a:lnTo>
                    <a:pt x="3227311" y="819150"/>
                  </a:lnTo>
                  <a:lnTo>
                    <a:pt x="3151111" y="781050"/>
                  </a:lnTo>
                  <a:lnTo>
                    <a:pt x="3151111" y="819150"/>
                  </a:lnTo>
                  <a:lnTo>
                    <a:pt x="2747111" y="819150"/>
                  </a:lnTo>
                  <a:lnTo>
                    <a:pt x="2747111" y="857250"/>
                  </a:lnTo>
                  <a:lnTo>
                    <a:pt x="3151111" y="857250"/>
                  </a:lnTo>
                  <a:lnTo>
                    <a:pt x="3151111" y="895350"/>
                  </a:lnTo>
                  <a:lnTo>
                    <a:pt x="3227311" y="857250"/>
                  </a:lnTo>
                  <a:lnTo>
                    <a:pt x="3265411" y="838200"/>
                  </a:lnTo>
                  <a:close/>
                </a:path>
                <a:path w="3265804" h="1689100">
                  <a:moveTo>
                    <a:pt x="3265411" y="0"/>
                  </a:moveTo>
                  <a:lnTo>
                    <a:pt x="3170948" y="16243"/>
                  </a:lnTo>
                  <a:lnTo>
                    <a:pt x="3187877" y="39268"/>
                  </a:lnTo>
                  <a:lnTo>
                    <a:pt x="2738640" y="369493"/>
                  </a:lnTo>
                  <a:lnTo>
                    <a:pt x="2755569" y="392518"/>
                  </a:lnTo>
                  <a:lnTo>
                    <a:pt x="3204807" y="62293"/>
                  </a:lnTo>
                  <a:lnTo>
                    <a:pt x="3221723" y="85318"/>
                  </a:lnTo>
                  <a:lnTo>
                    <a:pt x="3247910" y="34188"/>
                  </a:lnTo>
                  <a:lnTo>
                    <a:pt x="3265411" y="0"/>
                  </a:lnTo>
                  <a:close/>
                </a:path>
              </a:pathLst>
            </a:custGeom>
            <a:solidFill>
              <a:srgbClr val="000000"/>
            </a:solidFill>
          </p:spPr>
          <p:txBody>
            <a:bodyPr wrap="square" lIns="0" tIns="0" rIns="0" bIns="0" rtlCol="0"/>
            <a:lstStyle/>
            <a:p/>
          </p:txBody>
        </p:sp>
        <p:pic>
          <p:nvPicPr>
            <p:cNvPr id="33" name="object 33"/>
            <p:cNvPicPr/>
            <p:nvPr/>
          </p:nvPicPr>
          <p:blipFill>
            <a:blip r:embed="rId3"/>
            <a:stretch>
              <a:fillRect/>
            </a:stretch>
          </p:blipFill>
          <p:spPr>
            <a:xfrm>
              <a:off x="2771775" y="1905000"/>
              <a:ext cx="2057400" cy="1143000"/>
            </a:xfrm>
            <a:prstGeom prst="rect">
              <a:avLst/>
            </a:prstGeom>
          </p:spPr>
        </p:pic>
        <p:sp>
          <p:nvSpPr>
            <p:cNvPr id="34" name="object 34"/>
            <p:cNvSpPr/>
            <p:nvPr/>
          </p:nvSpPr>
          <p:spPr>
            <a:xfrm>
              <a:off x="2771775" y="1905000"/>
              <a:ext cx="2057400" cy="1143000"/>
            </a:xfrm>
            <a:custGeom>
              <a:rect l="l" t="t" r="r" b="b"/>
              <a:pathLst>
                <a:path w="2057400" h="1143000">
                  <a:moveTo>
                    <a:pt x="0" y="0"/>
                  </a:moveTo>
                  <a:lnTo>
                    <a:pt x="2057400" y="0"/>
                  </a:lnTo>
                  <a:lnTo>
                    <a:pt x="2057400" y="1143000"/>
                  </a:lnTo>
                  <a:lnTo>
                    <a:pt x="0" y="1143000"/>
                  </a:lnTo>
                  <a:lnTo>
                    <a:pt x="0" y="0"/>
                  </a:lnTo>
                  <a:close/>
                </a:path>
              </a:pathLst>
            </a:custGeom>
            <a:ln w="9525">
              <a:solidFill>
                <a:srgbClr val="000000"/>
              </a:solidFill>
            </a:ln>
          </p:spPr>
          <p:txBody>
            <a:bodyPr wrap="square" lIns="0" tIns="0" rIns="0" bIns="0" rtlCol="0"/>
            <a:lstStyle/>
            <a:p/>
          </p:txBody>
        </p:sp>
      </p:grpSp>
      <p:sp>
        <p:nvSpPr>
          <p:cNvPr id="35" name="object 35"/>
          <p:cNvSpPr txBox="1"/>
          <p:nvPr/>
        </p:nvSpPr>
        <p:spPr>
          <a:xfrm>
            <a:off x="2771775" y="1905000"/>
            <a:ext cx="1733550" cy="1143000"/>
          </a:xfrm>
          <a:prstGeom prst="rect">
            <a:avLst/>
          </a:prstGeom>
          <a:ln w="9525">
            <a:solidFill>
              <a:srgbClr val="000000"/>
            </a:solidFill>
          </a:ln>
        </p:spPr>
        <p:txBody>
          <a:bodyPr vert="horz" wrap="square" lIns="0" tIns="0" rIns="0" bIns="0" rtlCol="0">
            <a:spAutoFit/>
          </a:bodyPr>
          <a:lstStyle/>
          <a:p>
            <a:pPr marL="90805">
              <a:lnSpc>
                <a:spcPts val="3135"/>
              </a:lnSpc>
            </a:pPr>
            <a:r>
              <a:rPr sz="2800" b="1" spc="-15">
                <a:latin typeface="微软雅黑"/>
                <a:cs typeface="微软雅黑"/>
              </a:rPr>
              <a:t>安全制度</a:t>
            </a:r>
            <a:endParaRPr sz="2800">
              <a:latin typeface="微软雅黑"/>
              <a:cs typeface="微软雅黑"/>
            </a:endParaRPr>
          </a:p>
          <a:p>
            <a:pPr marL="90805">
              <a:lnSpc>
                <a:spcPct val="100000"/>
              </a:lnSpc>
            </a:pPr>
            <a:r>
              <a:rPr sz="2800" b="1" spc="-15">
                <a:latin typeface="微软雅黑"/>
                <a:cs typeface="微软雅黑"/>
              </a:rPr>
              <a:t>安全教育</a:t>
            </a:r>
            <a:endParaRPr sz="2800">
              <a:latin typeface="微软雅黑"/>
              <a:cs typeface="微软雅黑"/>
            </a:endParaRPr>
          </a:p>
        </p:txBody>
      </p:sp>
      <p:sp>
        <p:nvSpPr>
          <p:cNvPr id="36" name="object 36"/>
          <p:cNvSpPr txBox="1"/>
          <p:nvPr/>
        </p:nvSpPr>
        <p:spPr>
          <a:xfrm>
            <a:off x="5911850" y="1828800"/>
            <a:ext cx="2057400" cy="1295400"/>
          </a:xfrm>
          <a:prstGeom prst="rect">
            <a:avLst/>
          </a:prstGeom>
          <a:ln w="9525">
            <a:solidFill>
              <a:srgbClr val="000000"/>
            </a:solidFill>
          </a:ln>
        </p:spPr>
        <p:txBody>
          <a:bodyPr vert="horz" wrap="square" lIns="0" tIns="0" rIns="0" bIns="0" rtlCol="0">
            <a:spAutoFit/>
          </a:bodyPr>
          <a:lstStyle/>
          <a:p>
            <a:pPr marL="469900">
              <a:lnSpc>
                <a:spcPts val="2540"/>
              </a:lnSpc>
            </a:pPr>
            <a:r>
              <a:rPr sz="2200" b="1" spc="-15">
                <a:latin typeface="微软雅黑"/>
                <a:cs typeface="微软雅黑"/>
              </a:rPr>
              <a:t>安全知识</a:t>
            </a:r>
            <a:endParaRPr sz="2200">
              <a:latin typeface="微软雅黑"/>
              <a:cs typeface="微软雅黑"/>
            </a:endParaRPr>
          </a:p>
          <a:p>
            <a:pPr marL="469900" marR="462915">
              <a:lnSpc>
                <a:spcPct val="100000"/>
              </a:lnSpc>
            </a:pPr>
            <a:r>
              <a:rPr sz="2200" b="1" spc="-15">
                <a:latin typeface="微软雅黑"/>
                <a:cs typeface="微软雅黑"/>
              </a:rPr>
              <a:t>安全意识安全素质</a:t>
            </a:r>
            <a:endParaRPr sz="2200">
              <a:latin typeface="微软雅黑"/>
              <a:cs typeface="微软雅黑"/>
            </a:endParaRPr>
          </a:p>
        </p:txBody>
      </p:sp>
      <p:grpSp>
        <p:nvGrpSpPr>
          <p:cNvPr id="37" name="object 37"/>
          <p:cNvGrpSpPr/>
          <p:nvPr/>
        </p:nvGrpSpPr>
        <p:grpSpPr>
          <a:xfrm>
            <a:off x="1945921" y="2053079"/>
            <a:ext cx="3966210" cy="2260600"/>
            <a:chOff x="1945921" y="2053079"/>
            <a:chExt cx="3966210" cy="2260600"/>
          </a:xfrm>
        </p:grpSpPr>
        <p:sp>
          <p:nvSpPr>
            <p:cNvPr id="38" name="object 38"/>
            <p:cNvSpPr/>
            <p:nvPr/>
          </p:nvSpPr>
          <p:spPr>
            <a:xfrm>
              <a:off x="1945919" y="2053081"/>
              <a:ext cx="3966210" cy="932815"/>
            </a:xfrm>
            <a:custGeom>
              <a:rect l="l" t="t" r="r" b="b"/>
              <a:pathLst>
                <a:path w="3966210" h="932814">
                  <a:moveTo>
                    <a:pt x="825855" y="223393"/>
                  </a:moveTo>
                  <a:lnTo>
                    <a:pt x="819835" y="218198"/>
                  </a:lnTo>
                  <a:lnTo>
                    <a:pt x="753364" y="160693"/>
                  </a:lnTo>
                  <a:lnTo>
                    <a:pt x="746302" y="188391"/>
                  </a:lnTo>
                  <a:lnTo>
                    <a:pt x="7048" y="0"/>
                  </a:lnTo>
                  <a:lnTo>
                    <a:pt x="0" y="27698"/>
                  </a:lnTo>
                  <a:lnTo>
                    <a:pt x="739254" y="216077"/>
                  </a:lnTo>
                  <a:lnTo>
                    <a:pt x="732193" y="243763"/>
                  </a:lnTo>
                  <a:lnTo>
                    <a:pt x="825855" y="223393"/>
                  </a:lnTo>
                  <a:close/>
                </a:path>
                <a:path w="3966210" h="932814">
                  <a:moveTo>
                    <a:pt x="854430" y="690118"/>
                  </a:moveTo>
                  <a:lnTo>
                    <a:pt x="760437" y="671322"/>
                  </a:lnTo>
                  <a:lnTo>
                    <a:pt x="767956" y="698893"/>
                  </a:lnTo>
                  <a:lnTo>
                    <a:pt x="12458" y="904938"/>
                  </a:lnTo>
                  <a:lnTo>
                    <a:pt x="19989" y="932510"/>
                  </a:lnTo>
                  <a:lnTo>
                    <a:pt x="775474" y="726465"/>
                  </a:lnTo>
                  <a:lnTo>
                    <a:pt x="782993" y="754037"/>
                  </a:lnTo>
                  <a:lnTo>
                    <a:pt x="847140" y="696645"/>
                  </a:lnTo>
                  <a:lnTo>
                    <a:pt x="854430" y="690118"/>
                  </a:lnTo>
                  <a:close/>
                </a:path>
                <a:path w="3966210" h="932814">
                  <a:moveTo>
                    <a:pt x="3965930" y="461518"/>
                  </a:moveTo>
                  <a:lnTo>
                    <a:pt x="3937343" y="447230"/>
                  </a:lnTo>
                  <a:lnTo>
                    <a:pt x="3880193" y="418655"/>
                  </a:lnTo>
                  <a:lnTo>
                    <a:pt x="3880193" y="447230"/>
                  </a:lnTo>
                  <a:lnTo>
                    <a:pt x="2899130" y="447230"/>
                  </a:lnTo>
                  <a:lnTo>
                    <a:pt x="2899130" y="475805"/>
                  </a:lnTo>
                  <a:lnTo>
                    <a:pt x="3880193" y="475805"/>
                  </a:lnTo>
                  <a:lnTo>
                    <a:pt x="3880193" y="504380"/>
                  </a:lnTo>
                  <a:lnTo>
                    <a:pt x="3937343" y="475805"/>
                  </a:lnTo>
                  <a:lnTo>
                    <a:pt x="3965930" y="461518"/>
                  </a:lnTo>
                  <a:close/>
                </a:path>
              </a:pathLst>
            </a:custGeom>
            <a:solidFill>
              <a:srgbClr val="000000"/>
            </a:solidFill>
          </p:spPr>
          <p:txBody>
            <a:bodyPr wrap="square" lIns="0" tIns="0" rIns="0" bIns="0" rtlCol="0"/>
            <a:lstStyle/>
            <a:p/>
          </p:txBody>
        </p:sp>
        <p:pic>
          <p:nvPicPr>
            <p:cNvPr id="39" name="object 39"/>
            <p:cNvPicPr/>
            <p:nvPr/>
          </p:nvPicPr>
          <p:blipFill>
            <a:blip r:embed="rId4"/>
            <a:stretch>
              <a:fillRect/>
            </a:stretch>
          </p:blipFill>
          <p:spPr>
            <a:xfrm>
              <a:off x="2489200" y="3352800"/>
              <a:ext cx="2462212" cy="960437"/>
            </a:xfrm>
            <a:prstGeom prst="rect">
              <a:avLst/>
            </a:prstGeom>
          </p:spPr>
        </p:pic>
      </p:gr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693737"/>
            <a:ext cx="5689600" cy="5248275"/>
          </a:xfrm>
          <a:custGeom>
            <a:rect l="l" t="t" r="r" b="b"/>
            <a:pathLst>
              <a:path w="5689600" h="5248275">
                <a:moveTo>
                  <a:pt x="0" y="0"/>
                </a:moveTo>
                <a:lnTo>
                  <a:pt x="5689600" y="0"/>
                </a:lnTo>
                <a:lnTo>
                  <a:pt x="5689600" y="5248275"/>
                </a:lnTo>
                <a:lnTo>
                  <a:pt x="0" y="5248275"/>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45464" y="758066"/>
            <a:ext cx="5245100" cy="4568190"/>
          </a:xfrm>
          <a:prstGeom prst="rect">
            <a:avLst/>
          </a:prstGeom>
        </p:spPr>
        <p:txBody>
          <a:bodyPr vert="horz" wrap="square" lIns="0" tIns="12700" rIns="0" bIns="0" rtlCol="0">
            <a:spAutoFit/>
          </a:bodyPr>
          <a:lstStyle/>
          <a:p>
            <a:pPr marL="12700">
              <a:lnSpc>
                <a:spcPct val="100000"/>
              </a:lnSpc>
              <a:spcBef>
                <a:spcPts val="100"/>
              </a:spcBef>
            </a:pPr>
            <a:r>
              <a:rPr sz="3200" b="1">
                <a:latin typeface="Microsoft JhengHei"/>
                <a:cs typeface="Microsoft JhengHei"/>
              </a:rPr>
              <a:t>（三）</a:t>
            </a:r>
            <a:r>
              <a:rPr sz="3200" b="1" spc="-10">
                <a:latin typeface="Microsoft JhengHei"/>
                <a:cs typeface="Microsoft JhengHei"/>
              </a:rPr>
              <a:t>事故后的四不放过</a:t>
            </a:r>
            <a:endParaRPr sz="3200">
              <a:latin typeface="Microsoft JhengHei"/>
              <a:cs typeface="Microsoft JhengHei"/>
            </a:endParaRPr>
          </a:p>
          <a:p>
            <a:pPr>
              <a:lnSpc>
                <a:spcPct val="100000"/>
              </a:lnSpc>
              <a:spcBef>
                <a:spcPts val="55"/>
              </a:spcBef>
            </a:pPr>
            <a:endParaRPr sz="3100">
              <a:latin typeface="Microsoft JhengHei"/>
              <a:cs typeface="Microsoft JhengHei"/>
            </a:endParaRPr>
          </a:p>
          <a:p>
            <a:pPr marL="12700">
              <a:lnSpc>
                <a:spcPct val="100000"/>
              </a:lnSpc>
              <a:spcBef>
                <a:spcPts val="5"/>
              </a:spcBef>
            </a:pPr>
            <a:r>
              <a:rPr sz="3200" spc="-10">
                <a:latin typeface="黑体"/>
                <a:cs typeface="黑体"/>
              </a:rPr>
              <a:t>发生事故后：</a:t>
            </a:r>
            <a:endParaRPr sz="3200">
              <a:latin typeface="黑体"/>
              <a:cs typeface="黑体"/>
            </a:endParaRPr>
          </a:p>
          <a:p>
            <a:pPr marL="354965" indent="-342265">
              <a:lnSpc>
                <a:spcPct val="100000"/>
              </a:lnSpc>
              <a:spcBef>
                <a:spcPts val="810"/>
              </a:spcBef>
              <a:buSzPct val="101562"/>
              <a:buFont typeface="Arial"/>
              <a:buChar char="•"/>
              <a:tabLst>
                <a:tab pos="354965"/>
                <a:tab pos="355600"/>
              </a:tabLst>
            </a:pPr>
            <a:r>
              <a:rPr sz="3200" spc="-5">
                <a:latin typeface="宋体"/>
                <a:cs typeface="宋体"/>
              </a:rPr>
              <a:t>事故原因没有查清不放过</a:t>
            </a:r>
            <a:endParaRPr sz="3200">
              <a:latin typeface="宋体"/>
              <a:cs typeface="宋体"/>
            </a:endParaRPr>
          </a:p>
          <a:p>
            <a:pPr marL="354965" marR="5080" indent="-342265">
              <a:lnSpc>
                <a:spcPct val="100000"/>
              </a:lnSpc>
              <a:spcBef>
                <a:spcPts val="770"/>
              </a:spcBef>
              <a:buSzPct val="101562"/>
              <a:buFont typeface="Arial"/>
              <a:buChar char="•"/>
              <a:tabLst>
                <a:tab pos="354965"/>
                <a:tab pos="355600"/>
              </a:tabLst>
            </a:pPr>
            <a:r>
              <a:rPr sz="3200" spc="-5">
                <a:latin typeface="宋体"/>
                <a:cs typeface="宋体"/>
              </a:rPr>
              <a:t>有关人员未受安全教育不放</a:t>
            </a:r>
            <a:r>
              <a:rPr sz="3200" spc="-60">
                <a:latin typeface="宋体"/>
                <a:cs typeface="宋体"/>
              </a:rPr>
              <a:t>过</a:t>
            </a:r>
            <a:endParaRPr sz="3200">
              <a:latin typeface="宋体"/>
              <a:cs typeface="宋体"/>
            </a:endParaRPr>
          </a:p>
          <a:p>
            <a:pPr marL="354965" indent="-342265">
              <a:lnSpc>
                <a:spcPct val="100000"/>
              </a:lnSpc>
              <a:spcBef>
                <a:spcPts val="765"/>
              </a:spcBef>
              <a:buSzPct val="101562"/>
              <a:buFont typeface="Arial"/>
              <a:buChar char="•"/>
              <a:tabLst>
                <a:tab pos="354965"/>
                <a:tab pos="355600"/>
              </a:tabLst>
            </a:pPr>
            <a:r>
              <a:rPr sz="3200" spc="-5">
                <a:latin typeface="宋体"/>
                <a:cs typeface="宋体"/>
              </a:rPr>
              <a:t>整改措施未落实不放过</a:t>
            </a:r>
            <a:endParaRPr sz="3200">
              <a:latin typeface="宋体"/>
              <a:cs typeface="宋体"/>
            </a:endParaRPr>
          </a:p>
          <a:p>
            <a:pPr marL="354965" indent="-342265">
              <a:lnSpc>
                <a:spcPct val="100000"/>
              </a:lnSpc>
              <a:spcBef>
                <a:spcPts val="770"/>
              </a:spcBef>
              <a:buSzPct val="101562"/>
              <a:buFont typeface="Arial"/>
              <a:buChar char="•"/>
              <a:tabLst>
                <a:tab pos="354965"/>
                <a:tab pos="355600"/>
              </a:tabLst>
            </a:pPr>
            <a:r>
              <a:rPr sz="3200" spc="-10">
                <a:latin typeface="宋体"/>
                <a:cs typeface="宋体"/>
              </a:rPr>
              <a:t>责任人未处理不放过</a:t>
            </a:r>
            <a:endParaRPr sz="3200">
              <a:latin typeface="宋体"/>
              <a:cs typeface="宋体"/>
            </a:endParaRPr>
          </a:p>
        </p:txBody>
      </p:sp>
      <p:pic>
        <p:nvPicPr>
          <p:cNvPr id="4" name="object 4"/>
          <p:cNvPicPr/>
          <p:nvPr/>
        </p:nvPicPr>
        <p:blipFill>
          <a:blip r:embed="rId2"/>
          <a:stretch>
            <a:fillRect/>
          </a:stretch>
        </p:blipFill>
        <p:spPr>
          <a:xfrm>
            <a:off x="6299200" y="2273300"/>
            <a:ext cx="2395537" cy="3590925"/>
          </a:xfrm>
          <a:prstGeom prst="rect">
            <a:avLst/>
          </a:prstGeom>
        </p:spPr>
      </p:pic>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622300"/>
            <a:ext cx="8229600" cy="6048375"/>
          </a:xfrm>
          <a:custGeom>
            <a:rect l="l" t="t" r="r" b="b"/>
            <a:pathLst>
              <a:path w="8229600" h="6048375">
                <a:moveTo>
                  <a:pt x="0" y="0"/>
                </a:moveTo>
                <a:lnTo>
                  <a:pt x="8229600" y="0"/>
                </a:lnTo>
                <a:lnTo>
                  <a:pt x="8229600" y="6048375"/>
                </a:lnTo>
                <a:lnTo>
                  <a:pt x="0" y="6048375"/>
                </a:lnTo>
                <a:lnTo>
                  <a:pt x="0" y="0"/>
                </a:lnTo>
                <a:close/>
              </a:path>
            </a:pathLst>
          </a:custGeom>
          <a:ln w="9525">
            <a:solidFill>
              <a:srgbClr val="000000"/>
            </a:solidFill>
          </a:ln>
        </p:spPr>
        <p:txBody>
          <a:bodyPr wrap="square" lIns="0" tIns="0" rIns="0" bIns="0" rtlCol="0"/>
          <a:lstStyle/>
          <a:p/>
        </p:txBody>
      </p:sp>
      <p:sp>
        <p:nvSpPr>
          <p:cNvPr id="3" name="object 3"/>
          <p:cNvSpPr txBox="1">
            <a:spLocks noGrp="1"/>
          </p:cNvSpPr>
          <p:nvPr>
            <p:ph type="title"/>
          </p:nvPr>
        </p:nvSpPr>
        <p:spPr>
          <a:xfrm>
            <a:off x="545465" y="555606"/>
            <a:ext cx="5715000" cy="1240790"/>
          </a:xfrm>
          <a:prstGeom prst="rect">
            <a:avLst/>
          </a:prstGeom>
        </p:spPr>
        <p:txBody>
          <a:bodyPr vert="horz" wrap="square" lIns="0" tIns="147320" rIns="0" bIns="0" rtlCol="0">
            <a:spAutoFit/>
          </a:bodyPr>
          <a:lstStyle/>
          <a:p>
            <a:pPr marL="12700">
              <a:lnSpc>
                <a:spcPct val="100000"/>
              </a:lnSpc>
              <a:spcBef>
                <a:spcPts val="1160"/>
              </a:spcBef>
            </a:pPr>
            <a:r>
              <a:rPr sz="3600" b="1">
                <a:latin typeface="Microsoft JhengHei"/>
                <a:cs typeface="Microsoft JhengHei"/>
              </a:rPr>
              <a:t>（四）</a:t>
            </a:r>
            <a:r>
              <a:rPr sz="3600" b="1" spc="-10">
                <a:latin typeface="Microsoft JhengHei"/>
                <a:cs typeface="Microsoft JhengHei"/>
              </a:rPr>
              <a:t>海因里希安全法则</a:t>
            </a:r>
            <a:endParaRPr sz="3600">
              <a:latin typeface="Microsoft JhengHei"/>
              <a:cs typeface="Microsoft JhengHei"/>
            </a:endParaRPr>
          </a:p>
          <a:p>
            <a:pPr marL="12700">
              <a:lnSpc>
                <a:spcPct val="100000"/>
              </a:lnSpc>
              <a:spcBef>
                <a:spcPts val="825"/>
              </a:spcBef>
            </a:pPr>
            <a:r>
              <a:rPr sz="2800" b="1">
                <a:latin typeface="微软雅黑"/>
                <a:cs typeface="微软雅黑"/>
              </a:rPr>
              <a:t>海因里希安全法则</a:t>
            </a:r>
            <a:r>
              <a:rPr sz="2800" b="1" spc="-180">
                <a:latin typeface="微软雅黑"/>
                <a:cs typeface="微软雅黑"/>
              </a:rPr>
              <a:t>：（1：29：300）</a:t>
            </a:r>
            <a:endParaRPr sz="2800">
              <a:latin typeface="微软雅黑"/>
              <a:cs typeface="微软雅黑"/>
            </a:endParaRPr>
          </a:p>
        </p:txBody>
      </p:sp>
      <p:grpSp>
        <p:nvGrpSpPr>
          <p:cNvPr id="4" name="object 4"/>
          <p:cNvGrpSpPr/>
          <p:nvPr/>
        </p:nvGrpSpPr>
        <p:grpSpPr>
          <a:xfrm>
            <a:off x="376237" y="2281237"/>
            <a:ext cx="2371725" cy="2447925"/>
            <a:chOff x="376237" y="2281237"/>
            <a:chExt cx="2371725" cy="2447925"/>
          </a:xfrm>
        </p:grpSpPr>
        <p:sp>
          <p:nvSpPr>
            <p:cNvPr id="5" name="object 5"/>
            <p:cNvSpPr/>
            <p:nvPr/>
          </p:nvSpPr>
          <p:spPr>
            <a:xfrm>
              <a:off x="381000" y="2286000"/>
              <a:ext cx="2362200" cy="2438400"/>
            </a:xfrm>
            <a:custGeom>
              <a:rect l="l" t="t" r="r" b="b"/>
              <a:pathLst>
                <a:path w="2362200" h="2438400">
                  <a:moveTo>
                    <a:pt x="2362200" y="2438400"/>
                  </a:moveTo>
                  <a:lnTo>
                    <a:pt x="0" y="2438400"/>
                  </a:lnTo>
                  <a:lnTo>
                    <a:pt x="1181100" y="0"/>
                  </a:lnTo>
                  <a:lnTo>
                    <a:pt x="2362200" y="2438400"/>
                  </a:lnTo>
                  <a:close/>
                </a:path>
              </a:pathLst>
            </a:custGeom>
            <a:solidFill>
              <a:srgbClr val="BBE0E3"/>
            </a:solidFill>
          </p:spPr>
          <p:txBody>
            <a:bodyPr wrap="square" lIns="0" tIns="0" rIns="0" bIns="0" rtlCol="0"/>
            <a:lstStyle/>
            <a:p/>
          </p:txBody>
        </p:sp>
        <p:sp>
          <p:nvSpPr>
            <p:cNvPr id="6" name="object 6"/>
            <p:cNvSpPr/>
            <p:nvPr/>
          </p:nvSpPr>
          <p:spPr>
            <a:xfrm>
              <a:off x="381000" y="2286000"/>
              <a:ext cx="2362200" cy="2438400"/>
            </a:xfrm>
            <a:custGeom>
              <a:rect l="l" t="t" r="r" b="b"/>
              <a:pathLst>
                <a:path w="2362200" h="2438400">
                  <a:moveTo>
                    <a:pt x="0" y="2438400"/>
                  </a:moveTo>
                  <a:lnTo>
                    <a:pt x="1181100" y="0"/>
                  </a:lnTo>
                  <a:lnTo>
                    <a:pt x="2362200" y="2438400"/>
                  </a:lnTo>
                  <a:lnTo>
                    <a:pt x="0" y="2438400"/>
                  </a:lnTo>
                  <a:close/>
                </a:path>
              </a:pathLst>
            </a:custGeom>
            <a:ln w="9525">
              <a:solidFill>
                <a:srgbClr val="000000"/>
              </a:solidFill>
            </a:ln>
          </p:spPr>
          <p:txBody>
            <a:bodyPr wrap="square" lIns="0" tIns="0" rIns="0" bIns="0" rtlCol="0"/>
            <a:lstStyle/>
            <a:p/>
          </p:txBody>
        </p:sp>
        <p:sp>
          <p:nvSpPr>
            <p:cNvPr id="7" name="object 7"/>
            <p:cNvSpPr/>
            <p:nvPr/>
          </p:nvSpPr>
          <p:spPr>
            <a:xfrm>
              <a:off x="723900" y="3195638"/>
              <a:ext cx="1676400" cy="838200"/>
            </a:xfrm>
            <a:custGeom>
              <a:rect l="l" t="t" r="r" b="b"/>
              <a:pathLst>
                <a:path w="1676400" h="838200">
                  <a:moveTo>
                    <a:pt x="1284308" y="0"/>
                  </a:moveTo>
                  <a:lnTo>
                    <a:pt x="392091" y="0"/>
                  </a:lnTo>
                  <a:lnTo>
                    <a:pt x="0" y="838200"/>
                  </a:lnTo>
                  <a:lnTo>
                    <a:pt x="1676400" y="838200"/>
                  </a:lnTo>
                  <a:lnTo>
                    <a:pt x="1284308" y="0"/>
                  </a:lnTo>
                  <a:close/>
                </a:path>
              </a:pathLst>
            </a:custGeom>
            <a:solidFill>
              <a:srgbClr val="009999"/>
            </a:solidFill>
          </p:spPr>
          <p:txBody>
            <a:bodyPr wrap="square" lIns="0" tIns="0" rIns="0" bIns="0" rtlCol="0"/>
            <a:lstStyle/>
            <a:p/>
          </p:txBody>
        </p:sp>
        <p:sp>
          <p:nvSpPr>
            <p:cNvPr id="8" name="object 8"/>
            <p:cNvSpPr/>
            <p:nvPr/>
          </p:nvSpPr>
          <p:spPr>
            <a:xfrm>
              <a:off x="723900" y="3195638"/>
              <a:ext cx="1676400" cy="838200"/>
            </a:xfrm>
            <a:custGeom>
              <a:rect l="l" t="t" r="r" b="b"/>
              <a:pathLst>
                <a:path w="1676400" h="838200">
                  <a:moveTo>
                    <a:pt x="0" y="838200"/>
                  </a:moveTo>
                  <a:lnTo>
                    <a:pt x="392091" y="0"/>
                  </a:lnTo>
                  <a:lnTo>
                    <a:pt x="1284308" y="0"/>
                  </a:lnTo>
                  <a:lnTo>
                    <a:pt x="1676400" y="838200"/>
                  </a:lnTo>
                  <a:lnTo>
                    <a:pt x="0" y="838200"/>
                  </a:lnTo>
                  <a:close/>
                </a:path>
              </a:pathLst>
            </a:custGeom>
            <a:ln w="9525">
              <a:solidFill>
                <a:srgbClr val="000000"/>
              </a:solidFill>
            </a:ln>
          </p:spPr>
          <p:txBody>
            <a:bodyPr wrap="square" lIns="0" tIns="0" rIns="0" bIns="0" rtlCol="0"/>
            <a:lstStyle/>
            <a:p/>
          </p:txBody>
        </p:sp>
      </p:grpSp>
      <p:sp>
        <p:nvSpPr>
          <p:cNvPr id="9" name="object 9"/>
          <p:cNvSpPr txBox="1"/>
          <p:nvPr/>
        </p:nvSpPr>
        <p:spPr>
          <a:xfrm>
            <a:off x="1450516" y="2580654"/>
            <a:ext cx="2235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Arial"/>
                <a:cs typeface="Arial"/>
              </a:rPr>
              <a:t>1</a:t>
            </a:r>
            <a:endParaRPr sz="2800">
              <a:latin typeface="Arial"/>
              <a:cs typeface="Arial"/>
            </a:endParaRPr>
          </a:p>
        </p:txBody>
      </p:sp>
      <p:sp>
        <p:nvSpPr>
          <p:cNvPr id="10" name="object 10"/>
          <p:cNvSpPr txBox="1"/>
          <p:nvPr/>
        </p:nvSpPr>
        <p:spPr>
          <a:xfrm>
            <a:off x="1238461" y="3374404"/>
            <a:ext cx="619125" cy="1171575"/>
          </a:xfrm>
          <a:prstGeom prst="rect">
            <a:avLst/>
          </a:prstGeom>
        </p:spPr>
        <p:txBody>
          <a:bodyPr vert="horz" wrap="square" lIns="0" tIns="12700" rIns="0" bIns="0" rtlCol="0">
            <a:spAutoFit/>
          </a:bodyPr>
          <a:lstStyle/>
          <a:p>
            <a:pPr marL="125730">
              <a:lnSpc>
                <a:spcPct val="100000"/>
              </a:lnSpc>
              <a:spcBef>
                <a:spcPts val="100"/>
              </a:spcBef>
            </a:pPr>
            <a:r>
              <a:rPr sz="2800" b="1" spc="-25">
                <a:latin typeface="Arial"/>
                <a:cs typeface="Arial"/>
              </a:rPr>
              <a:t>29</a:t>
            </a:r>
            <a:endParaRPr sz="2800">
              <a:latin typeface="Arial"/>
              <a:cs typeface="Arial"/>
            </a:endParaRPr>
          </a:p>
          <a:p>
            <a:pPr marL="12700">
              <a:lnSpc>
                <a:spcPct val="100000"/>
              </a:lnSpc>
              <a:spcBef>
                <a:spcPts val="2300"/>
              </a:spcBef>
            </a:pPr>
            <a:r>
              <a:rPr sz="2800" b="1" spc="-25">
                <a:latin typeface="Arial"/>
                <a:cs typeface="Arial"/>
              </a:rPr>
              <a:t>300</a:t>
            </a:r>
            <a:endParaRPr sz="2800">
              <a:latin typeface="Arial"/>
              <a:cs typeface="Arial"/>
            </a:endParaRPr>
          </a:p>
        </p:txBody>
      </p:sp>
      <p:grpSp>
        <p:nvGrpSpPr>
          <p:cNvPr id="11" name="object 11"/>
          <p:cNvGrpSpPr/>
          <p:nvPr/>
        </p:nvGrpSpPr>
        <p:grpSpPr>
          <a:xfrm>
            <a:off x="3195637" y="2284412"/>
            <a:ext cx="1304925" cy="284480"/>
            <a:chOff x="3195637" y="2284412"/>
            <a:chExt cx="1304925" cy="284480"/>
          </a:xfrm>
        </p:grpSpPr>
        <p:sp>
          <p:nvSpPr>
            <p:cNvPr id="12" name="object 12"/>
            <p:cNvSpPr/>
            <p:nvPr/>
          </p:nvSpPr>
          <p:spPr>
            <a:xfrm>
              <a:off x="3200400" y="2289175"/>
              <a:ext cx="1295400" cy="274955"/>
            </a:xfrm>
            <a:custGeom>
              <a:rect l="l" t="t" r="r" b="b"/>
              <a:pathLst>
                <a:path w="1295400" h="274955">
                  <a:moveTo>
                    <a:pt x="1295400" y="274638"/>
                  </a:moveTo>
                  <a:lnTo>
                    <a:pt x="0" y="274638"/>
                  </a:lnTo>
                  <a:lnTo>
                    <a:pt x="0" y="0"/>
                  </a:lnTo>
                  <a:lnTo>
                    <a:pt x="1295400" y="0"/>
                  </a:lnTo>
                  <a:lnTo>
                    <a:pt x="1295400" y="274638"/>
                  </a:lnTo>
                  <a:close/>
                </a:path>
              </a:pathLst>
            </a:custGeom>
            <a:solidFill>
              <a:srgbClr val="99CC00"/>
            </a:solidFill>
          </p:spPr>
          <p:txBody>
            <a:bodyPr wrap="square" lIns="0" tIns="0" rIns="0" bIns="0" rtlCol="0"/>
            <a:lstStyle/>
            <a:p/>
          </p:txBody>
        </p:sp>
        <p:sp>
          <p:nvSpPr>
            <p:cNvPr id="13" name="object 13"/>
            <p:cNvSpPr/>
            <p:nvPr/>
          </p:nvSpPr>
          <p:spPr>
            <a:xfrm>
              <a:off x="3200400" y="2289175"/>
              <a:ext cx="1295400" cy="274955"/>
            </a:xfrm>
            <a:custGeom>
              <a:rect l="l" t="t" r="r" b="b"/>
              <a:pathLst>
                <a:path w="1295400" h="274955">
                  <a:moveTo>
                    <a:pt x="0" y="0"/>
                  </a:moveTo>
                  <a:lnTo>
                    <a:pt x="1295400" y="0"/>
                  </a:lnTo>
                  <a:lnTo>
                    <a:pt x="1295400" y="274638"/>
                  </a:lnTo>
                  <a:lnTo>
                    <a:pt x="0" y="274638"/>
                  </a:lnTo>
                  <a:lnTo>
                    <a:pt x="0" y="0"/>
                  </a:lnTo>
                  <a:close/>
                </a:path>
              </a:pathLst>
            </a:custGeom>
            <a:ln w="9525">
              <a:solidFill>
                <a:srgbClr val="FF0000"/>
              </a:solidFill>
            </a:ln>
          </p:spPr>
          <p:txBody>
            <a:bodyPr wrap="square" lIns="0" tIns="0" rIns="0" bIns="0" rtlCol="0"/>
            <a:lstStyle/>
            <a:p/>
          </p:txBody>
        </p:sp>
      </p:grpSp>
      <p:sp>
        <p:nvSpPr>
          <p:cNvPr id="14" name="object 14"/>
          <p:cNvSpPr txBox="1"/>
          <p:nvPr/>
        </p:nvSpPr>
        <p:spPr>
          <a:xfrm>
            <a:off x="2894724" y="2889250"/>
            <a:ext cx="1754505" cy="433705"/>
          </a:xfrm>
          <a:prstGeom prst="rect">
            <a:avLst/>
          </a:prstGeom>
          <a:solidFill>
            <a:srgbClr val="99CC00"/>
          </a:solidFill>
          <a:ln w="9525">
            <a:solidFill>
              <a:srgbClr val="000000"/>
            </a:solidFill>
          </a:ln>
        </p:spPr>
        <p:txBody>
          <a:bodyPr vert="horz" wrap="square" lIns="0" tIns="0" rIns="0" bIns="0" rtlCol="0">
            <a:spAutoFit/>
          </a:bodyPr>
          <a:lstStyle/>
          <a:p>
            <a:pPr marL="165735">
              <a:lnSpc>
                <a:spcPts val="3295"/>
              </a:lnSpc>
            </a:pPr>
            <a:r>
              <a:rPr sz="2800" b="1" spc="-15">
                <a:latin typeface="微软雅黑"/>
                <a:cs typeface="微软雅黑"/>
              </a:rPr>
              <a:t>轻微事故</a:t>
            </a:r>
            <a:endParaRPr sz="2800">
              <a:latin typeface="微软雅黑"/>
              <a:cs typeface="微软雅黑"/>
            </a:endParaRPr>
          </a:p>
        </p:txBody>
      </p:sp>
      <p:grpSp>
        <p:nvGrpSpPr>
          <p:cNvPr id="15" name="object 15"/>
          <p:cNvGrpSpPr/>
          <p:nvPr/>
        </p:nvGrpSpPr>
        <p:grpSpPr>
          <a:xfrm>
            <a:off x="3652837" y="2284412"/>
            <a:ext cx="2752725" cy="573405"/>
            <a:chOff x="3652837" y="2284412"/>
            <a:chExt cx="2752725" cy="573405"/>
          </a:xfrm>
        </p:grpSpPr>
        <p:sp>
          <p:nvSpPr>
            <p:cNvPr id="16" name="object 16"/>
            <p:cNvSpPr/>
            <p:nvPr/>
          </p:nvSpPr>
          <p:spPr>
            <a:xfrm>
              <a:off x="3657600" y="2603500"/>
              <a:ext cx="381000" cy="249554"/>
            </a:xfrm>
            <a:custGeom>
              <a:rect l="l" t="t" r="r" b="b"/>
              <a:pathLst>
                <a:path w="381000" h="249553">
                  <a:moveTo>
                    <a:pt x="190500" y="249238"/>
                  </a:moveTo>
                  <a:lnTo>
                    <a:pt x="0" y="186928"/>
                  </a:lnTo>
                  <a:lnTo>
                    <a:pt x="95250" y="186928"/>
                  </a:lnTo>
                  <a:lnTo>
                    <a:pt x="95250" y="0"/>
                  </a:lnTo>
                  <a:lnTo>
                    <a:pt x="285750" y="0"/>
                  </a:lnTo>
                  <a:lnTo>
                    <a:pt x="285750" y="186928"/>
                  </a:lnTo>
                  <a:lnTo>
                    <a:pt x="381000" y="186928"/>
                  </a:lnTo>
                  <a:lnTo>
                    <a:pt x="190500" y="249238"/>
                  </a:lnTo>
                  <a:close/>
                </a:path>
              </a:pathLst>
            </a:custGeom>
            <a:solidFill>
              <a:srgbClr val="BBE0E3"/>
            </a:solidFill>
          </p:spPr>
          <p:txBody>
            <a:bodyPr wrap="square" lIns="0" tIns="0" rIns="0" bIns="0" rtlCol="0"/>
            <a:lstStyle/>
            <a:p/>
          </p:txBody>
        </p:sp>
        <p:sp>
          <p:nvSpPr>
            <p:cNvPr id="17" name="object 17"/>
            <p:cNvSpPr/>
            <p:nvPr/>
          </p:nvSpPr>
          <p:spPr>
            <a:xfrm>
              <a:off x="3657600" y="2603500"/>
              <a:ext cx="381000" cy="249554"/>
            </a:xfrm>
            <a:custGeom>
              <a:rect l="l" t="t" r="r" b="b"/>
              <a:pathLst>
                <a:path w="381000" h="249553">
                  <a:moveTo>
                    <a:pt x="0" y="186928"/>
                  </a:moveTo>
                  <a:lnTo>
                    <a:pt x="95250" y="186928"/>
                  </a:lnTo>
                  <a:lnTo>
                    <a:pt x="95250" y="0"/>
                  </a:lnTo>
                  <a:lnTo>
                    <a:pt x="285750" y="0"/>
                  </a:lnTo>
                  <a:lnTo>
                    <a:pt x="285750" y="186928"/>
                  </a:lnTo>
                  <a:lnTo>
                    <a:pt x="381000" y="186928"/>
                  </a:lnTo>
                  <a:lnTo>
                    <a:pt x="190500" y="249238"/>
                  </a:lnTo>
                  <a:lnTo>
                    <a:pt x="0" y="186928"/>
                  </a:lnTo>
                  <a:close/>
                </a:path>
              </a:pathLst>
            </a:custGeom>
            <a:ln w="9525">
              <a:solidFill>
                <a:srgbClr val="000000"/>
              </a:solidFill>
            </a:ln>
          </p:spPr>
          <p:txBody>
            <a:bodyPr wrap="square" lIns="0" tIns="0" rIns="0" bIns="0" rtlCol="0"/>
            <a:lstStyle/>
            <a:p/>
          </p:txBody>
        </p:sp>
        <p:sp>
          <p:nvSpPr>
            <p:cNvPr id="18" name="object 18"/>
            <p:cNvSpPr/>
            <p:nvPr/>
          </p:nvSpPr>
          <p:spPr>
            <a:xfrm>
              <a:off x="5105400" y="2289175"/>
              <a:ext cx="1295400" cy="274955"/>
            </a:xfrm>
            <a:custGeom>
              <a:rect l="l" t="t" r="r" b="b"/>
              <a:pathLst>
                <a:path w="1295400" h="274955">
                  <a:moveTo>
                    <a:pt x="1295400" y="274638"/>
                  </a:moveTo>
                  <a:lnTo>
                    <a:pt x="0" y="274638"/>
                  </a:lnTo>
                  <a:lnTo>
                    <a:pt x="0" y="0"/>
                  </a:lnTo>
                  <a:lnTo>
                    <a:pt x="1295400" y="0"/>
                  </a:lnTo>
                  <a:lnTo>
                    <a:pt x="1295400" y="274638"/>
                  </a:lnTo>
                  <a:close/>
                </a:path>
              </a:pathLst>
            </a:custGeom>
            <a:solidFill>
              <a:srgbClr val="FFFF00"/>
            </a:solidFill>
          </p:spPr>
          <p:txBody>
            <a:bodyPr wrap="square" lIns="0" tIns="0" rIns="0" bIns="0" rtlCol="0"/>
            <a:lstStyle/>
            <a:p/>
          </p:txBody>
        </p:sp>
        <p:sp>
          <p:nvSpPr>
            <p:cNvPr id="19" name="object 19"/>
            <p:cNvSpPr/>
            <p:nvPr/>
          </p:nvSpPr>
          <p:spPr>
            <a:xfrm>
              <a:off x="5105400" y="2289175"/>
              <a:ext cx="1295400" cy="274955"/>
            </a:xfrm>
            <a:custGeom>
              <a:rect l="l" t="t" r="r" b="b"/>
              <a:pathLst>
                <a:path w="1295400" h="274955">
                  <a:moveTo>
                    <a:pt x="0" y="0"/>
                  </a:moveTo>
                  <a:lnTo>
                    <a:pt x="1295400" y="0"/>
                  </a:lnTo>
                  <a:lnTo>
                    <a:pt x="1295400" y="274638"/>
                  </a:lnTo>
                  <a:lnTo>
                    <a:pt x="0" y="274638"/>
                  </a:lnTo>
                  <a:lnTo>
                    <a:pt x="0" y="0"/>
                  </a:lnTo>
                  <a:close/>
                </a:path>
              </a:pathLst>
            </a:custGeom>
            <a:ln w="9525">
              <a:solidFill>
                <a:srgbClr val="FF0000"/>
              </a:solidFill>
            </a:ln>
          </p:spPr>
          <p:txBody>
            <a:bodyPr wrap="square" lIns="0" tIns="0" rIns="0" bIns="0" rtlCol="0"/>
            <a:lstStyle/>
            <a:p/>
          </p:txBody>
        </p:sp>
      </p:grpSp>
      <p:sp>
        <p:nvSpPr>
          <p:cNvPr id="20" name="object 20"/>
          <p:cNvSpPr txBox="1"/>
          <p:nvPr/>
        </p:nvSpPr>
        <p:spPr>
          <a:xfrm>
            <a:off x="3538748" y="2171873"/>
            <a:ext cx="2425065" cy="452120"/>
          </a:xfrm>
          <a:prstGeom prst="rect">
            <a:avLst/>
          </a:prstGeom>
        </p:spPr>
        <p:txBody>
          <a:bodyPr vert="horz" wrap="square" lIns="0" tIns="12700" rIns="0" bIns="0" rtlCol="0">
            <a:spAutoFit/>
          </a:bodyPr>
          <a:lstStyle/>
          <a:p>
            <a:pPr marL="12700">
              <a:lnSpc>
                <a:spcPct val="100000"/>
              </a:lnSpc>
              <a:spcBef>
                <a:spcPts val="100"/>
              </a:spcBef>
              <a:tabLst>
                <a:tab pos="2016125"/>
              </a:tabLst>
            </a:pPr>
            <a:r>
              <a:rPr sz="2800" b="1" spc="-25">
                <a:latin typeface="Arial"/>
                <a:cs typeface="Arial"/>
              </a:rPr>
              <a:t>300</a:t>
            </a:r>
            <a:r>
              <a:rPr sz="2800" b="1">
                <a:latin typeface="Arial"/>
                <a:cs typeface="Arial"/>
              </a:rPr>
              <a:t>	</a:t>
            </a:r>
            <a:r>
              <a:rPr sz="2800" b="1" spc="-25">
                <a:latin typeface="Arial"/>
                <a:cs typeface="Arial"/>
              </a:rPr>
              <a:t>29</a:t>
            </a:r>
            <a:endParaRPr sz="2800">
              <a:latin typeface="Arial"/>
              <a:cs typeface="Arial"/>
            </a:endParaRPr>
          </a:p>
        </p:txBody>
      </p:sp>
      <p:sp>
        <p:nvSpPr>
          <p:cNvPr id="21" name="object 21"/>
          <p:cNvSpPr txBox="1"/>
          <p:nvPr/>
        </p:nvSpPr>
        <p:spPr>
          <a:xfrm>
            <a:off x="4952162" y="2889250"/>
            <a:ext cx="1678305" cy="433705"/>
          </a:xfrm>
          <a:prstGeom prst="rect">
            <a:avLst/>
          </a:prstGeom>
          <a:solidFill>
            <a:srgbClr val="FFFF00"/>
          </a:solidFill>
          <a:ln w="9525">
            <a:solidFill>
              <a:srgbClr val="000000"/>
            </a:solidFill>
          </a:ln>
        </p:spPr>
        <p:txBody>
          <a:bodyPr vert="horz" wrap="square" lIns="0" tIns="0" rIns="0" bIns="0" rtlCol="0">
            <a:spAutoFit/>
          </a:bodyPr>
          <a:lstStyle/>
          <a:p>
            <a:pPr marL="305435">
              <a:lnSpc>
                <a:spcPts val="3295"/>
              </a:lnSpc>
            </a:pPr>
            <a:r>
              <a:rPr sz="2800" b="1" spc="-20">
                <a:latin typeface="微软雅黑"/>
                <a:cs typeface="微软雅黑"/>
              </a:rPr>
              <a:t>小事故</a:t>
            </a:r>
            <a:endParaRPr sz="2800">
              <a:latin typeface="微软雅黑"/>
              <a:cs typeface="微软雅黑"/>
            </a:endParaRPr>
          </a:p>
        </p:txBody>
      </p:sp>
      <p:grpSp>
        <p:nvGrpSpPr>
          <p:cNvPr id="22" name="object 22"/>
          <p:cNvGrpSpPr/>
          <p:nvPr/>
        </p:nvGrpSpPr>
        <p:grpSpPr>
          <a:xfrm>
            <a:off x="5557837" y="2284412"/>
            <a:ext cx="2828925" cy="573405"/>
            <a:chOff x="5557837" y="2284412"/>
            <a:chExt cx="2828925" cy="573405"/>
          </a:xfrm>
        </p:grpSpPr>
        <p:sp>
          <p:nvSpPr>
            <p:cNvPr id="23" name="object 23"/>
            <p:cNvSpPr/>
            <p:nvPr/>
          </p:nvSpPr>
          <p:spPr>
            <a:xfrm>
              <a:off x="5562600" y="2603500"/>
              <a:ext cx="381000" cy="249554"/>
            </a:xfrm>
            <a:custGeom>
              <a:rect l="l" t="t" r="r" b="b"/>
              <a:pathLst>
                <a:path w="381000" h="249553">
                  <a:moveTo>
                    <a:pt x="190500" y="249238"/>
                  </a:moveTo>
                  <a:lnTo>
                    <a:pt x="0" y="186928"/>
                  </a:lnTo>
                  <a:lnTo>
                    <a:pt x="95250" y="186928"/>
                  </a:lnTo>
                  <a:lnTo>
                    <a:pt x="95250" y="0"/>
                  </a:lnTo>
                  <a:lnTo>
                    <a:pt x="285750" y="0"/>
                  </a:lnTo>
                  <a:lnTo>
                    <a:pt x="285750" y="186928"/>
                  </a:lnTo>
                  <a:lnTo>
                    <a:pt x="381000" y="186928"/>
                  </a:lnTo>
                  <a:lnTo>
                    <a:pt x="190500" y="249238"/>
                  </a:lnTo>
                  <a:close/>
                </a:path>
              </a:pathLst>
            </a:custGeom>
            <a:solidFill>
              <a:srgbClr val="BBE0E3"/>
            </a:solidFill>
          </p:spPr>
          <p:txBody>
            <a:bodyPr wrap="square" lIns="0" tIns="0" rIns="0" bIns="0" rtlCol="0"/>
            <a:lstStyle/>
            <a:p/>
          </p:txBody>
        </p:sp>
        <p:sp>
          <p:nvSpPr>
            <p:cNvPr id="24" name="object 24"/>
            <p:cNvSpPr/>
            <p:nvPr/>
          </p:nvSpPr>
          <p:spPr>
            <a:xfrm>
              <a:off x="5562600" y="2603500"/>
              <a:ext cx="381000" cy="249554"/>
            </a:xfrm>
            <a:custGeom>
              <a:rect l="l" t="t" r="r" b="b"/>
              <a:pathLst>
                <a:path w="381000" h="249553">
                  <a:moveTo>
                    <a:pt x="0" y="186928"/>
                  </a:moveTo>
                  <a:lnTo>
                    <a:pt x="95250" y="186928"/>
                  </a:lnTo>
                  <a:lnTo>
                    <a:pt x="95250" y="0"/>
                  </a:lnTo>
                  <a:lnTo>
                    <a:pt x="285750" y="0"/>
                  </a:lnTo>
                  <a:lnTo>
                    <a:pt x="285750" y="186928"/>
                  </a:lnTo>
                  <a:lnTo>
                    <a:pt x="381000" y="186928"/>
                  </a:lnTo>
                  <a:lnTo>
                    <a:pt x="190500" y="249238"/>
                  </a:lnTo>
                  <a:lnTo>
                    <a:pt x="0" y="186928"/>
                  </a:lnTo>
                  <a:close/>
                </a:path>
              </a:pathLst>
            </a:custGeom>
            <a:ln w="9525">
              <a:solidFill>
                <a:srgbClr val="000000"/>
              </a:solidFill>
            </a:ln>
          </p:spPr>
          <p:txBody>
            <a:bodyPr wrap="square" lIns="0" tIns="0" rIns="0" bIns="0" rtlCol="0"/>
            <a:lstStyle/>
            <a:p/>
          </p:txBody>
        </p:sp>
        <p:sp>
          <p:nvSpPr>
            <p:cNvPr id="25" name="object 25"/>
            <p:cNvSpPr/>
            <p:nvPr/>
          </p:nvSpPr>
          <p:spPr>
            <a:xfrm>
              <a:off x="7086600" y="2289175"/>
              <a:ext cx="1295400" cy="274955"/>
            </a:xfrm>
            <a:custGeom>
              <a:rect l="l" t="t" r="r" b="b"/>
              <a:pathLst>
                <a:path w="1295400" h="274955">
                  <a:moveTo>
                    <a:pt x="1295400" y="274638"/>
                  </a:moveTo>
                  <a:lnTo>
                    <a:pt x="0" y="274638"/>
                  </a:lnTo>
                  <a:lnTo>
                    <a:pt x="0" y="0"/>
                  </a:lnTo>
                  <a:lnTo>
                    <a:pt x="1295400" y="0"/>
                  </a:lnTo>
                  <a:lnTo>
                    <a:pt x="1295400" y="274638"/>
                  </a:lnTo>
                  <a:close/>
                </a:path>
              </a:pathLst>
            </a:custGeom>
            <a:solidFill>
              <a:srgbClr val="FF0000"/>
            </a:solidFill>
          </p:spPr>
          <p:txBody>
            <a:bodyPr wrap="square" lIns="0" tIns="0" rIns="0" bIns="0" rtlCol="0"/>
            <a:lstStyle/>
            <a:p/>
          </p:txBody>
        </p:sp>
        <p:sp>
          <p:nvSpPr>
            <p:cNvPr id="26" name="object 26"/>
            <p:cNvSpPr/>
            <p:nvPr/>
          </p:nvSpPr>
          <p:spPr>
            <a:xfrm>
              <a:off x="7086600" y="2289175"/>
              <a:ext cx="1295400" cy="274955"/>
            </a:xfrm>
            <a:custGeom>
              <a:rect l="l" t="t" r="r" b="b"/>
              <a:pathLst>
                <a:path w="1295400" h="274955">
                  <a:moveTo>
                    <a:pt x="0" y="0"/>
                  </a:moveTo>
                  <a:lnTo>
                    <a:pt x="1295400" y="0"/>
                  </a:lnTo>
                  <a:lnTo>
                    <a:pt x="1295400" y="274638"/>
                  </a:lnTo>
                  <a:lnTo>
                    <a:pt x="0" y="274638"/>
                  </a:lnTo>
                  <a:lnTo>
                    <a:pt x="0" y="0"/>
                  </a:lnTo>
                  <a:close/>
                </a:path>
              </a:pathLst>
            </a:custGeom>
            <a:ln w="9525">
              <a:solidFill>
                <a:srgbClr val="000000"/>
              </a:solidFill>
            </a:ln>
          </p:spPr>
          <p:txBody>
            <a:bodyPr wrap="square" lIns="0" tIns="0" rIns="0" bIns="0" rtlCol="0"/>
            <a:lstStyle/>
            <a:p/>
          </p:txBody>
        </p:sp>
      </p:grpSp>
      <p:sp>
        <p:nvSpPr>
          <p:cNvPr id="27" name="object 27"/>
          <p:cNvSpPr txBox="1"/>
          <p:nvPr/>
        </p:nvSpPr>
        <p:spPr>
          <a:xfrm>
            <a:off x="7622716" y="2171873"/>
            <a:ext cx="223520" cy="452120"/>
          </a:xfrm>
          <a:prstGeom prst="rect">
            <a:avLst/>
          </a:prstGeom>
        </p:spPr>
        <p:txBody>
          <a:bodyPr vert="horz" wrap="square" lIns="0" tIns="12700" rIns="0" bIns="0" rtlCol="0">
            <a:spAutoFit/>
          </a:bodyPr>
          <a:lstStyle/>
          <a:p>
            <a:pPr marL="12700">
              <a:lnSpc>
                <a:spcPct val="100000"/>
              </a:lnSpc>
              <a:spcBef>
                <a:spcPts val="100"/>
              </a:spcBef>
            </a:pPr>
            <a:r>
              <a:rPr sz="2800" b="1">
                <a:latin typeface="Arial"/>
                <a:cs typeface="Arial"/>
              </a:rPr>
              <a:t>1</a:t>
            </a:r>
            <a:endParaRPr sz="2800">
              <a:latin typeface="Arial"/>
              <a:cs typeface="Arial"/>
            </a:endParaRPr>
          </a:p>
        </p:txBody>
      </p:sp>
      <p:grpSp>
        <p:nvGrpSpPr>
          <p:cNvPr id="28" name="object 28"/>
          <p:cNvGrpSpPr/>
          <p:nvPr/>
        </p:nvGrpSpPr>
        <p:grpSpPr>
          <a:xfrm>
            <a:off x="7004874" y="2884488"/>
            <a:ext cx="1535430" cy="784860"/>
            <a:chOff x="7004874" y="2884488"/>
            <a:chExt cx="1535430" cy="784860"/>
          </a:xfrm>
        </p:grpSpPr>
        <p:sp>
          <p:nvSpPr>
            <p:cNvPr id="29" name="object 29"/>
            <p:cNvSpPr/>
            <p:nvPr/>
          </p:nvSpPr>
          <p:spPr>
            <a:xfrm>
              <a:off x="7009637" y="2889251"/>
              <a:ext cx="1525905" cy="775335"/>
            </a:xfrm>
            <a:custGeom>
              <a:rect l="l" t="t" r="r" b="b"/>
              <a:pathLst>
                <a:path w="1525904" h="775335">
                  <a:moveTo>
                    <a:pt x="1525523" y="774966"/>
                  </a:moveTo>
                  <a:lnTo>
                    <a:pt x="0" y="774966"/>
                  </a:lnTo>
                  <a:lnTo>
                    <a:pt x="0" y="0"/>
                  </a:lnTo>
                  <a:lnTo>
                    <a:pt x="1525523" y="0"/>
                  </a:lnTo>
                  <a:lnTo>
                    <a:pt x="1525523" y="774966"/>
                  </a:lnTo>
                  <a:close/>
                </a:path>
              </a:pathLst>
            </a:custGeom>
            <a:solidFill>
              <a:srgbClr val="FF3300"/>
            </a:solidFill>
          </p:spPr>
          <p:txBody>
            <a:bodyPr wrap="square" lIns="0" tIns="0" rIns="0" bIns="0" rtlCol="0"/>
            <a:lstStyle/>
            <a:p/>
          </p:txBody>
        </p:sp>
        <p:sp>
          <p:nvSpPr>
            <p:cNvPr id="30" name="object 30"/>
            <p:cNvSpPr/>
            <p:nvPr/>
          </p:nvSpPr>
          <p:spPr>
            <a:xfrm>
              <a:off x="7009637" y="2889251"/>
              <a:ext cx="1525905" cy="775335"/>
            </a:xfrm>
            <a:custGeom>
              <a:rect l="l" t="t" r="r" b="b"/>
              <a:pathLst>
                <a:path w="1525904" h="775335">
                  <a:moveTo>
                    <a:pt x="0" y="0"/>
                  </a:moveTo>
                  <a:lnTo>
                    <a:pt x="1525523" y="0"/>
                  </a:lnTo>
                  <a:lnTo>
                    <a:pt x="1525523" y="774966"/>
                  </a:lnTo>
                  <a:lnTo>
                    <a:pt x="0" y="774966"/>
                  </a:lnTo>
                  <a:lnTo>
                    <a:pt x="0" y="0"/>
                  </a:lnTo>
                  <a:close/>
                </a:path>
              </a:pathLst>
            </a:custGeom>
            <a:ln w="9524">
              <a:solidFill>
                <a:srgbClr val="000000"/>
              </a:solidFill>
            </a:ln>
          </p:spPr>
          <p:txBody>
            <a:bodyPr wrap="square" lIns="0" tIns="0" rIns="0" bIns="0" rtlCol="0"/>
            <a:lstStyle/>
            <a:p/>
          </p:txBody>
        </p:sp>
      </p:grpSp>
      <p:sp>
        <p:nvSpPr>
          <p:cNvPr id="31" name="object 31"/>
          <p:cNvSpPr txBox="1"/>
          <p:nvPr/>
        </p:nvSpPr>
        <p:spPr>
          <a:xfrm>
            <a:off x="7226300" y="2868255"/>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微软雅黑"/>
                <a:cs typeface="微软雅黑"/>
              </a:rPr>
              <a:t>重大事故</a:t>
            </a:r>
            <a:endParaRPr sz="2800">
              <a:latin typeface="微软雅黑"/>
              <a:cs typeface="微软雅黑"/>
            </a:endParaRPr>
          </a:p>
        </p:txBody>
      </p:sp>
      <p:sp>
        <p:nvSpPr>
          <p:cNvPr id="32" name="object 32"/>
          <p:cNvSpPr txBox="1"/>
          <p:nvPr/>
        </p:nvSpPr>
        <p:spPr>
          <a:xfrm>
            <a:off x="7581900" y="3209631"/>
            <a:ext cx="381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微软雅黑"/>
                <a:cs typeface="微软雅黑"/>
              </a:rPr>
              <a:t>故</a:t>
            </a:r>
            <a:endParaRPr sz="2800">
              <a:latin typeface="微软雅黑"/>
              <a:cs typeface="微软雅黑"/>
            </a:endParaRPr>
          </a:p>
        </p:txBody>
      </p:sp>
      <p:grpSp>
        <p:nvGrpSpPr>
          <p:cNvPr id="33" name="object 33"/>
          <p:cNvGrpSpPr/>
          <p:nvPr/>
        </p:nvGrpSpPr>
        <p:grpSpPr>
          <a:xfrm>
            <a:off x="7539037" y="2624137"/>
            <a:ext cx="390525" cy="233679"/>
            <a:chOff x="7539037" y="2624137"/>
            <a:chExt cx="390525" cy="233679"/>
          </a:xfrm>
        </p:grpSpPr>
        <p:sp>
          <p:nvSpPr>
            <p:cNvPr id="34" name="object 34"/>
            <p:cNvSpPr/>
            <p:nvPr/>
          </p:nvSpPr>
          <p:spPr>
            <a:xfrm>
              <a:off x="7543800" y="2628900"/>
              <a:ext cx="381000" cy="224154"/>
            </a:xfrm>
            <a:custGeom>
              <a:rect l="l" t="t" r="r" b="b"/>
              <a:pathLst>
                <a:path w="381000" h="224153">
                  <a:moveTo>
                    <a:pt x="190500" y="223838"/>
                  </a:moveTo>
                  <a:lnTo>
                    <a:pt x="0" y="167878"/>
                  </a:lnTo>
                  <a:lnTo>
                    <a:pt x="95250" y="167878"/>
                  </a:lnTo>
                  <a:lnTo>
                    <a:pt x="95250" y="0"/>
                  </a:lnTo>
                  <a:lnTo>
                    <a:pt x="285750" y="0"/>
                  </a:lnTo>
                  <a:lnTo>
                    <a:pt x="285750" y="167878"/>
                  </a:lnTo>
                  <a:lnTo>
                    <a:pt x="381000" y="167878"/>
                  </a:lnTo>
                  <a:lnTo>
                    <a:pt x="190500" y="223838"/>
                  </a:lnTo>
                  <a:close/>
                </a:path>
              </a:pathLst>
            </a:custGeom>
            <a:solidFill>
              <a:srgbClr val="BBE0E3"/>
            </a:solidFill>
          </p:spPr>
          <p:txBody>
            <a:bodyPr wrap="square" lIns="0" tIns="0" rIns="0" bIns="0" rtlCol="0"/>
            <a:lstStyle/>
            <a:p/>
          </p:txBody>
        </p:sp>
        <p:sp>
          <p:nvSpPr>
            <p:cNvPr id="35" name="object 35"/>
            <p:cNvSpPr/>
            <p:nvPr/>
          </p:nvSpPr>
          <p:spPr>
            <a:xfrm>
              <a:off x="7543800" y="2628900"/>
              <a:ext cx="381000" cy="224154"/>
            </a:xfrm>
            <a:custGeom>
              <a:rect l="l" t="t" r="r" b="b"/>
              <a:pathLst>
                <a:path w="381000" h="224153">
                  <a:moveTo>
                    <a:pt x="0" y="167878"/>
                  </a:moveTo>
                  <a:lnTo>
                    <a:pt x="95250" y="167878"/>
                  </a:lnTo>
                  <a:lnTo>
                    <a:pt x="95250" y="0"/>
                  </a:lnTo>
                  <a:lnTo>
                    <a:pt x="285750" y="0"/>
                  </a:lnTo>
                  <a:lnTo>
                    <a:pt x="285750" y="167878"/>
                  </a:lnTo>
                  <a:lnTo>
                    <a:pt x="381000" y="167878"/>
                  </a:lnTo>
                  <a:lnTo>
                    <a:pt x="190500" y="223838"/>
                  </a:lnTo>
                  <a:lnTo>
                    <a:pt x="0" y="167878"/>
                  </a:lnTo>
                  <a:close/>
                </a:path>
              </a:pathLst>
            </a:custGeom>
            <a:ln w="9524">
              <a:solidFill>
                <a:srgbClr val="000000"/>
              </a:solidFill>
            </a:ln>
          </p:spPr>
          <p:txBody>
            <a:bodyPr wrap="square" lIns="0" tIns="0" rIns="0" bIns="0" rtlCol="0"/>
            <a:lstStyle/>
            <a:p/>
          </p:txBody>
        </p:sp>
      </p:grpSp>
      <p:sp>
        <p:nvSpPr>
          <p:cNvPr id="36" name="object 36"/>
          <p:cNvSpPr txBox="1"/>
          <p:nvPr/>
        </p:nvSpPr>
        <p:spPr>
          <a:xfrm>
            <a:off x="3139439" y="3552466"/>
            <a:ext cx="5181600" cy="1135380"/>
          </a:xfrm>
          <a:prstGeom prst="rect">
            <a:avLst/>
          </a:prstGeom>
        </p:spPr>
        <p:txBody>
          <a:bodyPr vert="horz" wrap="square" lIns="0" tIns="94615" rIns="0" bIns="0" rtlCol="0">
            <a:spAutoFit/>
          </a:bodyPr>
          <a:lstStyle/>
          <a:p>
            <a:pPr marL="12700" marR="5080">
              <a:lnSpc>
                <a:spcPts val="2690"/>
              </a:lnSpc>
              <a:spcBef>
                <a:spcPts val="745"/>
              </a:spcBef>
            </a:pPr>
            <a:r>
              <a:rPr sz="2800" b="1">
                <a:latin typeface="微软雅黑"/>
                <a:cs typeface="微软雅黑"/>
              </a:rPr>
              <a:t>说明：这是指发生了</a:t>
            </a:r>
            <a:r>
              <a:rPr sz="2800" b="1" spc="-330">
                <a:latin typeface="微软雅黑"/>
                <a:cs typeface="微软雅黑"/>
              </a:rPr>
              <a:t>330</a:t>
            </a:r>
            <a:r>
              <a:rPr sz="2800" b="1" spc="-15">
                <a:latin typeface="微软雅黑"/>
                <a:cs typeface="微软雅黑"/>
              </a:rPr>
              <a:t>例的事故</a:t>
            </a:r>
            <a:r>
              <a:rPr sz="2800" b="1">
                <a:latin typeface="微软雅黑"/>
                <a:cs typeface="微软雅黑"/>
              </a:rPr>
              <a:t>故，其中以重伤或残亡</a:t>
            </a:r>
            <a:r>
              <a:rPr sz="2800" b="1" spc="-330">
                <a:latin typeface="微软雅黑"/>
                <a:cs typeface="微软雅黑"/>
              </a:rPr>
              <a:t>1</a:t>
            </a:r>
            <a:r>
              <a:rPr sz="2800" b="1" spc="-20">
                <a:latin typeface="微软雅黑"/>
                <a:cs typeface="微软雅黑"/>
              </a:rPr>
              <a:t>例，轻</a:t>
            </a:r>
            <a:r>
              <a:rPr sz="2800" b="1" spc="-50">
                <a:latin typeface="微软雅黑"/>
                <a:cs typeface="微软雅黑"/>
              </a:rPr>
              <a:t> </a:t>
            </a:r>
            <a:r>
              <a:rPr sz="2800" b="1">
                <a:latin typeface="微软雅黑"/>
                <a:cs typeface="微软雅黑"/>
              </a:rPr>
              <a:t>伤</a:t>
            </a:r>
            <a:r>
              <a:rPr sz="2800" b="1" spc="-330">
                <a:latin typeface="微软雅黑"/>
                <a:cs typeface="微软雅黑"/>
              </a:rPr>
              <a:t>29</a:t>
            </a:r>
            <a:r>
              <a:rPr sz="2800" b="1">
                <a:latin typeface="微软雅黑"/>
                <a:cs typeface="微软雅黑"/>
              </a:rPr>
              <a:t>例，无伤害事故</a:t>
            </a:r>
            <a:r>
              <a:rPr sz="2800" b="1" spc="-330">
                <a:latin typeface="微软雅黑"/>
                <a:cs typeface="微软雅黑"/>
              </a:rPr>
              <a:t>300</a:t>
            </a:r>
            <a:r>
              <a:rPr sz="2800" b="1" spc="-25">
                <a:latin typeface="微软雅黑"/>
                <a:cs typeface="微软雅黑"/>
              </a:rPr>
              <a:t>例比</a:t>
            </a:r>
            <a:endParaRPr sz="2800">
              <a:latin typeface="微软雅黑"/>
              <a:cs typeface="微软雅黑"/>
            </a:endParaRPr>
          </a:p>
        </p:txBody>
      </p:sp>
      <p:sp>
        <p:nvSpPr>
          <p:cNvPr id="37" name="object 37"/>
          <p:cNvSpPr txBox="1"/>
          <p:nvPr/>
        </p:nvSpPr>
        <p:spPr>
          <a:xfrm>
            <a:off x="3139439" y="4576595"/>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latin typeface="微软雅黑"/>
                <a:cs typeface="微软雅黑"/>
              </a:rPr>
              <a:t>例。</a:t>
            </a:r>
            <a:endParaRPr sz="2800">
              <a:latin typeface="微软雅黑"/>
              <a:cs typeface="微软雅黑"/>
            </a:endParaRPr>
          </a:p>
        </p:txBody>
      </p:sp>
      <p:sp>
        <p:nvSpPr>
          <p:cNvPr id="38" name="object 38"/>
          <p:cNvSpPr txBox="1"/>
          <p:nvPr/>
        </p:nvSpPr>
        <p:spPr>
          <a:xfrm>
            <a:off x="474028" y="4847866"/>
            <a:ext cx="8382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微软雅黑"/>
                <a:cs typeface="微软雅黑"/>
              </a:rPr>
              <a:t>如果轻微事故经常发生，重大事故不可避免。在</a:t>
            </a:r>
            <a:r>
              <a:rPr sz="2800" b="1" spc="-330">
                <a:latin typeface="微软雅黑"/>
                <a:cs typeface="微软雅黑"/>
              </a:rPr>
              <a:t>330</a:t>
            </a:r>
            <a:r>
              <a:rPr sz="2800" b="1" spc="-50">
                <a:latin typeface="微软雅黑"/>
                <a:cs typeface="微软雅黑"/>
              </a:rPr>
              <a:t>件</a:t>
            </a:r>
            <a:endParaRPr sz="2800">
              <a:latin typeface="微软雅黑"/>
              <a:cs typeface="微软雅黑"/>
            </a:endParaRPr>
          </a:p>
        </p:txBody>
      </p:sp>
      <p:sp>
        <p:nvSpPr>
          <p:cNvPr id="39" name="object 39"/>
          <p:cNvSpPr txBox="1"/>
          <p:nvPr/>
        </p:nvSpPr>
        <p:spPr>
          <a:xfrm>
            <a:off x="474028" y="5189242"/>
            <a:ext cx="7848600" cy="793750"/>
          </a:xfrm>
          <a:prstGeom prst="rect">
            <a:avLst/>
          </a:prstGeom>
        </p:spPr>
        <p:txBody>
          <a:bodyPr vert="horz" wrap="square" lIns="0" tIns="94615" rIns="0" bIns="0" rtlCol="0">
            <a:spAutoFit/>
          </a:bodyPr>
          <a:lstStyle/>
          <a:p>
            <a:pPr marL="12700" marR="5080">
              <a:lnSpc>
                <a:spcPts val="2690"/>
              </a:lnSpc>
              <a:spcBef>
                <a:spcPts val="745"/>
              </a:spcBef>
            </a:pPr>
            <a:r>
              <a:rPr sz="2800" b="1" spc="-5">
                <a:latin typeface="微软雅黑"/>
                <a:cs typeface="微软雅黑"/>
              </a:rPr>
              <a:t>件事故中，其中第一件重大事故将有可能发生您本</a:t>
            </a:r>
            <a:r>
              <a:rPr sz="2800" b="1" spc="-10">
                <a:latin typeface="微软雅黑"/>
                <a:cs typeface="微软雅黑"/>
              </a:rPr>
              <a:t>人的身上！</a:t>
            </a:r>
            <a:endParaRPr sz="2800">
              <a:latin typeface="微软雅黑"/>
              <a:cs typeface="微软雅黑"/>
            </a:endParaRP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35940" y="1457007"/>
            <a:ext cx="8191500" cy="1305560"/>
          </a:xfrm>
          <a:prstGeom prst="rect">
            <a:avLst/>
          </a:prstGeom>
        </p:spPr>
        <p:txBody>
          <a:bodyPr vert="horz" wrap="square" lIns="0" tIns="12700" rIns="0" bIns="0" rtlCol="0">
            <a:spAutoFit/>
          </a:bodyPr>
          <a:lstStyle/>
          <a:p>
            <a:pPr marL="355600" marR="5080" indent="-342900" algn="just">
              <a:lnSpc>
                <a:spcPct val="100000"/>
              </a:lnSpc>
              <a:spcBef>
                <a:spcPts val="100"/>
              </a:spcBef>
              <a:buSzPct val="101785"/>
              <a:buFont typeface="Arial"/>
              <a:buChar char="•"/>
              <a:tabLst>
                <a:tab pos="355600"/>
              </a:tabLst>
            </a:pPr>
            <a:r>
              <a:rPr sz="2800" spc="-5">
                <a:latin typeface="黑体"/>
                <a:cs typeface="黑体"/>
              </a:rPr>
              <a:t>生产经营单位必须为从业人员提供符合国家标准或或者行业标准的劳动防护用品，并监督、教育从业</a:t>
            </a:r>
            <a:r>
              <a:rPr sz="2800">
                <a:latin typeface="黑体"/>
                <a:cs typeface="黑体"/>
              </a:rPr>
              <a:t>业人员按照使用规则佩戴、使用。（第三十七条</a:t>
            </a:r>
            <a:r>
              <a:rPr sz="2800" spc="-50">
                <a:latin typeface="黑体"/>
                <a:cs typeface="黑体"/>
              </a:rPr>
              <a:t>）</a:t>
            </a:r>
            <a:endParaRPr sz="2800">
              <a:latin typeface="黑体"/>
              <a:cs typeface="黑体"/>
            </a:endParaRPr>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66725" y="549274"/>
            <a:ext cx="8229600" cy="6123305"/>
          </a:xfrm>
          <a:custGeom>
            <a:rect l="l" t="t" r="r" b="b"/>
            <a:pathLst>
              <a:path w="8229600" h="6123305">
                <a:moveTo>
                  <a:pt x="0" y="0"/>
                </a:moveTo>
                <a:lnTo>
                  <a:pt x="8229600" y="0"/>
                </a:lnTo>
                <a:lnTo>
                  <a:pt x="8229600" y="6122987"/>
                </a:lnTo>
                <a:lnTo>
                  <a:pt x="0" y="6122987"/>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45465" y="459667"/>
            <a:ext cx="8191500" cy="6395720"/>
          </a:xfrm>
          <a:prstGeom prst="rect">
            <a:avLst/>
          </a:prstGeom>
        </p:spPr>
        <p:txBody>
          <a:bodyPr vert="horz" wrap="square" lIns="0" tIns="259715" rIns="0" bIns="0" rtlCol="0">
            <a:spAutoFit/>
          </a:bodyPr>
          <a:lstStyle/>
          <a:p>
            <a:pPr marL="12700">
              <a:lnSpc>
                <a:spcPct val="100000"/>
              </a:lnSpc>
              <a:spcBef>
                <a:spcPts val="2045"/>
              </a:spcBef>
            </a:pPr>
            <a:r>
              <a:rPr sz="3200" b="1" spc="5">
                <a:latin typeface="Microsoft JhengHei"/>
                <a:cs typeface="Microsoft JhengHei"/>
              </a:rPr>
              <a:t>案 例：</a:t>
            </a:r>
            <a:endParaRPr sz="3200">
              <a:latin typeface="Microsoft JhengHei"/>
              <a:cs typeface="Microsoft JhengHei"/>
            </a:endParaRPr>
          </a:p>
          <a:p>
            <a:pPr marL="355600" marR="5080" indent="-342900">
              <a:lnSpc>
                <a:spcPct val="130000"/>
              </a:lnSpc>
              <a:spcBef>
                <a:spcPts val="690"/>
              </a:spcBef>
            </a:pPr>
            <a:r>
              <a:rPr sz="2800" spc="-5">
                <a:latin typeface="宋体"/>
                <a:cs typeface="宋体"/>
              </a:rPr>
              <a:t>某机械师企图用手把皮带挂到正在旋的皮带轮上，因未使用拨皮带的杆，且站在摇晃的梯板上，又</a:t>
            </a:r>
            <a:r>
              <a:rPr sz="2800" spc="-50">
                <a:latin typeface="宋体"/>
                <a:cs typeface="宋体"/>
              </a:rPr>
              <a:t> </a:t>
            </a:r>
            <a:r>
              <a:rPr sz="2800" spc="-5">
                <a:latin typeface="宋体"/>
                <a:cs typeface="宋体"/>
              </a:rPr>
              <a:t>穿了一件宽大长袖的工作服，结果被皮带轮绞入</a:t>
            </a:r>
            <a:r>
              <a:rPr sz="2800" spc="-50">
                <a:latin typeface="宋体"/>
                <a:cs typeface="宋体"/>
              </a:rPr>
              <a:t> </a:t>
            </a:r>
            <a:r>
              <a:rPr sz="2800" spc="-5">
                <a:latin typeface="宋体"/>
                <a:cs typeface="宋体"/>
              </a:rPr>
              <a:t>碾死。事故调查结果表明，他这种上皮带的方法</a:t>
            </a:r>
            <a:r>
              <a:rPr sz="2800" spc="-50">
                <a:latin typeface="宋体"/>
                <a:cs typeface="宋体"/>
              </a:rPr>
              <a:t> </a:t>
            </a:r>
            <a:r>
              <a:rPr sz="2800" spc="-5">
                <a:latin typeface="宋体"/>
                <a:cs typeface="宋体"/>
              </a:rPr>
              <a:t>法使用已有数年之久。查阅四年病历(急救上药记</a:t>
            </a:r>
            <a:r>
              <a:rPr sz="2800">
                <a:latin typeface="宋体"/>
                <a:cs typeface="宋体"/>
              </a:rPr>
              <a:t>录)，发现他有33</a:t>
            </a:r>
            <a:r>
              <a:rPr sz="2800" spc="-5">
                <a:latin typeface="宋体"/>
                <a:cs typeface="宋体"/>
              </a:rPr>
              <a:t>次手臂擦伤后治疗处理记录，他手下工人均佩服他手段高明，结果还是导致死亡。这一事例说明，重伤和死亡事故虽有偶然性，但</a:t>
            </a:r>
            <a:r>
              <a:rPr sz="2800" spc="-50">
                <a:latin typeface="宋体"/>
                <a:cs typeface="宋体"/>
              </a:rPr>
              <a:t> </a:t>
            </a:r>
            <a:r>
              <a:rPr sz="2800" spc="-5">
                <a:latin typeface="宋体"/>
                <a:cs typeface="宋体"/>
              </a:rPr>
              <a:t>是不安全因素或动作在事故发生之前已暴露过许</a:t>
            </a:r>
            <a:r>
              <a:rPr sz="2800" spc="-50">
                <a:latin typeface="宋体"/>
                <a:cs typeface="宋体"/>
              </a:rPr>
              <a:t> </a:t>
            </a:r>
            <a:r>
              <a:rPr sz="2800" spc="-5">
                <a:latin typeface="宋体"/>
                <a:cs typeface="宋体"/>
              </a:rPr>
              <a:t>多次，如果在事故发生之前，抓住时机，及时消</a:t>
            </a:r>
            <a:endParaRPr sz="2800">
              <a:latin typeface="宋体"/>
              <a:cs typeface="宋体"/>
            </a:endParaRPr>
          </a:p>
        </p:txBody>
      </p:sp>
    </p:spTree>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57200" y="1412875"/>
            <a:ext cx="8229600" cy="4714875"/>
          </a:xfrm>
          <a:custGeom>
            <a:rect l="l" t="t" r="r" b="b"/>
            <a:pathLst>
              <a:path w="8229600" h="4714875">
                <a:moveTo>
                  <a:pt x="0" y="0"/>
                </a:moveTo>
                <a:lnTo>
                  <a:pt x="8229600" y="0"/>
                </a:lnTo>
                <a:lnTo>
                  <a:pt x="8229600" y="4714875"/>
                </a:lnTo>
                <a:lnTo>
                  <a:pt x="0" y="4714875"/>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535940" y="1457007"/>
            <a:ext cx="8191500" cy="3098165"/>
          </a:xfrm>
          <a:prstGeom prst="rect">
            <a:avLst/>
          </a:prstGeom>
        </p:spPr>
        <p:txBody>
          <a:bodyPr vert="horz" wrap="square" lIns="0" tIns="12700" rIns="0" bIns="0" rtlCol="0">
            <a:spAutoFit/>
          </a:bodyPr>
          <a:lstStyle/>
          <a:p>
            <a:pPr marL="354965" marR="5080" indent="-342265">
              <a:lnSpc>
                <a:spcPct val="100000"/>
              </a:lnSpc>
              <a:spcBef>
                <a:spcPts val="100"/>
              </a:spcBef>
              <a:buSzPct val="101785"/>
              <a:buFont typeface="Arial"/>
              <a:buChar char="•"/>
              <a:tabLst>
                <a:tab pos="354965"/>
                <a:tab pos="355600"/>
              </a:tabLst>
            </a:pPr>
            <a:r>
              <a:rPr sz="2800" spc="-5">
                <a:latin typeface="黑体"/>
                <a:cs typeface="黑体"/>
              </a:rPr>
              <a:t>从业人员发现直接危及人身安全的紧急情况时，有有权停止作业或者在采取可能的应急措施后撤离作作业场所。生产经营单位不得因从业人员在前款</a:t>
            </a:r>
            <a:r>
              <a:rPr sz="2800" spc="-50">
                <a:latin typeface="黑体"/>
                <a:cs typeface="黑体"/>
              </a:rPr>
              <a:t> </a:t>
            </a:r>
            <a:r>
              <a:rPr sz="2800" spc="-5">
                <a:latin typeface="黑体"/>
                <a:cs typeface="黑体"/>
              </a:rPr>
              <a:t>紧急情况下停止作业或者采取紧急撤离措施而降</a:t>
            </a:r>
            <a:r>
              <a:rPr sz="2800" spc="-50">
                <a:latin typeface="黑体"/>
                <a:cs typeface="黑体"/>
              </a:rPr>
              <a:t> </a:t>
            </a:r>
            <a:r>
              <a:rPr sz="2800" spc="-5">
                <a:latin typeface="黑体"/>
                <a:cs typeface="黑体"/>
              </a:rPr>
              <a:t>低其工资、福利等待遇或者解除与其订立的劳动</a:t>
            </a:r>
            <a:r>
              <a:rPr sz="2800" spc="-50">
                <a:latin typeface="黑体"/>
                <a:cs typeface="黑体"/>
              </a:rPr>
              <a:t> </a:t>
            </a:r>
            <a:r>
              <a:rPr sz="2800" spc="-20">
                <a:latin typeface="黑体"/>
                <a:cs typeface="黑体"/>
              </a:rPr>
              <a:t>合同。</a:t>
            </a:r>
            <a:endParaRPr sz="2800">
              <a:latin typeface="黑体"/>
              <a:cs typeface="黑体"/>
            </a:endParaRPr>
          </a:p>
          <a:p>
            <a:pPr marL="12700">
              <a:lnSpc>
                <a:spcPct val="100000"/>
              </a:lnSpc>
              <a:spcBef>
                <a:spcPts val="670"/>
              </a:spcBef>
            </a:pPr>
            <a:r>
              <a:rPr sz="2800">
                <a:latin typeface="黑体"/>
                <a:cs typeface="黑体"/>
              </a:rPr>
              <a:t>（第四十七条</a:t>
            </a:r>
            <a:r>
              <a:rPr sz="2800" spc="-50">
                <a:latin typeface="黑体"/>
                <a:cs typeface="黑体"/>
              </a:rPr>
              <a:t>）</a:t>
            </a:r>
            <a:endParaRPr sz="2800">
              <a:latin typeface="黑体"/>
              <a:cs typeface="黑体"/>
            </a:endParaRPr>
          </a:p>
        </p:txBody>
      </p:sp>
    </p:spTree>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https://d.book118.com/368111035123006024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194</Paragraphs>
  <Slides>48</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48</vt:i4>
      </vt:variant>
    </vt:vector>
  </HeadingPairs>
  <TitlesOfParts>
    <vt:vector baseType="lpstr" size="57">
      <vt:lpstr>Arial</vt:lpstr>
      <vt:lpstr>Calibri</vt:lpstr>
      <vt:lpstr>黑体</vt:lpstr>
      <vt:lpstr>宋体</vt:lpstr>
      <vt:lpstr>Microsoft JhengHei</vt:lpstr>
      <vt:lpstr>Times New Roman</vt:lpstr>
      <vt:lpstr>Tahoma</vt:lpstr>
      <vt:lpstr>微软雅黑</vt:lpstr>
      <vt:lpstr>Office Theme</vt:lpstr>
      <vt:lpstr>PowerPoint Presentation</vt:lpstr>
      <vt:lpstr>目的及意义</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现代化企业车间常用管理方法</vt:lpstr>
      <vt:lpstr>车间6S管理的内容</vt:lpstr>
      <vt:lpstr>车间6S管理定义和目的</vt:lpstr>
      <vt:lpstr>车间6S管理定义和目的</vt:lpstr>
      <vt:lpstr>车间6S管理定义和目的</vt:lpstr>
      <vt:lpstr>6S的要点</vt:lpstr>
      <vt:lpstr>6S的管理</vt:lpstr>
      <vt:lpstr>6S定置管理的原则</vt:lpstr>
      <vt:lpstr>定置管理的对象与分类</vt:lpstr>
      <vt:lpstr>6S现场管理的考核</vt:lpstr>
      <vt:lpstr>6S定置管理的实施</vt:lpstr>
      <vt:lpstr>目视管理</vt:lpstr>
      <vt:lpstr>一、安全生产基础概念</vt:lpstr>
      <vt:lpstr>造成生产安全事故的原因</vt:lpstr>
      <vt:lpstr>事故原因</vt:lpstr>
      <vt:lpstr>2、危险源：指可能造成人员伤害、疾病、财产损失、作业环境破坏或其他损失的根源或状态。</vt:lpstr>
      <vt:lpstr>PowerPoint Presentation</vt:lpstr>
      <vt:lpstr>PowerPoint Presentation</vt:lpstr>
      <vt:lpstr>PowerPoint Presentation</vt:lpstr>
      <vt:lpstr>二、安全生产法律法规基本知识</vt:lpstr>
      <vt:lpstr>3、内容：共七章（九十七条）</vt:lpstr>
      <vt:lpstr>PowerPoint Presentation</vt:lpstr>
      <vt:lpstr>PowerPoint Presentation</vt:lpstr>
      <vt:lpstr>那么，安全生产实行的两个负责制</vt:lpstr>
      <vt:lpstr>PowerPoint Presentation</vt:lpstr>
      <vt:lpstr>PowerPoint Presentation</vt:lpstr>
      <vt:lpstr>（二）事故预防</vt:lpstr>
      <vt:lpstr>PowerPoint Presentation</vt:lpstr>
      <vt:lpstr>（四）海因里希安全法则
海因里希安全法则：（1：29：300）</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2024-09-01T03:53:08.309</cp:lastPrinted>
  <dcterms:created xsi:type="dcterms:W3CDTF">2024-08-31T19:53:08Z</dcterms:created>
  <dcterms:modified xsi:type="dcterms:W3CDTF">2024-08-31T19:53:09Z</dcterms:modified>
</cp:coreProperties>
</file>