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90F4A-0BE8-4B34-A6F0-9C274AF41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C3A75-39D5-47E2-B9B3-E38AE9733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26740-720A-4ED0-ACC1-6AC112C52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BDDA1-EEC6-44B9-BAFA-F3FD70445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FD6702-27C2-435B-B4E5-5ACA86D9C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BEBE50-95DE-4C99-93CF-8C096CFCB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6C190B-E20C-4149-ACF9-689205B39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38735-602A-4CBA-90B3-4FDAC7D09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C3A90-7A91-416F-9497-597778F30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3C3C2-B4AD-4811-BF22-6411F4856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802A1-0B1C-44E7-A885-DDF9D8A79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14032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3年常州专业技术人员继续教育网\\n## 1.常州专业技术人员继续教育网简介\\n### 1.1常州专业技术人员继续教育网的发展历程\\n### 1.2常州专业技术人员继续教育网的主要功能\\n### 1.3常州专业技术人员继续教育网的服务对象\\n\\n## 2.2023年常州专业技术人员继续教育网课程安排\\n### 2.12023年常州专业技术人员继续教育网课程分类\\n### 2.22023年常州专业技术人员继续教育网课程内容\\n### 2.32023年常州专业技术人员继续教育网课程时间安排\\n\\n## 3.常州专业技术人员继续教育网的在线学习方式\\n### 3.1常州专业技术人员继续教育网的在线学习平台\\n### 3.2常州专业技术人员继续教育网的在线学习流程\\n### 3.3常州专业技术人员继续教育网的在线学习支持服务\\n\\n## 4.常州专业技术人员继续教育网的考核与评估\\n### 4.1常州专业技术人员继续教育网的考核方式\\n### 4.2常州专业技术人员继续教育网的评估标准\\n### 4.3常州专业技术人员继续教育网的考核与评估结果应用\\n\\n## 5.常州专业技术人员继续教育网的优势与不足\\n### 5.1常州专业技术人员继续教育网的优势分析\\n### 5.2常州专业技术人员继续教育网的不足之处\\n### 5.3常州专业技术人员继续教育网的发展建议与展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2023年常州专业技术人员继续教育网\n## 1.常州专业技术人员继续教育网简介\n### 1.1常州专业技术人员继续教育网的发展历程\n### 1.2常州专业技术人员继续教育网的主要功能\n### 1.3常州专业技术人员继续教育网的服务对象\n\n## 2.2023年常州专业技术人员继续教育网课程安排\n### 2.12023年常州专业技术人员继续教育网课程分类\n### 2.22023年常州专业技术人员继续教育网课程内容\n### 2.32023年常州专业技术人员继续教育网课程时间安排\n\n## 3.常州专业技术人员继续教育网的在线学习方式\n### 3.1常州专业技术人员继续教育网的在线学习平台\n### 3.2常州专业技术人员继续教育网的在线学习流程\n### 3.3常州专业技术人员继续教育网的在线学习支持服务\n\n## 4.常州专业技术人员继续教育网的考核与评估\n### 4.1常州专业技术人员继续教育网的考核方式\n### 4.2常州专业技术人员继续教育网的评估标准\n### 4.3常州专业技术人员继续教育网的考核与评估结果应用\n\n## 5.常州专业技术人员继续教育网的优势与不足\n### 5.1常州专业技术人员继续教育网的优势分析\n### 5.2常州专业技术人员继续教育网的不足之处\n### 5.3常州专业技术人员继续教育网的发展建议与展望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常州专业技术人员继续教育网简介</a:t>
            </a:r>
            <a:endParaRPr/>
          </a:p>
        </p:txBody>
      </p:sp>
      <p:sp>
        <p:nvSpPr>
          <p:cNvPr id="14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组合 18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83" name="组合 182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2000年创建，初期主要为常州市专业技术人员提供继续教育服务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2005年，网站完成升级，功能更加完善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2010年，网站用户数量突破10万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2015年，网站与各大高校、培训机构合作，提供更丰富的课程资源</a:t>
                </a:r>
                <a:endParaRPr/>
              </a:p>
            </p:txBody>
          </p:sp>
        </p:grpSp>
        <p:grpSp>
          <p:nvGrpSpPr>
            <p:cNvPr id="186" name="组合 185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2020年，网站进行全面改版，提升用户体验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优化网站界面，提高用户操作便捷性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增加课程分类，方便用户查找课程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提供在线学习、考核评估等功能，实现线上线下相结合</a:t>
                </a:r>
                <a:endParaRPr/>
              </a:p>
            </p:txBody>
          </p:sp>
        </p:grpSp>
        <p:grpSp>
          <p:nvGrpSpPr>
            <p:cNvPr id="189" name="组合 188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2023年，网站继续优化服务，为专业技术人员提供更好的学习平台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持续更新课程内容，紧跟行业发展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加强与各类机构和企业的合作，拓展培训项目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提高在线学习平台的稳定性和安全性</a:t>
                </a:r>
                <a:endParaRPr/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常州专业技术人员继续教育网的发展历程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5" name="组合 194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课程学习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提供丰富的课程资源，涵盖各个行业领域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支持在线学习、下载观看等多种学习方式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提供课程进度记录，方便用户查看学习情况</a:t>
                </a:r>
                <a:endParaRPr/>
              </a:p>
            </p:txBody>
          </p:sp>
          <p:sp>
            <p:nvSpPr>
              <p:cNvPr id="19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考核评估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提供在线考核功能，实现学习成果的有效评估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评估结果可同步至个人学习档案，便于查询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提供考核成绩查询和证书打印服务</a:t>
                </a:r>
                <a:endParaRPr/>
              </a:p>
            </p:txBody>
          </p:sp>
          <p:sp>
            <p:nvSpPr>
              <p:cNvPr id="20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社区互动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设立论坛、圈子等互动模块，方便用户交流学习心得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定期举办线上活动，提高用户参与度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提供专业的技术支持和咨询服务</a:t>
                </a:r>
                <a:endParaRPr/>
              </a:p>
            </p:txBody>
          </p:sp>
          <p:sp>
            <p:nvSpPr>
              <p:cNvPr id="20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常州专业技术人员继续教育网的主要功能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专业技术人员</a:t>
                </a:r>
                <a:endParaRPr/>
              </a:p>
            </p:txBody>
          </p:sp>
          <p:sp>
            <p:nvSpPr>
              <p:cNvPr id="2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提供各类专业技术课程，满足不同层次需求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提供在线学习、考核评估等服务，实现终身学习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提供社区互动平台，拓宽人脉资源</a:t>
                </a:r>
                <a:endParaRPr/>
              </a:p>
            </p:txBody>
          </p:sp>
        </p:grpSp>
        <p:grpSp>
          <p:nvGrpSpPr>
            <p:cNvPr id="21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企事业单位</a:t>
                </a:r>
                <a:endParaRPr/>
              </a:p>
            </p:txBody>
          </p:sp>
          <p:sp>
            <p:nvSpPr>
              <p:cNvPr id="2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提供定制化的培训项目，满足企业人才发展需求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提供专业的技术支持和咨询服务，提高企业竞争力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与企业合作举办线上活动，提高员工参与度</a:t>
                </a:r>
                <a:endParaRPr/>
              </a:p>
            </p:txBody>
          </p:sp>
        </p:grpSp>
        <p:grpSp>
          <p:nvGrpSpPr>
            <p:cNvPr id="21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教育培训机构</a:t>
                </a:r>
                <a:endParaRPr/>
              </a:p>
            </p:txBody>
          </p:sp>
          <p:sp>
            <p:nvSpPr>
              <p:cNvPr id="2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提供丰富的课程资源，实现资源共享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提供线上教学平台，降低培训成本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与培训机构合作，拓展培训项目，提高培训质量</a:t>
                </a:r>
                <a:endParaRPr/>
              </a:p>
            </p:txBody>
          </p:sp>
        </p:grpSp>
      </p:grpSp>
      <p:pic>
        <p:nvPicPr>
          <p:cNvPr id="22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常州专业技术人员继续教育网的服务对象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023年常州专业技术人员继续教育网课程安排</a:t>
            </a:r>
            <a:endParaRPr/>
          </a:p>
        </p:txBody>
      </p:sp>
      <p:sp>
        <p:nvSpPr>
          <p:cNvPr id="2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85672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2023年常州专业技术人员继续教育网课程分类</a:t>
            </a:r>
            <a:endParaRPr lang="en-US" sz="2800" b="1">
              <a:latin typeface="微软雅黑"/>
              <a:ea typeface="微软雅黑"/>
            </a:endParaRPr>
          </a:p>
        </p:txBody>
      </p:sp>
      <p:grpSp>
        <p:nvGrpSpPr>
          <p:cNvPr id="230" name="组合 22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22352"/>
            <a:ext cx="10856117" cy="4063380"/>
            <a:chOff x="660399" y="2022352"/>
            <a:chExt cx="10856117" cy="4063380"/>
          </a:xfrm>
        </p:grpSpPr>
        <p:grpSp>
          <p:nvGrpSpPr>
            <p:cNvPr id="231" name="组合 96"/>
            <p:cNvGrpSpPr/>
            <p:nvPr/>
          </p:nvGrpSpPr>
          <p:grpSpPr>
            <a:xfrm>
              <a:off x="660399" y="2022352"/>
              <a:ext cx="2088000" cy="4063380"/>
              <a:chOff x="734882" y="2022352"/>
              <a:chExt cx="2088000" cy="4063380"/>
            </a:xfrm>
          </p:grpSpPr>
          <p:sp>
            <p:nvSpPr>
              <p:cNvPr id="232" name="圆角矩形 74"/>
              <p:cNvSpPr/>
              <p:nvPr/>
            </p:nvSpPr>
            <p:spPr>
              <a:xfrm>
                <a:off x="734882" y="2022352"/>
                <a:ext cx="2088000" cy="4063380"/>
              </a:xfrm>
              <a:prstGeom prst="roundRect">
                <a:avLst>
                  <a:gd name="adj" fmla="val 10244"/>
                </a:avLst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41495" y="3638688"/>
                <a:ext cx="1874774" cy="400110"/>
              </a:xfrm>
              <a:prstGeom prst="rect">
                <a:avLst/>
              </a:prstGeom>
              <a:noFill/>
            </p:spPr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sz="2000" b="1">
                    <a:latin typeface="Microsoft YaHei"/>
                    <a:ea typeface="Microsoft YaHei"/>
                  </a:rPr>
                  <a:t>信息技术</a:t>
                </a:r>
                <a:endParaRPr lang="en-US" sz="2000" b="1">
                  <a:latin typeface="Microsoft YaHei"/>
                  <a:ea typeface="Microsoft YaHei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1495" y="4143385"/>
                <a:ext cx="1879600" cy="181356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808080">
                        <a:alpha val="100000"/>
                      </a:srgbClr>
                    </a:solidFill>
                    <a:latin typeface="微软雅黑"/>
                    <a:ea typeface="微软雅黑"/>
                  </a:rPr>
                  <a:t>软件开发、网络安全、数据分析等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808080">
                        <a:alpha val="100000"/>
                      </a:srgbClr>
                    </a:solidFill>
                    <a:latin typeface="微软雅黑"/>
                    <a:ea typeface="微软雅黑"/>
                  </a:rPr>
                  <a:t>为专业技术人员提供最新的技术知识和实践经验</a:t>
                </a:r>
                <a:endParaRPr/>
              </a:p>
            </p:txBody>
          </p:sp>
          <p:sp>
            <p:nvSpPr>
              <p:cNvPr id="235" name="椭圆 95" descr="{&quot;isTemplate&quot;:false,&quot;type&quot;:&quot;subTitle&quot;,&quot;canOmit&quot;:true,&quot;range&quot;:0}"/>
              <p:cNvSpPr/>
              <p:nvPr/>
            </p:nvSpPr>
            <p:spPr>
              <a:xfrm>
                <a:off x="1433723" y="2586240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sz="2000">
                    <a:latin typeface="微软雅黑"/>
                    <a:ea typeface="微软雅黑"/>
                  </a:rPr>
                  <a:t>💡</a:t>
                </a:r>
                <a:endParaRPr/>
              </a:p>
            </p:txBody>
          </p:sp>
        </p:grpSp>
        <p:grpSp>
          <p:nvGrpSpPr>
            <p:cNvPr id="236" name="组合 114"/>
            <p:cNvGrpSpPr/>
            <p:nvPr/>
          </p:nvGrpSpPr>
          <p:grpSpPr>
            <a:xfrm>
              <a:off x="2852428" y="2022352"/>
              <a:ext cx="2088000" cy="4063380"/>
              <a:chOff x="734882" y="2022352"/>
              <a:chExt cx="2088000" cy="4063380"/>
            </a:xfrm>
          </p:grpSpPr>
          <p:sp>
            <p:nvSpPr>
              <p:cNvPr id="237" name="圆角矩形 115"/>
              <p:cNvSpPr/>
              <p:nvPr/>
            </p:nvSpPr>
            <p:spPr>
              <a:xfrm>
                <a:off x="734882" y="2022352"/>
                <a:ext cx="2088000" cy="4063380"/>
              </a:xfrm>
              <a:prstGeom prst="roundRect">
                <a:avLst>
                  <a:gd name="adj" fmla="val 10244"/>
                </a:avLst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41495" y="3638688"/>
                <a:ext cx="1874774" cy="400110"/>
              </a:xfrm>
              <a:prstGeom prst="rect">
                <a:avLst/>
              </a:prstGeom>
              <a:noFill/>
            </p:spPr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sz="2000" b="1">
                    <a:latin typeface="Microsoft YaHei"/>
                    <a:ea typeface="Microsoft YaHei"/>
                  </a:rPr>
                  <a:t>工程技术</a:t>
                </a:r>
                <a:endParaRPr lang="en-US" sz="2000" b="1">
                  <a:latin typeface="Microsoft YaHei"/>
                  <a:ea typeface="Microsoft YaHei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1495" y="4143385"/>
                <a:ext cx="1879600" cy="181356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808080">
                        <a:alpha val="100000"/>
                      </a:srgbClr>
                    </a:solidFill>
                    <a:latin typeface="微软雅黑"/>
                    <a:ea typeface="微软雅黑"/>
                  </a:rPr>
                  <a:t>建筑、机械、电子等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808080">
                        <a:alpha val="100000"/>
                      </a:srgbClr>
                    </a:solidFill>
                    <a:latin typeface="微软雅黑"/>
                    <a:ea typeface="微软雅黑"/>
                  </a:rPr>
                  <a:t>提供专业的工程技术课程，提高专业技术人员的专业水平</a:t>
                </a:r>
                <a:endParaRPr/>
              </a:p>
            </p:txBody>
          </p:sp>
          <p:sp>
            <p:nvSpPr>
              <p:cNvPr id="240" name="椭圆 118" descr="{&quot;isTemplate&quot;:false,&quot;type&quot;:&quot;subTitle&quot;,&quot;canOmit&quot;:true,&quot;range&quot;:0}"/>
              <p:cNvSpPr/>
              <p:nvPr/>
            </p:nvSpPr>
            <p:spPr>
              <a:xfrm>
                <a:off x="1433723" y="2586240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sz="2000">
                    <a:latin typeface="微软雅黑"/>
                    <a:ea typeface="微软雅黑"/>
                  </a:rPr>
                  <a:t>📖</a:t>
                </a:r>
                <a:endParaRPr/>
              </a:p>
            </p:txBody>
          </p:sp>
        </p:grpSp>
        <p:grpSp>
          <p:nvGrpSpPr>
            <p:cNvPr id="241" name="组合 119"/>
            <p:cNvGrpSpPr/>
            <p:nvPr/>
          </p:nvGrpSpPr>
          <p:grpSpPr>
            <a:xfrm>
              <a:off x="5044457" y="2022352"/>
              <a:ext cx="2088000" cy="4063380"/>
              <a:chOff x="734882" y="2022352"/>
              <a:chExt cx="2088000" cy="4063380"/>
            </a:xfrm>
          </p:grpSpPr>
          <p:sp>
            <p:nvSpPr>
              <p:cNvPr id="242" name="圆角矩形 120"/>
              <p:cNvSpPr/>
              <p:nvPr/>
            </p:nvSpPr>
            <p:spPr>
              <a:xfrm>
                <a:off x="734882" y="2022352"/>
                <a:ext cx="2088000" cy="4063380"/>
              </a:xfrm>
              <a:prstGeom prst="roundRect">
                <a:avLst>
                  <a:gd name="adj" fmla="val 10244"/>
                </a:avLst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41495" y="3638688"/>
                <a:ext cx="1874774" cy="400110"/>
              </a:xfrm>
              <a:prstGeom prst="rect">
                <a:avLst/>
              </a:prstGeom>
              <a:noFill/>
            </p:spPr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sz="2000" b="1">
                    <a:latin typeface="Microsoft YaHei"/>
                    <a:ea typeface="Microsoft YaHei"/>
                  </a:rPr>
                  <a:t>经济管理</a:t>
                </a:r>
                <a:endParaRPr lang="en-US" sz="2000" b="1">
                  <a:latin typeface="Microsoft YaHei"/>
                  <a:ea typeface="Microsoft YaHei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1495" y="4143385"/>
                <a:ext cx="1879600" cy="181356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808080">
                        <a:alpha val="100000"/>
                      </a:srgbClr>
                    </a:solidFill>
                    <a:latin typeface="微软雅黑"/>
                    <a:ea typeface="微软雅黑"/>
                  </a:rPr>
                  <a:t>人力资源、市场营销、财务管理等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808080">
                        <a:alpha val="100000"/>
                      </a:srgbClr>
                    </a:solidFill>
                    <a:latin typeface="微软雅黑"/>
                    <a:ea typeface="微软雅黑"/>
                  </a:rPr>
                  <a:t>为企事业单位提供经济管理知识和实践经验</a:t>
                </a:r>
                <a:endParaRPr/>
              </a:p>
            </p:txBody>
          </p:sp>
          <p:sp>
            <p:nvSpPr>
              <p:cNvPr id="245" name="椭圆 123" descr="{&quot;isTemplate&quot;:false,&quot;type&quot;:&quot;subTitle&quot;,&quot;canOmit&quot;:true,&quot;range&quot;:0}"/>
              <p:cNvSpPr/>
              <p:nvPr/>
            </p:nvSpPr>
            <p:spPr>
              <a:xfrm>
                <a:off x="1433723" y="2586240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sz="2000">
                    <a:latin typeface="微软雅黑"/>
                    <a:ea typeface="微软雅黑"/>
                  </a:rPr>
                  <a:t>⌛️</a:t>
                </a:r>
                <a:endParaRPr/>
              </a:p>
            </p:txBody>
          </p:sp>
        </p:grpSp>
        <p:grpSp>
          <p:nvGrpSpPr>
            <p:cNvPr id="246" name="组合 124"/>
            <p:cNvGrpSpPr/>
            <p:nvPr/>
          </p:nvGrpSpPr>
          <p:grpSpPr>
            <a:xfrm>
              <a:off x="7236486" y="2022352"/>
              <a:ext cx="2088000" cy="4063380"/>
              <a:chOff x="734882" y="2022352"/>
              <a:chExt cx="2088000" cy="4063380"/>
            </a:xfrm>
          </p:grpSpPr>
          <p:sp>
            <p:nvSpPr>
              <p:cNvPr id="247" name="圆角矩形 125"/>
              <p:cNvSpPr/>
              <p:nvPr/>
            </p:nvSpPr>
            <p:spPr>
              <a:xfrm>
                <a:off x="734882" y="2022352"/>
                <a:ext cx="2088000" cy="4063380"/>
              </a:xfrm>
              <a:prstGeom prst="roundRect">
                <a:avLst>
                  <a:gd name="adj" fmla="val 10244"/>
                </a:avLst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41495" y="3638688"/>
                <a:ext cx="1874774" cy="400110"/>
              </a:xfrm>
              <a:prstGeom prst="rect">
                <a:avLst/>
              </a:prstGeom>
              <a:noFill/>
            </p:spPr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sz="2000" b="1">
                    <a:latin typeface="Microsoft YaHei"/>
                    <a:ea typeface="Microsoft YaHei"/>
                  </a:rPr>
                  <a:t>文化艺术</a:t>
                </a:r>
                <a:endParaRPr lang="en-US" sz="2000" b="1">
                  <a:latin typeface="Microsoft YaHei"/>
                  <a:ea typeface="Microsoft YaHei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1495" y="4143385"/>
                <a:ext cx="1879600" cy="181356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808080">
                        <a:alpha val="100000"/>
                      </a:srgbClr>
                    </a:solidFill>
                    <a:latin typeface="微软雅黑"/>
                    <a:ea typeface="微软雅黑"/>
                  </a:rPr>
                  <a:t>设计、摄影、文学等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808080">
                        <a:alpha val="100000"/>
                      </a:srgbClr>
                    </a:solidFill>
                    <a:latin typeface="微软雅黑"/>
                    <a:ea typeface="微软雅黑"/>
                  </a:rPr>
                  <a:t>提高专业技术人员的文化艺术修养和创新能力</a:t>
                </a:r>
                <a:endParaRPr/>
              </a:p>
            </p:txBody>
          </p:sp>
          <p:sp>
            <p:nvSpPr>
              <p:cNvPr id="250" name="椭圆 128" descr="{&quot;isTemplate&quot;:false,&quot;type&quot;:&quot;subTitle&quot;,&quot;canOmit&quot;:true,&quot;range&quot;:0}"/>
              <p:cNvSpPr/>
              <p:nvPr/>
            </p:nvSpPr>
            <p:spPr>
              <a:xfrm>
                <a:off x="1433723" y="2586240"/>
                <a:ext cx="690319" cy="690319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sz="2000">
                    <a:latin typeface="微软雅黑"/>
                    <a:ea typeface="微软雅黑"/>
                  </a:rPr>
                  <a:t>⚙️</a:t>
                </a:r>
                <a:endParaRPr/>
              </a:p>
            </p:txBody>
          </p:sp>
        </p:grpSp>
        <p:grpSp>
          <p:nvGrpSpPr>
            <p:cNvPr id="251" name="组合 109"/>
            <p:cNvGrpSpPr/>
            <p:nvPr/>
          </p:nvGrpSpPr>
          <p:grpSpPr>
            <a:xfrm>
              <a:off x="9428516" y="2022352"/>
              <a:ext cx="2088000" cy="4063380"/>
              <a:chOff x="734882" y="2022352"/>
              <a:chExt cx="2088000" cy="4063380"/>
            </a:xfrm>
          </p:grpSpPr>
          <p:sp>
            <p:nvSpPr>
              <p:cNvPr id="252" name="圆角矩形 110"/>
              <p:cNvSpPr/>
              <p:nvPr/>
            </p:nvSpPr>
            <p:spPr>
              <a:xfrm>
                <a:off x="734882" y="2022352"/>
                <a:ext cx="2088000" cy="4063380"/>
              </a:xfrm>
              <a:prstGeom prst="roundRect">
                <a:avLst>
                  <a:gd name="adj" fmla="val 10244"/>
                </a:avLst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41495" y="3638688"/>
                <a:ext cx="1874774" cy="400110"/>
              </a:xfrm>
              <a:prstGeom prst="rect">
                <a:avLst/>
              </a:prstGeom>
              <a:noFill/>
            </p:spPr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sz="2000" b="1">
                    <a:latin typeface="Microsoft YaHei"/>
                    <a:ea typeface="Microsoft YaHei"/>
                  </a:rPr>
                  <a:t>教育培训</a:t>
                </a:r>
                <a:endParaRPr lang="en-US" sz="2000" b="1">
                  <a:latin typeface="Microsoft YaHei"/>
                  <a:ea typeface="Microsoft YaHei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1495" y="4143385"/>
                <a:ext cx="1879600" cy="181356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808080">
                        <a:alpha val="100000"/>
                      </a:srgbClr>
                    </a:solidFill>
                    <a:latin typeface="微软雅黑"/>
                    <a:ea typeface="微软雅黑"/>
                  </a:rPr>
                  <a:t>教师培训、职业培训等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808080">
                        <a:alpha val="100000"/>
                      </a:srgbClr>
                    </a:solidFill>
                    <a:latin typeface="微软雅黑"/>
                    <a:ea typeface="微软雅黑"/>
                  </a:rPr>
                  <a:t>为教育培训机构提供专业的培训课程和教学方法</a:t>
                </a:r>
                <a:endParaRPr/>
              </a:p>
            </p:txBody>
          </p:sp>
          <p:sp>
            <p:nvSpPr>
              <p:cNvPr id="255" name="椭圆 113" descr="{&quot;isTemplate&quot;:false,&quot;type&quot;:&quot;subTitle&quot;,&quot;canOmit&quot;:true,&quot;range&quot;:0}"/>
              <p:cNvSpPr/>
              <p:nvPr/>
            </p:nvSpPr>
            <p:spPr>
              <a:xfrm>
                <a:off x="1433723" y="2586240"/>
                <a:ext cx="690319" cy="690319"/>
              </a:xfrm>
              <a:prstGeom prst="ellipse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sz="2000">
                    <a:latin typeface="微软雅黑"/>
                    <a:ea typeface="微软雅黑"/>
                  </a:rPr>
                  <a:t>🔎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7" name="组合 25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58" name="组合 257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课程简介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课程名称、课程大纲、课程时长等信息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帮助用户了解课程内容和安排</a:t>
                </a:r>
                <a:endParaRPr/>
              </a:p>
            </p:txBody>
          </p:sp>
          <p:pic>
            <p:nvPicPr>
              <p:cNvPr id="262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3" name="组合 262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课程视频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提供高清视频教程，支持在线观看和下载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课程视频分为多个章节，方便用户学习</a:t>
                </a:r>
                <a:endParaRPr/>
              </a:p>
            </p:txBody>
          </p:sp>
          <p:pic>
            <p:nvPicPr>
              <p:cNvPr id="267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8" name="组合 267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课程资料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提供课程相关的文档、图片、习题等学习资料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帮助用户更好地理解和掌握课程内容</a:t>
                </a:r>
                <a:endParaRPr/>
              </a:p>
            </p:txBody>
          </p:sp>
          <p:pic>
            <p:nvPicPr>
              <p:cNvPr id="272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3" name="组合 272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用户可以对课程进行评价和反馈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有助于提高课程质量和优化课程内容</a:t>
                </a:r>
                <a:endParaRPr/>
              </a:p>
            </p:txBody>
          </p:sp>
          <p:pic>
            <p:nvPicPr>
              <p:cNvPr id="277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2023年常州专业技术人员继续教育网课程内容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2023年常州专业技术人员继续教育网课程时间安排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1" name="组合 28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82" name="组合 281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年度课程安排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列出全年各类课程的开课时间和结束时间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方便用户合理安排学习时间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7" name="组合 286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每周课程安排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列出每周各类课程的开课时间和结束时间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帮助用户及时了解课程更新情况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2" name="组合 291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课程更新提醒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当有新课程上线时，及时向用户发送提醒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确保用户及时了解最新课程信息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常州专业技术人员继续教育网的在线学习方式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组合 1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课程学习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用户可以在平台上选择课程进行学习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支持在线观看、下载观看等多种学习方式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进度记录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系统自动记录用户的学习进度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用户可以随时查看自己的学习情况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组合 2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用户可以在平台上对课程进行评价和反馈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有助于提高课程质量和优化课程内容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常州专业技术人员继续教育网的在线学习平台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https://d.book118.com/368114032022006037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2023年常州专业技术人员继续教育网\n## 1.常州专业技术人员继续教育网简介\n### 1.1常州专业技术人员继续教育网的发展历程\n### 1.2常州专业技术人员继续教育网的主要功能\n### 1.3常州专业技术人员继续教育网的服务对象\n\n## 2.2023年常州专业技术人员继续教育网课程安排\n### 2.12023年常州专业技术人员继续教育网课程分类\n### 2.22023年常州专业技术人员继续教育网课程内容\n### 2.32023年常州专业技术人员继续教育网课程时间安排\n\n## 3.常州专业技术人员继续教育网的在线学习方式\n### 3.1常州专业技术人员继续教育网的在线学习平台\n### 3.2常州专业技术人员继续教育网的在线学习流程\n### 3.3常州专业技术人员继续教育网的在线学习支持服务\n\n## 4.常州专业技术人员继续教育网的考核与评估\n### 4.1常州专业技术人员继续教育网的考核方式\n### 4.2常州专业技术人员继续教育网的评估标准\n### 4.3常州专业技术人员继续教育网的考核与评估结果应用\n\n## 5.常州专业技术人员继续教育网的优势与不足\n### 5.1常州专业技术人员继续教育网的优势分析\n### 5.2常州专业技术人员继续教育网的不足之处\n### 5.3常州专业技术人员继续教育网的发展建议与展望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2024-09-16T20:47:29.215</cp:lastPrinted>
  <dcterms:created xsi:type="dcterms:W3CDTF">2024-09-16T12:47:29Z</dcterms:created>
  <dcterms:modified xsi:type="dcterms:W3CDTF">2024-09-16T12:47:31Z</dcterms:modified>
</cp:coreProperties>
</file>