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ALNTIU+MS-UIGothic"/>
      <p:regular r:id="rId19"/>
    </p:embeddedFont>
    <p:embeddedFont>
      <p:font typeface="BCVEFO+DADWQB+ArialMT"/>
      <p:regular r:id="rId20"/>
    </p:embeddedFont>
    <p:embeddedFont>
      <p:font typeface="TKVGIC+TCWEPO+MicrosoftYaHei-Bold"/>
      <p:regular r:id="rId21"/>
    </p:embeddedFont>
    <p:embeddedFont>
      <p:font typeface="USNGTR+FUERON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41455-B46C-4181-A571-58403E596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9D1C5-CC38-444E-B311-B68BABF37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C1314-1615-4FE3-92FF-D695456AE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8F604-C0E3-49B0-A938-EBC7E619E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6B8178-7C3F-4E83-A53E-867CD60BC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5C24EF-8249-4712-8C1A-DE8668A0C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0F6067-857A-40AA-BC64-010C9CC0D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72712-0445-4D24-89CE-1B6353A16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8D160-A1C3-4979-B9EA-2E69F46B0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1EB33-5DE7-4CCB-873D-3F5BC25BB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E1A36-3627-4EE3-B9E2-7A46FEC49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16016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324100" y="2306204"/>
            <a:ext cx="8675369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ALNTIU+MS-UIGothic"/>
                <a:cs typeface="ALNTIU+MS-UIGothic"/>
              </a:rPr>
              <a:t>如何成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为</a:t>
            </a:r>
            <a:r>
              <a:rPr sz="4950">
                <a:solidFill>
                  <a:srgbClr val="603200"/>
                </a:solidFill>
                <a:latin typeface="ALNTIU+MS-UIGothic"/>
                <a:cs typeface="ALNTIU+MS-UIGothic"/>
              </a:rPr>
              <a:t>一名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优</a:t>
            </a:r>
            <a:r>
              <a:rPr sz="4950">
                <a:solidFill>
                  <a:srgbClr val="603200"/>
                </a:solidFill>
                <a:latin typeface="ALNTIU+MS-UIGothic"/>
                <a:cs typeface="ALNTIU+MS-UIGothic"/>
              </a:rPr>
              <a:t>秀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业务员课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81675" y="3211714"/>
            <a:ext cx="15716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ALNTIU+MS-UIGothic"/>
                <a:cs typeface="ALNTIU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40409" y="261702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BCVEFO+DADWQB+ArialMT"/>
                <a:cs typeface="BCVEFO+DADWQB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业务员</a:t>
            </a:r>
            <a:r>
              <a:rPr sz="2400">
                <a:solidFill>
                  <a:srgbClr val="603200"/>
                </a:solidFill>
                <a:latin typeface="ALNTIU+MS-UIGothic"/>
                <a:cs typeface="ALNTIU+MS-UIGothic"/>
              </a:rPr>
              <a:t>的基本素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0409" y="3177095"/>
            <a:ext cx="5140901" cy="246235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BCVEFO+DADWQB+ArialMT"/>
                <a:cs typeface="BCVEFO+DADWQB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603200"/>
                </a:solidFill>
                <a:latin typeface="ALNTIU+MS-UIGothic"/>
                <a:cs typeface="ALNTIU+MS-UIGothic"/>
              </a:rPr>
              <a:t>秀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业务员</a:t>
            </a:r>
            <a:r>
              <a:rPr sz="2400">
                <a:solidFill>
                  <a:srgbClr val="603200"/>
                </a:solidFill>
                <a:latin typeface="ALNTIU+MS-UIGothic"/>
                <a:cs typeface="ALNTIU+MS-UIGothic"/>
              </a:rPr>
              <a:t>必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备</a:t>
            </a:r>
            <a:r>
              <a:rPr sz="2400">
                <a:solidFill>
                  <a:srgbClr val="603200"/>
                </a:solidFill>
                <a:latin typeface="ALNTIU+MS-UIGothic"/>
                <a:cs typeface="ALNTIU+MS-UIGothic"/>
              </a:rPr>
              <a:t>的技能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BCVEFO+DADWQB+ArialMT"/>
                <a:cs typeface="BCVEFO+DADWQB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603200"/>
                </a:solidFill>
                <a:latin typeface="ALNTIU+MS-UIGothic"/>
                <a:cs typeface="ALNTIU+MS-UIGothic"/>
              </a:rPr>
              <a:t>秀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业务员</a:t>
            </a:r>
            <a:r>
              <a:rPr sz="2400">
                <a:solidFill>
                  <a:srgbClr val="603200"/>
                </a:solidFill>
                <a:latin typeface="ALNTIU+MS-UIGothic"/>
                <a:cs typeface="ALNTIU+MS-UIGothic"/>
              </a:rPr>
              <a:t>的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销</a:t>
            </a:r>
            <a:r>
              <a:rPr sz="2400">
                <a:solidFill>
                  <a:srgbClr val="603200"/>
                </a:solidFill>
                <a:latin typeface="ALNTIU+MS-UIGothic"/>
                <a:cs typeface="ALNTIU+MS-UIGothic"/>
              </a:rPr>
              <a:t>售策略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BCVEFO+DADWQB+ArialMT"/>
                <a:cs typeface="BCVEFO+DADWQB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603200"/>
                </a:solidFill>
                <a:latin typeface="ALNTIU+MS-UIGothic"/>
                <a:cs typeface="ALNTIU+MS-UIGothic"/>
              </a:rPr>
              <a:t>秀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业务员</a:t>
            </a:r>
            <a:r>
              <a:rPr sz="2400">
                <a:solidFill>
                  <a:srgbClr val="603200"/>
                </a:solidFill>
                <a:latin typeface="ALNTIU+MS-UIGothic"/>
                <a:cs typeface="ALNTIU+MS-UIGothic"/>
              </a:rPr>
              <a:t>的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时间</a:t>
            </a:r>
            <a:r>
              <a:rPr sz="2400">
                <a:solidFill>
                  <a:srgbClr val="603200"/>
                </a:solidFill>
                <a:latin typeface="ALNTIU+MS-UIGothic"/>
                <a:cs typeface="ALNTIU+MS-UIGothic"/>
              </a:rPr>
              <a:t>管理技巧</a:t>
            </a:r>
          </a:p>
          <a:p>
            <a:pPr marL="0" marR="0">
              <a:lnSpc>
                <a:spcPts val="2552"/>
              </a:lnSpc>
              <a:spcBef>
                <a:spcPts val="184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BCVEFO+DADWQB+ArialMT"/>
                <a:cs typeface="BCVEFO+DADWQB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603200"/>
                </a:solidFill>
                <a:latin typeface="ALNTIU+MS-UIGothic"/>
                <a:cs typeface="ALNTIU+MS-UIGothic"/>
              </a:rPr>
              <a:t>秀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业务员</a:t>
            </a:r>
            <a:r>
              <a:rPr sz="2400">
                <a:solidFill>
                  <a:srgbClr val="603200"/>
                </a:solidFill>
                <a:latin typeface="ALNTIU+MS-UIGothic"/>
                <a:cs typeface="ALNTIU+MS-UIGothic"/>
              </a:rPr>
              <a:t>的心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态</a:t>
            </a:r>
            <a:r>
              <a:rPr sz="2400">
                <a:solidFill>
                  <a:srgbClr val="603200"/>
                </a:solidFill>
                <a:latin typeface="ALNTIU+MS-UIGothic"/>
                <a:cs typeface="ALNTIU+MS-UIGothic"/>
              </a:rPr>
              <a:t>培养与自我激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TKVGIC+TCWEPO+MicrosoftYaHei-Bold"/>
                <a:cs typeface="TKVGIC+TCWEPO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2540" y="280921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业务员</a:t>
            </a:r>
            <a:r>
              <a:rPr sz="4500">
                <a:solidFill>
                  <a:srgbClr val="603200"/>
                </a:solidFill>
                <a:latin typeface="ALNTIU+MS-UIGothic"/>
                <a:cs typeface="ALNTIU+MS-UIGothic"/>
              </a:rPr>
              <a:t>的基本素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ALNTIU+MS-UIGothic"/>
                <a:cs typeface="ALNTIU+MS-UIGothic"/>
              </a:rPr>
              <a:t>良好的沟通能力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KVGIC+TCWEPO+MicrosoftYaHei-Bold"/>
                <a:cs typeface="TKVGIC+TCWEP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KVGIC+TCWEPO+MicrosoftYaHei-Bold"/>
                <a:cs typeface="TKVGIC+TCWEP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KVGIC+TCWEPO+MicrosoftYaHei-Bold"/>
                <a:cs typeface="TKVGIC+TCWEPO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35000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ALNTIU+MS-UIGothic"/>
                <a:cs typeface="ALNTIU+MS-UIGothic"/>
              </a:rPr>
              <a:t>清晰、</a:t>
            </a: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简洁</a:t>
            </a:r>
            <a:r>
              <a:rPr sz="2000" spc="25">
                <a:solidFill>
                  <a:srgbClr val="9A6930"/>
                </a:solidFill>
                <a:latin typeface="ALNTIU+MS-UIGothic"/>
                <a:cs typeface="ALNTIU+MS-UIGothic"/>
              </a:rPr>
              <a:t>地表达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A6930"/>
                </a:solidFill>
                <a:latin typeface="SimSun"/>
                <a:cs typeface="SimSun"/>
              </a:rPr>
              <a:t>倾</a:t>
            </a:r>
            <a:r>
              <a:rPr sz="2000" spc="25">
                <a:solidFill>
                  <a:srgbClr val="9A6930"/>
                </a:solidFill>
                <a:latin typeface="ALNTIU+MS-UIGothic"/>
                <a:cs typeface="ALNTIU+MS-UIGothic"/>
              </a:rPr>
              <a:t>听与理解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A6930"/>
                </a:solidFill>
                <a:latin typeface="ALNTIU+MS-UIGothic"/>
                <a:cs typeface="ALNTIU+MS-UIGothic"/>
              </a:rPr>
              <a:t>反</a:t>
            </a: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馈</a:t>
            </a:r>
            <a:r>
              <a:rPr sz="2000" spc="25">
                <a:solidFill>
                  <a:srgbClr val="9A6930"/>
                </a:solidFill>
                <a:latin typeface="ALNTIU+MS-UIGothic"/>
                <a:cs typeface="ALNTIU+MS-UIGothic"/>
              </a:rPr>
              <a:t>与确</a:t>
            </a:r>
            <a:r>
              <a:rPr sz="2000">
                <a:solidFill>
                  <a:srgbClr val="9A6930"/>
                </a:solidFill>
                <a:latin typeface="SimSun"/>
                <a:cs typeface="SimSun"/>
              </a:rPr>
              <a:t>认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能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用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明了的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言表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达自己的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点和想法，避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免使用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于复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或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句子。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极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听客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的需求和意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，理解客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的立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和想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法，以建立良好的沟通和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信任关系。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及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时给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予客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反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，确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认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客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的需求和意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，以避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免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解和沟通障碍。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ALNTIU+MS-UIGothic"/>
                <a:cs typeface="ALNTIU+MS-UIGothic"/>
              </a:rPr>
              <a:t>敏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锐</a:t>
            </a:r>
            <a:r>
              <a:rPr sz="3000">
                <a:solidFill>
                  <a:srgbClr val="9A6930"/>
                </a:solidFill>
                <a:latin typeface="ALNTIU+MS-UIGothic"/>
                <a:cs typeface="ALNTIU+MS-UIGothic"/>
              </a:rPr>
              <a:t>的市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9A6930"/>
                </a:solidFill>
                <a:latin typeface="ALNTIU+MS-UIGothic"/>
                <a:cs typeface="ALNTIU+MS-UIGothic"/>
              </a:rPr>
              <a:t>洞察力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ALNTIU+MS-UIGothic"/>
                <a:cs typeface="ALNTIU+MS-UIGothic"/>
              </a:rPr>
              <a:t>了解市</a:t>
            </a:r>
            <a:r>
              <a:rPr sz="2300" spc="23">
                <a:solidFill>
                  <a:srgbClr val="9A6930"/>
                </a:solidFill>
                <a:latin typeface="SimSun"/>
                <a:cs typeface="SimSun"/>
              </a:rPr>
              <a:t>场趋势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ALNTIU+MS-UIGothic"/>
                <a:cs typeface="ALNTIU+MS-UIGothic"/>
              </a:rPr>
              <a:t>把握客</a:t>
            </a:r>
            <a:r>
              <a:rPr sz="2300" spc="23">
                <a:solidFill>
                  <a:srgbClr val="9A6930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9A6930"/>
                </a:solidFill>
                <a:latin typeface="ALNTIU+MS-UIGothic"/>
                <a:cs typeface="ALNTIU+MS-UIGothic"/>
              </a:rPr>
              <a:t>需求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预测</a:t>
            </a:r>
            <a:r>
              <a:rPr sz="2300" spc="25">
                <a:solidFill>
                  <a:srgbClr val="9A6930"/>
                </a:solidFill>
                <a:latin typeface="ALNTIU+MS-UIGothic"/>
                <a:cs typeface="ALNTIU+MS-UIGothic"/>
              </a:rPr>
              <a:t>市</a:t>
            </a:r>
            <a:r>
              <a:rPr sz="2300" spc="23">
                <a:solidFill>
                  <a:srgbClr val="9A6930"/>
                </a:solidFill>
                <a:latin typeface="SimSun"/>
                <a:cs typeface="SimSun"/>
              </a:rPr>
              <a:t>场变</a:t>
            </a:r>
            <a:r>
              <a:rPr sz="2300">
                <a:solidFill>
                  <a:srgbClr val="9A6930"/>
                </a:solidFill>
                <a:latin typeface="ALNTIU+MS-UIGothic"/>
                <a:cs typeface="ALNTIU+MS-UIGothic"/>
              </a:rPr>
              <a:t>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关注行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业动态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和市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场趋势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了解市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需求和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争情况，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以制定相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售策略。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深入了解客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的需求和偏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好，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客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提供个性化的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解决方案和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品推荐。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7007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根据市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场趋势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和客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需求，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市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场变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化和未来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展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方向，以提前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整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售策略。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强</a:t>
            </a:r>
            <a:r>
              <a:rPr sz="3000">
                <a:solidFill>
                  <a:srgbClr val="9A6930"/>
                </a:solidFill>
                <a:latin typeface="ALNTIU+MS-UIGothic"/>
                <a:cs typeface="ALNTIU+MS-UIGothic"/>
              </a:rPr>
              <a:t>烈的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责</a:t>
            </a:r>
            <a:r>
              <a:rPr sz="3000">
                <a:solidFill>
                  <a:srgbClr val="9A6930"/>
                </a:solidFill>
                <a:latin typeface="ALNTIU+MS-UIGothic"/>
                <a:cs typeface="ALNTIU+MS-UIGothic"/>
              </a:rPr>
              <a:t>任心和敬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9A6930"/>
                </a:solidFill>
                <a:latin typeface="ALNTIU+MS-UIGothic"/>
                <a:cs typeface="ALNTIU+MS-UIGothic"/>
              </a:rPr>
              <a:t>精神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ALNTIU+MS-UIGothic"/>
                <a:cs typeface="ALNTIU+MS-UIGothic"/>
              </a:rPr>
              <a:t>尽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职</a:t>
            </a:r>
            <a:r>
              <a:rPr sz="2000" spc="25">
                <a:solidFill>
                  <a:srgbClr val="FFFDFD"/>
                </a:solidFill>
                <a:latin typeface="ALNTIU+MS-UIGothic"/>
                <a:cs typeface="ALNTIU+MS-UIGothic"/>
              </a:rPr>
              <a:t>尽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坚</a:t>
            </a:r>
            <a:r>
              <a:rPr sz="2000" spc="25">
                <a:solidFill>
                  <a:srgbClr val="FFFDFD"/>
                </a:solidFill>
                <a:latin typeface="ALNTIU+MS-UIGothic"/>
                <a:cs typeface="ALNTIU+MS-UIGothic"/>
              </a:rPr>
              <a:t>持不懈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自己的工作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真履行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职责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义务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，以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实现销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售目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和挫折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持不懈地努力，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以达成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售目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个人成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2000" spc="25">
                <a:solidFill>
                  <a:srgbClr val="FFFDFD"/>
                </a:solidFill>
                <a:latin typeface="ALNTIU+MS-UIGothic"/>
                <a:cs typeface="ALNTIU+MS-UIGothic"/>
              </a:rPr>
              <a:t>极主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极主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地与客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户联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系，及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需求和反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，以提供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的服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ALNTIU+MS-UIGothic"/>
                <a:cs typeface="ALNTIU+MS-UIGothic"/>
              </a:rPr>
              <a:t>不断学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9A6930"/>
                </a:solidFill>
                <a:latin typeface="ALNTIU+MS-UIGothic"/>
                <a:cs typeface="ALNTIU+MS-UIGothic"/>
              </a:rPr>
              <a:t>和提升自己的能力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ALNTIU+MS-UIGothic"/>
                <a:cs typeface="ALNTIU+MS-UIGothic"/>
              </a:rPr>
              <a:t>提升</a:t>
            </a: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销</a:t>
            </a:r>
            <a:r>
              <a:rPr sz="2300" spc="23">
                <a:solidFill>
                  <a:srgbClr val="9A6930"/>
                </a:solidFill>
                <a:latin typeface="ALNTIU+MS-UIGothic"/>
                <a:cs typeface="ALNTIU+MS-UIGothic"/>
              </a:rPr>
              <a:t>售技巧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通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过实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践和学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，不断提升自己的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售技巧和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判能力，以提高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售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业绩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ALNTIU+MS-UIGothic"/>
                <a:cs typeface="ALNTIU+MS-UIGothic"/>
              </a:rPr>
              <a:t>学</a:t>
            </a: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习</a:t>
            </a:r>
            <a:r>
              <a:rPr sz="2300" spc="23">
                <a:solidFill>
                  <a:srgbClr val="9A6930"/>
                </a:solidFill>
                <a:latin typeface="ALNTIU+MS-UIGothic"/>
                <a:cs typeface="ALNTIU+MS-UIGothic"/>
              </a:rPr>
              <a:t>新知</a:t>
            </a:r>
            <a:r>
              <a:rPr sz="2300">
                <a:solidFill>
                  <a:srgbClr val="9A6930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不断学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新知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、新技能和新方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法，以适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市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场变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化和客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需求</a:t>
            </a:r>
          </a:p>
          <a:p>
            <a:pPr marL="2095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化。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ALNTIU+MS-UIGothic"/>
                <a:cs typeface="ALNTIU+MS-UIGothic"/>
              </a:rPr>
              <a:t>拓展人脉</a:t>
            </a: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资</a:t>
            </a:r>
            <a:r>
              <a:rPr sz="2300">
                <a:solidFill>
                  <a:srgbClr val="9A6930"/>
                </a:solidFill>
                <a:latin typeface="ALNTIU+MS-UIGothic"/>
                <a:cs typeface="ALNTIU+MS-UIGothic"/>
              </a:rPr>
              <a:t>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极拓展人脉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源，与同行、客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户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和其他相关人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建立良好的关系，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以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取更多的信息和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源。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TKVGIC+TCWEPO+MicrosoftYaHei-Bold"/>
                <a:cs typeface="TKVGIC+TCWEPO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241039" y="280921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优</a:t>
            </a:r>
            <a:r>
              <a:rPr sz="4500">
                <a:solidFill>
                  <a:srgbClr val="603200"/>
                </a:solidFill>
                <a:latin typeface="ALNTIU+MS-UIGothic"/>
                <a:cs typeface="ALNTIU+MS-UIGothic"/>
              </a:rPr>
              <a:t>秀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业务员</a:t>
            </a:r>
            <a:r>
              <a:rPr sz="4500">
                <a:solidFill>
                  <a:srgbClr val="603200"/>
                </a:solidFill>
                <a:latin typeface="ALNTIU+MS-UIGothic"/>
                <a:cs typeface="ALNTIU+MS-UIGothic"/>
              </a:rPr>
              <a:t>必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备</a:t>
            </a:r>
            <a:r>
              <a:rPr sz="4500">
                <a:solidFill>
                  <a:srgbClr val="603200"/>
                </a:solidFill>
                <a:latin typeface="ALNTIU+MS-UIGothic"/>
                <a:cs typeface="ALNTIU+MS-UIGothic"/>
              </a:rPr>
              <a:t>的技能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ALNTIU+MS-UIGothic"/>
                <a:cs typeface="ALNTIU+MS-UIGothic"/>
              </a:rPr>
              <a:t>良好的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谈</a:t>
            </a:r>
            <a:r>
              <a:rPr sz="3000">
                <a:solidFill>
                  <a:srgbClr val="9A6930"/>
                </a:solidFill>
                <a:latin typeface="ALNTIU+MS-UIGothic"/>
                <a:cs typeface="ALNTIU+MS-UIGothic"/>
              </a:rPr>
              <a:t>判技巧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ALNTIU+MS-UIGothic"/>
                <a:cs typeface="ALNTIU+MS-UIGothic"/>
              </a:rPr>
              <a:t>建立信任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11924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2000" spc="25">
                <a:solidFill>
                  <a:srgbClr val="FFFFFF"/>
                </a:solidFill>
                <a:latin typeface="ALNTIU+MS-UIGothic"/>
                <a:cs typeface="ALNTIU+MS-UIGothic"/>
              </a:rPr>
              <a:t>听与理解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ALNTIU+MS-UIGothic"/>
                <a:cs typeface="ALNTIU+MS-UIGothic"/>
              </a:rPr>
              <a:t>有效沟通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谈</a:t>
            </a:r>
            <a:r>
              <a:rPr sz="2000" spc="25">
                <a:solidFill>
                  <a:srgbClr val="FFFFFF"/>
                </a:solidFill>
                <a:latin typeface="ALNTIU+MS-UIGothic"/>
                <a:cs typeface="ALNTIU+MS-UIGothic"/>
              </a:rPr>
              <a:t>判策略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01765" y="4839708"/>
            <a:ext cx="230028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清晰、准确地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达信息，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并能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根据客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馈进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整。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52915" y="4839708"/>
            <a:ext cx="22626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运用合适的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判策略，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步、妥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持立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，以达到双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赢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果。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86460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过诚实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、公正和透明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的沟通建立客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信任。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75856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听客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的需求和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568065" y="535405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，理解其立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和目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ALNTIU+MS-UIGothic"/>
                <a:cs typeface="ALNTI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ALNTIU+MS-UIGothic"/>
                <a:cs typeface="ALNTIU+MS-UIGothic"/>
              </a:rPr>
              <a:t>精准的市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9A6930"/>
                </a:solidFill>
                <a:latin typeface="ALNTIU+MS-UIGothic"/>
                <a:cs typeface="ALNTIU+MS-UIGothic"/>
              </a:rPr>
              <a:t>分析能力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SNGTR+FUERON+MicrosoftYaHei"/>
                <a:cs typeface="USNGTR+FUERON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SNGTR+FUERON+MicrosoftYaHei"/>
                <a:cs typeface="USNGTR+FUERON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SNGTR+FUERON+MicrosoftYaHei"/>
                <a:cs typeface="USNGTR+FUERON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SNGTR+FUERON+MicrosoftYaHei"/>
                <a:cs typeface="USNGTR+FUERON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ALNTIU+MS-UIGothic"/>
                <a:cs typeface="ALNTIU+MS-UIGothic"/>
              </a:rPr>
              <a:t>市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场趋势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竞</a:t>
            </a:r>
            <a:r>
              <a:rPr sz="1550" spc="25">
                <a:solidFill>
                  <a:srgbClr val="9A6930"/>
                </a:solidFill>
                <a:latin typeface="ALNTIU+MS-UIGothic"/>
                <a:cs typeface="ALNTIU+MS-UIGothic"/>
              </a:rPr>
              <a:t>争分析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ALNTIU+MS-UIGothic"/>
                <a:cs typeface="ALNTIU+MS-UIGothic"/>
              </a:rPr>
              <a:t>目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标</a:t>
            </a:r>
            <a:r>
              <a:rPr sz="1550" spc="25">
                <a:solidFill>
                  <a:srgbClr val="9A6930"/>
                </a:solidFill>
                <a:latin typeface="ALNTIU+MS-UIGothic"/>
                <a:cs typeface="ALNTIU+MS-UIGothic"/>
              </a:rPr>
              <a:t>客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9A6930"/>
                </a:solidFill>
                <a:latin typeface="ALNTIU+MS-UIGothic"/>
                <a:cs typeface="ALNTIU+MS-UIGothic"/>
              </a:rPr>
              <a:t>分析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ALNTIU+MS-UIGothic"/>
                <a:cs typeface="ALNTIU+MS-UIGothic"/>
              </a:rPr>
              <a:t>市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场</a:t>
            </a:r>
            <a:r>
              <a:rPr sz="1550" spc="25">
                <a:solidFill>
                  <a:srgbClr val="9A6930"/>
                </a:solidFill>
                <a:latin typeface="ALNTIU+MS-UIGothic"/>
                <a:cs typeface="ALNTIU+MS-UIGothic"/>
              </a:rPr>
              <a:t>机会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识别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关注行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和市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场动态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，了解市</a:t>
            </a:r>
          </a:p>
          <a:p>
            <a:pPr marL="51435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场趋势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化。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分析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争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手的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品、价格、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促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策略等，以制定有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性</a:t>
            </a:r>
          </a:p>
          <a:p>
            <a:pPr marL="6000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售策略。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深入了解目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客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的需求、偏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好和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，以提供个性化</a:t>
            </a:r>
          </a:p>
          <a:p>
            <a:pPr marL="51434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品和服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新的市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机会，并能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够评</a:t>
            </a:r>
          </a:p>
          <a:p>
            <a:pPr marL="2571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估其潜在价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9A6930"/>
                </a:solidFill>
                <a:latin typeface="ALNTIU+MS-UIGothic"/>
                <a:cs typeface="ALNTIU+MS-UIGothic"/>
              </a:rPr>
              <a:t>秀的客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9A6930"/>
                </a:solidFill>
                <a:latin typeface="ALNTIU+MS-UIGothic"/>
                <a:cs typeface="ALNTIU+MS-UIGothic"/>
              </a:rPr>
              <a:t>服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9A6930"/>
                </a:solidFill>
                <a:latin typeface="ALNTIU+MS-UIGothic"/>
                <a:cs typeface="ALNTIU+MS-UIGothic"/>
              </a:rPr>
              <a:t>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ALNTIU+MS-UIGothic"/>
                <a:cs typeface="ALNTIU+MS-UIGothic"/>
              </a:rPr>
              <a:t>客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9A6930"/>
                </a:solidFill>
                <a:latin typeface="ALNTIU+MS-UIGothic"/>
                <a:cs typeface="ALNTIU+MS-UIGothic"/>
              </a:rPr>
              <a:t>需求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满</a:t>
            </a:r>
            <a:r>
              <a:rPr sz="1550">
                <a:solidFill>
                  <a:srgbClr val="9A6930"/>
                </a:solidFill>
                <a:latin typeface="ALNTIU+MS-UIGothic"/>
                <a:cs typeface="ALNTIU+MS-UIGothic"/>
              </a:rPr>
              <a:t>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ALNTIU+MS-UIGothic"/>
                <a:cs typeface="ALNTIU+MS-UIGothic"/>
              </a:rPr>
              <a:t>客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户满</a:t>
            </a:r>
            <a:r>
              <a:rPr sz="1550" spc="25">
                <a:solidFill>
                  <a:srgbClr val="9A6930"/>
                </a:solidFill>
                <a:latin typeface="ALNTIU+MS-UIGothic"/>
                <a:cs typeface="ALNTIU+MS-UIGothic"/>
              </a:rPr>
              <a:t>意度提升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极回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客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的需求和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不断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化客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流程，提高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客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户满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意度和忠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66875" y="2846558"/>
            <a:ext cx="19140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提供解决方案和帮助。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ALNTIU+MS-UIGothic"/>
                <a:cs typeface="ALNTIU+MS-UIGothic"/>
              </a:rPr>
              <a:t>客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9A6930"/>
                </a:solidFill>
                <a:latin typeface="ALNTIU+MS-UIGothic"/>
                <a:cs typeface="ALNTIU+MS-UIGothic"/>
              </a:rPr>
              <a:t>关系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ALNTIU+MS-UIGothic"/>
                <a:cs typeface="ALNTIU+MS-UIGothic"/>
              </a:rPr>
              <a:t>客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9A6930"/>
                </a:solidFill>
                <a:latin typeface="ALNTIU+MS-UIGothic"/>
                <a:cs typeface="ALNTIU+MS-UIGothic"/>
              </a:rPr>
              <a:t>反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馈处</a:t>
            </a:r>
            <a:r>
              <a:rPr sz="1550">
                <a:solidFill>
                  <a:srgbClr val="9A6930"/>
                </a:solidFill>
                <a:latin typeface="ALNTIU+MS-UIGothic"/>
                <a:cs typeface="ALNTIU+MS-UIGothic"/>
              </a:rPr>
              <a:t>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32000" y="5183992"/>
            <a:ext cx="2496941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定期与客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保持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系，了解其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意度和反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，以改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进产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品和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及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时处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理客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投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诉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和反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，并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046719" y="5557373"/>
            <a:ext cx="269410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采取改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措施以防止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再次</a:t>
            </a:r>
          </a:p>
          <a:p>
            <a:pPr marL="188595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633301"/>
                </a:solidFill>
                <a:latin typeface="ALNTIU+MS-UIGothic"/>
                <a:cs typeface="ALNTIU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ALNTIU+MS-UIGothic"/>
                <a:cs typeface="ALNTIU+MS-UIGothic"/>
              </a:rPr>
              <a:t>高效的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团队协</a:t>
            </a:r>
            <a:r>
              <a:rPr sz="3000">
                <a:solidFill>
                  <a:srgbClr val="9A6930"/>
                </a:solidFill>
                <a:latin typeface="ALNTIU+MS-UIGothic"/>
                <a:cs typeface="ALNTIU+MS-UIGothic"/>
              </a:rPr>
              <a:t>作能力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15135" y="16400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团队</a:t>
            </a:r>
            <a:r>
              <a:rPr sz="2300" spc="25">
                <a:solidFill>
                  <a:srgbClr val="9A6930"/>
                </a:solidFill>
                <a:latin typeface="ALNTIU+MS-UIGothic"/>
                <a:cs typeface="ALNTIU+MS-UIGothic"/>
              </a:rPr>
              <a:t>沟通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76715" y="164000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ALNTIU+MS-UIGothic"/>
                <a:cs typeface="ALNTIU+MS-UIGothic"/>
              </a:rPr>
              <a:t>任</a:t>
            </a: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务</a:t>
            </a:r>
            <a:r>
              <a:rPr sz="2300" spc="25">
                <a:solidFill>
                  <a:srgbClr val="9A6930"/>
                </a:solidFill>
                <a:latin typeface="ALNTIU+MS-UIGothic"/>
                <a:cs typeface="ALNTIU+MS-UIGothic"/>
              </a:rPr>
              <a:t>分配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423429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与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成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保持良好的沟通，分享信息和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经</a:t>
            </a:r>
          </a:p>
          <a:p>
            <a:pPr marL="20954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，促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进团队协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2343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根据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成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的特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和能力，合理分配任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，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41969" y="251433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确保工作的高效完成。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694179" y="44117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ALNTIU+MS-UIGothic"/>
                <a:cs typeface="ALNTIU+MS-UIGothic"/>
              </a:rPr>
              <a:t>冲突解决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276715" y="44117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团队</a:t>
            </a:r>
            <a:r>
              <a:rPr sz="2300" spc="25">
                <a:solidFill>
                  <a:srgbClr val="9A6930"/>
                </a:solidFill>
                <a:latin typeface="ALNTIU+MS-UIGothic"/>
                <a:cs typeface="ALNTIU+MS-UIGothic"/>
              </a:rPr>
              <a:t>建</a:t>
            </a:r>
            <a:r>
              <a:rPr sz="2300">
                <a:solidFill>
                  <a:srgbClr val="9A6930"/>
                </a:solidFill>
                <a:latin typeface="SimSun"/>
                <a:cs typeface="SimSun"/>
              </a:rPr>
              <a:t>设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68300" y="5011793"/>
            <a:ext cx="430790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极解决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内部的冲突和分歧，促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进团队</a:t>
            </a:r>
          </a:p>
          <a:p>
            <a:pPr marL="2667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与合作。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41969" y="5011793"/>
            <a:ext cx="40888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参与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建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活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，提高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凝聚力和向心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力，共同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实现团队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目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TKVGIC+TCWEPO+MicrosoftYaHei-Bold"/>
                <a:cs typeface="TKVGIC+TCWEPO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241039" y="280921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优</a:t>
            </a:r>
            <a:r>
              <a:rPr sz="4500">
                <a:solidFill>
                  <a:srgbClr val="603200"/>
                </a:solidFill>
                <a:latin typeface="ALNTIU+MS-UIGothic"/>
                <a:cs typeface="ALNTIU+MS-UIGothic"/>
              </a:rPr>
              <a:t>秀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业务员</a:t>
            </a:r>
            <a:r>
              <a:rPr sz="4500">
                <a:solidFill>
                  <a:srgbClr val="603200"/>
                </a:solidFill>
                <a:latin typeface="ALNTIU+MS-UIGothic"/>
                <a:cs typeface="ALNTIU+MS-UIGothic"/>
              </a:rPr>
              <a:t>的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销</a:t>
            </a:r>
            <a:r>
              <a:rPr sz="4500">
                <a:solidFill>
                  <a:srgbClr val="603200"/>
                </a:solidFill>
                <a:latin typeface="ALNTIU+MS-UIGothic"/>
                <a:cs typeface="ALNTIU+MS-UIGothic"/>
              </a:rPr>
              <a:t>售策略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ALNTIU+MS-UIGothic"/>
                <a:cs typeface="ALNTIU+MS-UIGothic"/>
              </a:rPr>
              <a:t>制定合理的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9A6930"/>
                </a:solidFill>
                <a:latin typeface="ALNTIU+MS-UIGothic"/>
                <a:cs typeface="ALNTIU+MS-UIGothic"/>
              </a:rPr>
              <a:t>售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9A6930"/>
                </a:solidFill>
                <a:latin typeface="ALNTIU+MS-UIGothic"/>
                <a:cs typeface="ALNTIU+MS-UIGothic"/>
              </a:rPr>
              <a:t>划和目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ALNTIU+MS-UIGothic"/>
                <a:cs typeface="ALNTIU+MS-UIGothic"/>
              </a:rPr>
              <a:t>明确</a:t>
            </a: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销</a:t>
            </a:r>
            <a:r>
              <a:rPr sz="2000" spc="25">
                <a:solidFill>
                  <a:srgbClr val="9A6930"/>
                </a:solidFill>
                <a:latin typeface="ALNTIU+MS-UIGothic"/>
                <a:cs typeface="ALNTIU+MS-UIGothic"/>
              </a:rPr>
              <a:t>售目</a:t>
            </a:r>
            <a:r>
              <a:rPr sz="2000">
                <a:solidFill>
                  <a:srgbClr val="9A6930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ALNTIU+MS-UIGothic"/>
                <a:cs typeface="ALNTIU+MS-UIGothic"/>
              </a:rPr>
              <a:t>制定</a:t>
            </a: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销</a:t>
            </a:r>
            <a:r>
              <a:rPr sz="2000" spc="23">
                <a:solidFill>
                  <a:srgbClr val="9A6930"/>
                </a:solidFill>
                <a:latin typeface="ALNTIU+MS-UIGothic"/>
                <a:cs typeface="ALNTIU+MS-UIGothic"/>
              </a:rPr>
              <a:t>售</a:t>
            </a: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9A6930"/>
                </a:solidFill>
                <a:latin typeface="ALNTIU+MS-UIGothic"/>
                <a:cs typeface="ALNTIU+MS-UIGothic"/>
              </a:rPr>
              <a:t>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ALNTIU+MS-UIGothic"/>
                <a:cs typeface="ALNTIU+MS-UIGothic"/>
              </a:rPr>
              <a:t>定期</a:t>
            </a: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9A6930"/>
                </a:solidFill>
                <a:latin typeface="ALNTIU+MS-UIGothic"/>
                <a:cs typeface="ALNTIU+MS-UIGothic"/>
              </a:rPr>
              <a:t>估和</a:t>
            </a:r>
            <a:r>
              <a:rPr sz="2000" spc="23">
                <a:solidFill>
                  <a:srgbClr val="9A6930"/>
                </a:solidFill>
                <a:latin typeface="SimSun"/>
                <a:cs typeface="SimSun"/>
              </a:rPr>
              <a:t>调</a:t>
            </a:r>
            <a:r>
              <a:rPr sz="2000">
                <a:solidFill>
                  <a:srgbClr val="9A6930"/>
                </a:solidFill>
                <a:latin typeface="ALNTIU+MS-UIGothic"/>
                <a:cs typeface="ALNTIU+MS-UIGothic"/>
              </a:rPr>
              <a:t>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制定具体的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售目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，包括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、市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份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等，以便更好地指</a:t>
            </a:r>
          </a:p>
          <a:p>
            <a:pPr marL="762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导销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售策略。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13893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根据目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，制定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售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划，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包括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售渠道、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售策略、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时间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表等，以确保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售目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定期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估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售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划和目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情况，根据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情况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整，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以确保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售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划的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利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633301"/>
                </a:solidFill>
                <a:latin typeface="ALNTIU+MS-UIGothic"/>
                <a:cs typeface="ALNTIU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https://d.book118.com/368116016074006030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ALNTIU+MS-UIGothic</vt:lpstr>
      <vt:lpstr>SimSun</vt:lpstr>
      <vt:lpstr>BCVEFO+DADWQB+ArialMT</vt:lpstr>
      <vt:lpstr>Times New Roman</vt:lpstr>
      <vt:lpstr>TKVGIC+TCWEPO+MicrosoftYaHei-Bold</vt:lpstr>
      <vt:lpstr>USNGTR+FUERON+MicrosoftYaHei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2024-09-07T02:41:29.957</cp:lastPrinted>
  <dcterms:created xsi:type="dcterms:W3CDTF">2024-09-06T18:41:29Z</dcterms:created>
  <dcterms:modified xsi:type="dcterms:W3CDTF">2024-09-06T18:41:31Z</dcterms:modified>
</cp:coreProperties>
</file>