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F72F68-DF66-4A57-AA2C-F7E017DA8F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644ECE-7B87-4578-B842-9D7F3560D3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BC8EC1-688D-468F-AF42-DD1B5C8C93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2FC166D-97D3-40C1-A202-9FAB53BE9F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E078F39-1C67-4B3D-8D6A-8D3F9F618B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DEF23FB-1F6E-46D1-B64F-DE604D5243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5B9FF74-1FD2-4ACA-8340-B1A739F010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D04DBCB-0983-4C04-B73B-557E29AF6B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D4D1F70-C2A9-461F-AD2F-F6CB8FC585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29544A-1D11-4888-90B4-806D02D8C3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D053B3-6728-4254-A525-B9CD6F6DA8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png" /><Relationship Id="rId3" Type="http://schemas.openxmlformats.org/officeDocument/2006/relationships/image" Target="../media/image7.png" /><Relationship Id="rId4" Type="http://schemas.openxmlformats.org/officeDocument/2006/relationships/image" Target="../media/image8.png" /><Relationship Id="rId5" Type="http://schemas.openxmlformats.org/officeDocument/2006/relationships/image" Target="../media/image9.png" /><Relationship Id="rId6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png" /><Relationship Id="rId3" Type="http://schemas.openxmlformats.org/officeDocument/2006/relationships/image" Target="../media/image9.png" /><Relationship Id="rId4" Type="http://schemas.openxmlformats.org/officeDocument/2006/relationships/image" Target="../media/image11.pn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png" /><Relationship Id="rId3" Type="http://schemas.openxmlformats.org/officeDocument/2006/relationships/image" Target="../media/image13.jpeg" /><Relationship Id="rId4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png" /><Relationship Id="rId3" Type="http://schemas.openxmlformats.org/officeDocument/2006/relationships/image" Target="../media/image16.jpeg" /><Relationship Id="rId4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68124033025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设备维保的维修保养策略与方法论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设备维保概述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设备维修策略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设备保养策略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设备维修保养方法论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设备维修保养的实施与优化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设备维修保养的案例分析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设备维保概述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619" b="28619"/>
          <a:stretch>
            <a:fillRect/>
          </a:stretch>
        </p:blipFill>
        <p:spPr>
          <a:xfrm>
            <a:off x="1040081" y="1665908"/>
            <a:ext cx="5058967" cy="21633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8619" b="28619"/>
          <a:stretch>
            <a:fillRect/>
          </a:stretch>
        </p:blipFill>
        <p:spPr>
          <a:xfrm>
            <a:off x="6099049" y="3829217"/>
            <a:ext cx="5058967" cy="2163307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6099048" y="1666037"/>
            <a:ext cx="5058949" cy="2163348"/>
            <a:chOff x="6099048" y="1666037"/>
            <a:chExt cx="5058949" cy="2163348"/>
          </a:xfrm>
        </p:grpSpPr>
        <p:sp>
          <p:nvSpPr>
            <p:cNvPr id="5" name="AutoShape 5"/>
            <p:cNvSpPr/>
            <p:nvPr/>
          </p:nvSpPr>
          <p:spPr>
            <a:xfrm>
              <a:off x="6099048" y="1666037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40100" y="3829263"/>
            <a:ext cx="5058949" cy="2163348"/>
            <a:chOff x="1040100" y="3829263"/>
            <a:chExt cx="5058949" cy="2163348"/>
          </a:xfrm>
        </p:grpSpPr>
        <p:sp>
          <p:nvSpPr>
            <p:cNvPr id="7" name="AutoShape 7"/>
            <p:cNvSpPr/>
            <p:nvPr/>
          </p:nvSpPr>
          <p:spPr>
            <a:xfrm>
              <a:off x="1040100" y="3829263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199338" y="3902273"/>
            <a:ext cx="474045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设备维保的重要性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199338" y="4309545"/>
            <a:ext cx="4740456" cy="161028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设备维保可以预防设备故障，减少停机时间，提高设备运行效率，从而降低生产成本，提高企业的竞争力。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258305" y="1738966"/>
            <a:ext cx="474045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设备维保的定义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258305" y="2146237"/>
            <a:ext cx="4740456" cy="161028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设备维保是指对设备进行维护和保养的一系列活动，包括检查、清洁、润滑、调整和必要的修复工作，以确保设备正常运行并延长使用寿命。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设备维保的定义与重要性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67764" y="1600641"/>
            <a:ext cx="9862567" cy="409766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127391" y="2241399"/>
            <a:ext cx="8135183" cy="1244966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维保频率和深度，设备维保可以分为日常维保、定期维保和专项维保。日常维保包括日常检查和清洁；定期维保是根据设备使用情况，定期进行全面的检查、润滑和调整；专项维保是对特定部件或系统进行的深度维修。</a:t>
            </a:r>
            <a:endParaRPr lang="en-US" sz="1100"/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552790" y="1859908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27391" y="4182260"/>
            <a:ext cx="8135183" cy="1133298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450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设备的重要性和复杂性，设备维保可以分为一级、二级和三级保养。一级保养较为简单，主要是日常清洁和润滑；二级保养较为全面，包括检查、调整和必要的修复；三级保养最复杂，需要对关键部件进行深度检查和维修。</a:t>
            </a:r>
            <a:endParaRPr lang="en-US" sz="1100"/>
          </a:p>
          <a:p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2127391" y="1747914"/>
            <a:ext cx="474045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设备维保的分类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2127391" y="3718013"/>
            <a:ext cx="474045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设备维保的级别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552790" y="3813832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8927447" y="1235878"/>
            <a:ext cx="5386942" cy="5386942"/>
            <a:chOff x="8927447" y="1235878"/>
            <a:chExt cx="5386942" cy="5386942"/>
          </a:xfrm>
        </p:grpSpPr>
        <p:sp>
          <p:nvSpPr>
            <p:cNvPr id="10" name="AutoShape 10"/>
            <p:cNvSpPr/>
            <p:nvPr/>
          </p:nvSpPr>
          <p:spPr>
            <a:xfrm>
              <a:off x="11148379" y="3456810"/>
              <a:ext cx="945078" cy="945078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10926285" y="3234717"/>
              <a:ext cx="1389264" cy="1389264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0704193" y="3012624"/>
              <a:ext cx="1833451" cy="1833451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0482100" y="2790531"/>
              <a:ext cx="2277637" cy="2277637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0260006" y="2568437"/>
              <a:ext cx="2721823" cy="272182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10037913" y="2346344"/>
              <a:ext cx="3166010" cy="3166010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815819" y="2124251"/>
              <a:ext cx="3610196" cy="361019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593727" y="1902158"/>
              <a:ext cx="4054383" cy="405438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371633" y="1680064"/>
              <a:ext cx="4498569" cy="4498569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149540" y="1457971"/>
              <a:ext cx="4942756" cy="494275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927447" y="1235878"/>
              <a:ext cx="5386942" cy="5386942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设备维保的分类与级别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27369" y="2345863"/>
            <a:ext cx="2194560" cy="3169920"/>
            <a:chOff x="1227369" y="2345863"/>
            <a:chExt cx="2194560" cy="3169920"/>
          </a:xfrm>
        </p:grpSpPr>
        <p:sp>
          <p:nvSpPr>
            <p:cNvPr id="3" name="AutoShape 3"/>
            <p:cNvSpPr/>
            <p:nvPr/>
          </p:nvSpPr>
          <p:spPr>
            <a:xfrm>
              <a:off x="1227369" y="2345863"/>
              <a:ext cx="2194560" cy="3169920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1901952" y="1923166"/>
            <a:ext cx="845393" cy="845393"/>
            <a:chOff x="1901952" y="1923166"/>
            <a:chExt cx="845393" cy="845393"/>
          </a:xfrm>
        </p:grpSpPr>
        <p:sp>
          <p:nvSpPr>
            <p:cNvPr id="5" name="AutoShape 5"/>
            <p:cNvSpPr/>
            <p:nvPr/>
          </p:nvSpPr>
          <p:spPr>
            <a:xfrm>
              <a:off x="1901952" y="1923166"/>
              <a:ext cx="845393" cy="845393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3743676" y="2345863"/>
            <a:ext cx="2194560" cy="3169920"/>
            <a:chOff x="3743676" y="2345863"/>
            <a:chExt cx="2194560" cy="3169920"/>
          </a:xfrm>
        </p:grpSpPr>
        <p:sp>
          <p:nvSpPr>
            <p:cNvPr id="7" name="AutoShape 7"/>
            <p:cNvSpPr/>
            <p:nvPr/>
          </p:nvSpPr>
          <p:spPr>
            <a:xfrm>
              <a:off x="3743676" y="2345863"/>
              <a:ext cx="2194560" cy="3169920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4418259" y="1923166"/>
            <a:ext cx="845393" cy="845393"/>
            <a:chOff x="4418259" y="1923166"/>
            <a:chExt cx="845393" cy="845393"/>
          </a:xfrm>
        </p:grpSpPr>
        <p:sp>
          <p:nvSpPr>
            <p:cNvPr id="9" name="AutoShape 9"/>
            <p:cNvSpPr/>
            <p:nvPr/>
          </p:nvSpPr>
          <p:spPr>
            <a:xfrm>
              <a:off x="4418259" y="1923166"/>
              <a:ext cx="845393" cy="845393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6259860" y="2345863"/>
            <a:ext cx="2194560" cy="3169920"/>
            <a:chOff x="6259860" y="2345863"/>
            <a:chExt cx="2194560" cy="3169920"/>
          </a:xfrm>
        </p:grpSpPr>
        <p:sp>
          <p:nvSpPr>
            <p:cNvPr id="11" name="AutoShape 11"/>
            <p:cNvSpPr/>
            <p:nvPr/>
          </p:nvSpPr>
          <p:spPr>
            <a:xfrm>
              <a:off x="6259860" y="2345863"/>
              <a:ext cx="2194560" cy="3169920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6934444" y="1923166"/>
            <a:ext cx="845393" cy="845393"/>
            <a:chOff x="6934444" y="1923166"/>
            <a:chExt cx="845393" cy="845393"/>
          </a:xfrm>
        </p:grpSpPr>
        <p:sp>
          <p:nvSpPr>
            <p:cNvPr id="13" name="AutoShape 13"/>
            <p:cNvSpPr/>
            <p:nvPr/>
          </p:nvSpPr>
          <p:spPr>
            <a:xfrm>
              <a:off x="6934444" y="1923166"/>
              <a:ext cx="845393" cy="845393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8776167" y="2345863"/>
            <a:ext cx="2194560" cy="3169920"/>
            <a:chOff x="8776167" y="2345863"/>
            <a:chExt cx="2194560" cy="3169920"/>
          </a:xfrm>
        </p:grpSpPr>
        <p:sp>
          <p:nvSpPr>
            <p:cNvPr id="15" name="AutoShape 15"/>
            <p:cNvSpPr/>
            <p:nvPr/>
          </p:nvSpPr>
          <p:spPr>
            <a:xfrm>
              <a:off x="8776167" y="2345863"/>
              <a:ext cx="2194560" cy="3169920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450750" y="1923166"/>
            <a:ext cx="845393" cy="845393"/>
            <a:chOff x="9450750" y="1923166"/>
            <a:chExt cx="845393" cy="845393"/>
          </a:xfrm>
        </p:grpSpPr>
        <p:sp>
          <p:nvSpPr>
            <p:cNvPr id="17" name="AutoShape 17"/>
            <p:cNvSpPr/>
            <p:nvPr/>
          </p:nvSpPr>
          <p:spPr>
            <a:xfrm>
              <a:off x="9450750" y="1923166"/>
              <a:ext cx="845393" cy="845393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8" name="AutoShape 18"/>
          <p:cNvSpPr/>
          <p:nvPr/>
        </p:nvSpPr>
        <p:spPr>
          <a:xfrm>
            <a:off x="1229505" y="2889069"/>
            <a:ext cx="2192423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预防为主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334659" y="3274531"/>
            <a:ext cx="1980224" cy="2003917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设备维保应以预防为主，通过日常检查和定期维保，及时发现潜在问题，避免设备故障。</a:t>
            </a:r>
            <a:endParaRPr lang="en-US" sz="1100"/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7609" y="2090166"/>
            <a:ext cx="454080" cy="511393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2449" y="2130947"/>
            <a:ext cx="631897" cy="492528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2968" y="2113811"/>
            <a:ext cx="468345" cy="464103"/>
          </a:xfrm>
          <a:prstGeom prst="rect">
            <a:avLst/>
          </a:prstGeom>
        </p:spPr>
      </p:pic>
      <p:pic>
        <p:nvPicPr>
          <p:cNvPr id="23" name="Picture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87742" y="2159730"/>
            <a:ext cx="571411" cy="445417"/>
          </a:xfrm>
          <a:prstGeom prst="rect">
            <a:avLst/>
          </a:prstGeom>
        </p:spPr>
      </p:pic>
      <p:sp>
        <p:nvSpPr>
          <p:cNvPr id="24" name="AutoShape 24"/>
          <p:cNvSpPr/>
          <p:nvPr/>
        </p:nvSpPr>
        <p:spPr>
          <a:xfrm>
            <a:off x="3743676" y="2889069"/>
            <a:ext cx="2192423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按需保养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3848829" y="3274531"/>
            <a:ext cx="1980224" cy="2003917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根据设备的实际状况和运行环境，制定合理的维保计划，按需进行保养，避免过度保养或保养不足。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6259860" y="2889069"/>
            <a:ext cx="2192423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专业规范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6365014" y="3274531"/>
            <a:ext cx="1980224" cy="2003917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设备维保应遵循专业规范和标准，使用合适的工具和方法，确保维保质量。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8776167" y="2889069"/>
            <a:ext cx="2192423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安全第一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8881321" y="3274531"/>
            <a:ext cx="1980224" cy="2003917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设备维保过程中应始终遵循安全第一的原则，采取必要的安全措施，确保人员和设备安全。</a:t>
            </a:r>
            <a:endParaRPr lang="en-US" sz="1100"/>
          </a:p>
        </p:txBody>
      </p:sp>
      <p:grpSp>
        <p:nvGrpSpPr>
          <p:cNvPr id="30" name="Group 3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1" name="AutoShape 3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TextBox 5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设备维保的基本原则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设备维修策略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0081" y="3060169"/>
            <a:ext cx="10117937" cy="1602668"/>
          </a:xfrm>
          <a:prstGeom prst="rightArrow">
            <a:avLst/>
          </a:prstGeom>
          <a:solidFill>
            <a:schemeClr val="accent1">
              <a:lumMod val="50000"/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142098" y="3230392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2732" y="3566769"/>
            <a:ext cx="500969" cy="589605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1942673" y="3198205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6617" y="3614318"/>
            <a:ext cx="634228" cy="494386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8341523" y="3198205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8997" y="3563234"/>
            <a:ext cx="587411" cy="531815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650304" y="4577174"/>
            <a:ext cx="2628129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预防性维护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650305" y="4975638"/>
            <a:ext cx="2311548" cy="1232821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根据设备磨损规律，定期更换易损件，以预防设备故障。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564104" y="1428884"/>
            <a:ext cx="2567247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定期检查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1564104" y="1827351"/>
            <a:ext cx="2335900" cy="1232821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按照预定的时间间隔对设备进行全面检查，及时发现潜在问题。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908169" y="1428887"/>
            <a:ext cx="2555072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计划性修理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908170" y="1827351"/>
            <a:ext cx="2311548" cy="1232821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根据设备运行状况，制定合理的维修计划，确保设备正常运行。</a:t>
            </a:r>
            <a:endParaRPr lang="en-US" sz="1100"/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预防性维修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662" r="3662"/>
          <a:stretch>
            <a:fillRect/>
          </a:stretch>
        </p:blipFill>
        <p:spPr>
          <a:xfrm>
            <a:off x="6907441" y="1792193"/>
            <a:ext cx="4502197" cy="273262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故障诊断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对设备故障进行诊断，找出故障原因。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修复故障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对故障进行修复，恢复设备性能。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性能测试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对修复后的设备进行性能测试，确保其恢复正常工作状态。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纠正性维修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实时监测设备的运行状态，收集设备运行数据。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状态监测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通过分析设备运行数据，预测设备可能出现的故障。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故障预测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在故障发生前进行维修，避免设备停机。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主动维修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预测性维修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综合运用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结合预防性维修、纠正性维修和预测性维修的优势，制定适合设备的维修策略。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灵活调整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根据设备运行状况和故障情况，灵活调整维修策略，确保设备高效运行。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优化维修资源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合理分配维修资源，提高设备维修效率，降低维修成本。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混合性维修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设备保养策略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5746" b="35746"/>
          <a:stretch>
            <a:fillRect/>
          </a:stretch>
        </p:blipFill>
        <p:spPr>
          <a:xfrm>
            <a:off x="6230112" y="1739062"/>
            <a:ext cx="5058969" cy="2163307"/>
          </a:xfrm>
          <a:prstGeom prst="rect">
            <a:avLst/>
          </a:prstGeom>
          <a:ln w="19050">
            <a:solidFill>
              <a:schemeClr val="dk1"/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1989" b="11989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dk1"/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852480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89066" y="1938594"/>
            <a:ext cx="391119" cy="269367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467193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日常保养是指每天对设备进行的例行检查、清洁、润滑等维护工作。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63829" y="3650029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74314" y="3736142"/>
            <a:ext cx="416357" cy="269367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9" name="AutoShape 9"/>
          <p:cNvSpPr/>
          <p:nvPr/>
        </p:nvSpPr>
        <p:spPr>
          <a:xfrm>
            <a:off x="1306341" y="3264741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日常保养的目的是及时发现并处理设备运行中的小问题，保持设备良好的运行状态，预防设备故障的发生。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63829" y="544148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773583" y="5527602"/>
            <a:ext cx="441594" cy="269367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2" name="AutoShape 12"/>
          <p:cNvSpPr/>
          <p:nvPr/>
        </p:nvSpPr>
        <p:spPr>
          <a:xfrm>
            <a:off x="1306341" y="5062289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日常保养的具体内容包括检查设备运行状况、温度、声音、振动等，清洁设备外观及内部，更换磨损零件，调整设备参数等。</a:t>
            </a:r>
            <a:endParaRPr lang="en-US" sz="1100"/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日常保养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67054" y="172053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8776" y="178893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AutoShape 4"/>
          <p:cNvSpPr/>
          <p:nvPr/>
        </p:nvSpPr>
        <p:spPr>
          <a:xfrm>
            <a:off x="1804696" y="1549847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定期保养是指按照一定周期对设备进行的全面检查、维修和保养工作。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267054" y="332962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78301" y="3398024"/>
            <a:ext cx="41910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" name="AutoShape 7"/>
          <p:cNvSpPr/>
          <p:nvPr/>
        </p:nvSpPr>
        <p:spPr>
          <a:xfrm>
            <a:off x="1804696" y="3158939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定期保养的目的是对设备进行全面的检查和维护，确保设备的性能和精度，延长设备的使用寿命。</a:t>
            </a:r>
            <a:endParaRPr lang="en-US" sz="1100"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4364" b="4364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11" name="AutoShape 11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2" name="AutoShape 22"/>
          <p:cNvSpPr/>
          <p:nvPr/>
        </p:nvSpPr>
        <p:spPr>
          <a:xfrm>
            <a:off x="1804696" y="4750369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定期保养的具体内容包括对设备进行拆卸、清洗、检查、更换磨损或损坏的零件，对设备的电气系统进行检查和维修等。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262116" y="4828813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定期保养</a:t>
              </a:r>
            </a:p>
          </p:txBody>
        </p:sp>
      </p:grpSp>
      <p:sp>
        <p:nvSpPr>
          <p:cNvPr id="46" name="TextBox 46"/>
          <p:cNvSpPr txBox="1"/>
          <p:nvPr/>
        </p:nvSpPr>
        <p:spPr>
          <a:xfrm>
            <a:off x="1273363" y="4897210"/>
            <a:ext cx="41910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https://d.book118.com/368124033025006047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2024-09-28T09:05:49.688</cp:lastPrinted>
  <dcterms:created xsi:type="dcterms:W3CDTF">2024-09-28T01:05:49Z</dcterms:created>
  <dcterms:modified xsi:type="dcterms:W3CDTF">2024-09-28T01:05:51Z</dcterms:modified>
</cp:coreProperties>
</file>