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VMNKH+MS-UIGothic"/>
      <p:regular r:id="rId18"/>
    </p:embeddedFont>
    <p:embeddedFont>
      <p:font typeface="JPUFKF+COEVLO+ArialMT"/>
      <p:regular r:id="rId19"/>
    </p:embeddedFont>
    <p:embeddedFont>
      <p:font typeface="OVBPVK+FKROTO+MicrosoftYaHei-Bold"/>
      <p:regular r:id="rId20"/>
    </p:embeddedFont>
    <p:embeddedFont>
      <p:font typeface="METOKV+IBCTC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487FF-7F14-42EB-8FD7-62F93DB5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B9E76-E3ED-43EF-A5A7-760E8960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3E33-CBB1-4435-848B-7A2FB91BD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446AF-6130-42DD-B929-E9CC7A01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D28E6-9A99-45E9-BFAC-12418C7A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42292-C630-4C53-90C7-1B8A2EAA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65951-1A81-434A-ABBB-8229070C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2EE31-72CC-4BEC-A384-169FD322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2D3B5-F954-4ABC-A20A-3E743CCF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76693-235A-44E3-AD77-539853EC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2F1C3-7821-4B71-87BF-60C2F2DE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604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075" y="2772295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GVMNKH+MS-UIGothic"/>
                <a:cs typeface="GVMNKH+MS-UIGothic"/>
              </a:rPr>
              <a:t>大学生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职业</a:t>
            </a:r>
            <a:r>
              <a:rPr sz="4950">
                <a:solidFill>
                  <a:srgbClr val="CB3600"/>
                </a:solidFill>
                <a:latin typeface="GVMNKH+MS-UIGothic"/>
                <a:cs typeface="GVMNKH+MS-UIGothic"/>
              </a:rPr>
              <a:t>准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备课</a:t>
            </a:r>
            <a:r>
              <a:rPr sz="4950">
                <a:solidFill>
                  <a:srgbClr val="CB3600"/>
                </a:solidFill>
                <a:latin typeface="GVMNKH+MS-UIGothic"/>
                <a:cs typeface="GVMNK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GVMNKH+MS-UIGothic"/>
                <a:cs typeface="GVMNKH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30227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JPUFKF+COEVLO+ArialMT"/>
                <a:cs typeface="JPUFKF+COEVL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求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职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准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与面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3619055"/>
            <a:ext cx="4790381" cy="1379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JPUFKF+COEVLO+ArialMT"/>
                <a:cs typeface="JPUFKF+COEVL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素养与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道德培养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JPUFKF+COEVLO+ArialMT"/>
                <a:cs typeface="JPUFKF+COEVLO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职业发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展与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终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身学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习观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念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树</a:t>
            </a:r>
            <a:r>
              <a:rPr sz="2400">
                <a:solidFill>
                  <a:srgbClr val="8C1610"/>
                </a:solidFill>
                <a:latin typeface="GVMNKH+MS-UIGothic"/>
                <a:cs typeface="GVMNKH+MS-UIGothic"/>
              </a:rPr>
              <a:t>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OVBPVK+FKROTO+MicrosoftYaHei-Bold"/>
                <a:cs typeface="OVBPVK+FKROT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职业规</a:t>
            </a:r>
            <a:r>
              <a:rPr sz="4500">
                <a:solidFill>
                  <a:srgbClr val="982900"/>
                </a:solidFill>
                <a:latin typeface="GVMNKH+MS-UIGothic"/>
                <a:cs typeface="GVMNKH+MS-UIGothic"/>
              </a:rPr>
              <a:t>划与自我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认</a:t>
            </a:r>
            <a:r>
              <a:rPr sz="4500">
                <a:solidFill>
                  <a:srgbClr val="982900"/>
                </a:solidFill>
                <a:latin typeface="GVMNKH+MS-UIGothic"/>
                <a:cs typeface="GVMNKH+MS-UIGothic"/>
              </a:rPr>
              <a:t>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职业规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划的重要性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6414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明确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19725" y="42322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提升就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业竞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争力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79255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实现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个人价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过职业规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划，大学生可以了解不同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域的要求和前景，从而明确自己的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方向。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74618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有明确的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职业规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划可以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大学生在求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职过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中更有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性，提升自己的就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业竞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过职业规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划，大学生可以找到适合自己的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职业领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域，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个人价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767833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自我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知：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趣、能力与价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兴</a:t>
            </a:r>
            <a:r>
              <a:rPr sz="2300" spc="25">
                <a:solidFill>
                  <a:srgbClr val="EB554D"/>
                </a:solidFill>
                <a:latin typeface="GVMNKH+MS-UIGothic"/>
                <a:cs typeface="GVMNKH+MS-UIGothic"/>
              </a:rPr>
              <a:t>趣探索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了解自己的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好，确定自己喜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从事哪些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域的工作。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MNKH+MS-UIGothic"/>
                <a:cs typeface="GVMNKH+MS-UIGothic"/>
              </a:rPr>
              <a:t>能力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EB554D"/>
                </a:solidFill>
                <a:latin typeface="GVMNKH+MS-UIGothic"/>
                <a:cs typeface="GVMNKH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自己的能力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观评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估，找出自己的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不足，以便在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划中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扬长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避短。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MNKH+MS-UIGothic"/>
                <a:cs typeface="GVMNKH+MS-UIGothic"/>
              </a:rPr>
              <a:t>价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值观</a:t>
            </a:r>
            <a:r>
              <a:rPr sz="2300" spc="23">
                <a:solidFill>
                  <a:srgbClr val="EB554D"/>
                </a:solidFill>
                <a:latin typeface="GVMNKH+MS-UIGothic"/>
                <a:cs typeface="GVMNKH+MS-UIGothic"/>
              </a:rPr>
              <a:t>确定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明确自己的价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符合自己价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确定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与路径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职业</a:t>
            </a: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目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标设</a:t>
            </a: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根据自我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知和市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定明确的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路径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的路径，包括需要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的技能、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证书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整与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EB554D"/>
                </a:solidFill>
                <a:latin typeface="GVMNKH+MS-UIGothic"/>
                <a:cs typeface="GVMNKH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程中不断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整和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化自己的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需求和个人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OVBPVK+FKROTO+MicrosoftYaHei-Bold"/>
                <a:cs typeface="OVBPVK+FKROT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职业</a:t>
            </a:r>
            <a:r>
              <a:rPr sz="4500">
                <a:solidFill>
                  <a:srgbClr val="982900"/>
                </a:solidFill>
                <a:latin typeface="GVMNKH+MS-UIGothic"/>
                <a:cs typeface="GVMNKH+MS-UIGothic"/>
              </a:rPr>
              <a:t>技能与知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识储备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技能：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专业课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程与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践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BPVK+FKROTO+MicrosoftYaHei-Bold"/>
                <a:cs typeface="OVBPVK+FKROT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GVMNKH+MS-UIGothic"/>
                <a:cs typeface="GVMNKH+MS-UIGothic"/>
              </a:rPr>
              <a:t>深入学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习专业课</a:t>
            </a:r>
            <a:r>
              <a:rPr sz="2000">
                <a:solidFill>
                  <a:srgbClr val="EB554D"/>
                </a:solidFill>
                <a:latin typeface="GVMNKH+MS-UIGothic"/>
                <a:cs typeface="GVMNKH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EB554D"/>
                </a:solidFill>
                <a:latin typeface="GVMNKH+MS-UIGothic"/>
                <a:cs typeface="GVMNKH+MS-UIGothic"/>
              </a:rPr>
              <a:t>践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经验积</a:t>
            </a:r>
            <a:r>
              <a:rPr sz="2000">
                <a:solidFill>
                  <a:srgbClr val="EB554D"/>
                </a:solidFill>
                <a:latin typeface="GVMNKH+MS-UIGothic"/>
                <a:cs typeface="GVMNKH+MS-UIGothic"/>
              </a:rPr>
              <a:t>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专业</a:t>
            </a:r>
            <a:r>
              <a:rPr sz="2000" spc="25">
                <a:solidFill>
                  <a:srgbClr val="EB554D"/>
                </a:solidFill>
                <a:latin typeface="GVMNKH+MS-UIGothic"/>
                <a:cs typeface="GVMNKH+MS-UIGothic"/>
              </a:rPr>
              <a:t>技能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证书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掌握本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的核心知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，了解学科前沿和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过实习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实训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，提高解决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需求，考取相关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技能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证书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520433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通用技能：沟通能力、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作与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MNKH+MS-UIGothic"/>
                <a:cs typeface="GVMNKH+MS-UIGothic"/>
              </a:rPr>
              <a:t>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团队协</a:t>
            </a:r>
            <a:r>
              <a:rPr sz="2300">
                <a:solidFill>
                  <a:srgbClr val="EB554D"/>
                </a:solidFill>
                <a:latin typeface="GVMNKH+MS-UIGothic"/>
                <a:cs typeface="GVMNKH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领导</a:t>
            </a:r>
            <a:r>
              <a:rPr sz="2300">
                <a:solidFill>
                  <a:srgbClr val="EB554D"/>
                </a:solidFill>
                <a:latin typeface="GVMNKH+MS-UIGothic"/>
                <a:cs typeface="GVMNKH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清晰、准确地表达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听他人意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，有效沟通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以达成共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极参与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团队项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进团队协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达成共同目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学会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带领团队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潜力，有效推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学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与知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更新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VMNKH+MS-UIGothic"/>
                <a:cs typeface="GVMNKH+MS-UIGothic"/>
              </a:rPr>
              <a:t>保持学</a:t>
            </a: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习态</a:t>
            </a:r>
            <a:r>
              <a:rPr sz="1800">
                <a:solidFill>
                  <a:srgbClr val="EB554D"/>
                </a:solidFill>
                <a:latin typeface="GVMNKH+MS-UIGothic"/>
                <a:cs typeface="GVMNKH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身学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习观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念，不断更新知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识结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构，适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241908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203971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VMNKH+MS-UIGothic"/>
                <a:cs typeface="GVMNKH+MS-UIGothic"/>
              </a:rPr>
              <a:t>拓展知</a:t>
            </a: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识领</a:t>
            </a:r>
            <a:r>
              <a:rPr sz="1800">
                <a:solidFill>
                  <a:srgbClr val="EB554D"/>
                </a:solidFill>
                <a:latin typeface="GVMNKH+MS-UIGothic"/>
                <a:cs typeface="GVMNKH+MS-UIGothic"/>
              </a:rPr>
              <a:t>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368845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跨学科知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宽视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野，提高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合素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新能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39627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4767976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VMNKH+MS-UIGothic"/>
                <a:cs typeface="GVMNKH+MS-UIGothic"/>
              </a:rPr>
              <a:t>关注行</a:t>
            </a: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业动态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85544" y="525245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了解行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VMNKH+MS-UIGothic"/>
                <a:cs typeface="GVMNKH+MS-UIGothic"/>
              </a:rPr>
              <a:t>展方向。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OVBPVK+FKROTO+MicrosoftYaHei-Bold"/>
                <a:cs typeface="OVBPVK+FKROT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实习</a:t>
            </a:r>
            <a:r>
              <a:rPr sz="4500">
                <a:solidFill>
                  <a:srgbClr val="982900"/>
                </a:solidFill>
                <a:latin typeface="GVMNKH+MS-UIGothic"/>
                <a:cs typeface="GVMNKH+MS-UIGothic"/>
              </a:rPr>
              <a:t>与工作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经验积</a:t>
            </a:r>
            <a:r>
              <a:rPr sz="4500">
                <a:solidFill>
                  <a:srgbClr val="982900"/>
                </a:solidFill>
                <a:latin typeface="GVMNKH+MS-UIGothic"/>
                <a:cs typeface="GVMNKH+MS-UIGothic"/>
              </a:rPr>
              <a:t>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实习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机会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寻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找与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GVMNKH+MS-UIGothic"/>
                <a:cs typeface="GVMNKH+MS-UIGothic"/>
              </a:rPr>
              <a:t>网</a:t>
            </a:r>
            <a:r>
              <a:rPr sz="1550" spc="25">
                <a:solidFill>
                  <a:srgbClr val="F35735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F35735"/>
                </a:solidFill>
                <a:latin typeface="GVMNKH+MS-UIGothic"/>
                <a:cs typeface="GVMNKH+MS-UIGothic"/>
              </a:rPr>
              <a:t>平台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筛选标</a:t>
            </a:r>
            <a:r>
              <a:rPr sz="1550">
                <a:solidFill>
                  <a:srgbClr val="FF7185"/>
                </a:solidFill>
                <a:latin typeface="GVMNKH+MS-UIGothic"/>
                <a:cs typeface="GVMNKH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利用招聘网站、社交媒体等平台，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根据个人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趣、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背景和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划，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适合的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实习岗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03979" y="245095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搜索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机会并投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递简历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OVBPVK+FKROTO+MicrosoftYaHei-Bold"/>
                <a:cs typeface="OVBPVK+FKROTO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OVBPVK+FKROTO+MicrosoftYaHei-Bold"/>
                <a:cs typeface="OVBPVK+FKROTO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OVBPVK+FKROTO+MicrosoftYaHei-Bold"/>
                <a:cs typeface="OVBPVK+FKROTO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OVBPVK+FKROTO+MicrosoftYaHei-Bold"/>
                <a:cs typeface="OVBPVK+FKROTO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93164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校园招聘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4145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GVMNKH+MS-UIGothic"/>
                <a:cs typeface="GVMNKH+MS-UIGothic"/>
              </a:rPr>
              <a:t>人脉</a:t>
            </a:r>
            <a:r>
              <a:rPr sz="1550" spc="25">
                <a:solidFill>
                  <a:srgbClr val="CB3600"/>
                </a:solidFill>
                <a:latin typeface="SimSun"/>
                <a:cs typeface="SimSun"/>
              </a:rPr>
              <a:t>资</a:t>
            </a:r>
            <a:r>
              <a:rPr sz="1550">
                <a:solidFill>
                  <a:srgbClr val="CB3600"/>
                </a:solidFill>
                <a:latin typeface="GVMNKH+MS-UIGothic"/>
                <a:cs typeface="GVMNKH+MS-UIGothic"/>
              </a:rPr>
              <a:t>源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88085" y="4722348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关注各大企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的校园招聘活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极参与并了解相关信息。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5894" y="4722348"/>
            <a:ext cx="262787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、校友或朋友推荐，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实习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的学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EB554D"/>
                </a:solidFill>
                <a:latin typeface="GVMNKH+MS-UIGothic"/>
                <a:cs typeface="GVMNKH+MS-UIGothic"/>
              </a:rPr>
              <a:t>与成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6180" y="1969412"/>
            <a:ext cx="11295541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EB554D"/>
                </a:solidFill>
                <a:latin typeface="OVBPVK+FKROTO+MicrosoftYaHei-Bold"/>
                <a:cs typeface="OVBPVK+FKROTO+MicrosoftYaHei-Bold"/>
              </a:rPr>
              <a:t>01</a:t>
            </a:r>
            <a:r>
              <a:rPr sz="7200" spc="12154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OVBPVK+FKROTO+MicrosoftYaHei-Bold"/>
                <a:cs typeface="OVBPVK+FKROTO+MicrosoftYaHei-Bold"/>
              </a:rPr>
              <a:t>02</a:t>
            </a:r>
            <a:r>
              <a:rPr sz="7200" spc="12109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OVBPVK+FKROTO+MicrosoftYaHei-Bold"/>
                <a:cs typeface="OVBPVK+FKROTO+MicrosoftYaHei-Bold"/>
              </a:rPr>
              <a:t>03</a:t>
            </a:r>
            <a:r>
              <a:rPr sz="7200" spc="12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OVBPVK+FKROTO+MicrosoftYaHei-Bold"/>
                <a:cs typeface="OVBPVK+FKROTO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30372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明确目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EB554D"/>
                </a:solidFill>
                <a:latin typeface="GVMNKH+MS-UIGothic"/>
                <a:cs typeface="GVMNKH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71925" y="30372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主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学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1550">
                <a:solidFill>
                  <a:srgbClr val="EB554D"/>
                </a:solidFill>
                <a:latin typeface="GVMNKH+MS-UIGothic"/>
                <a:cs typeface="GVMNKH+MS-UIGothic"/>
              </a:rPr>
              <a:t>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65644" y="30372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反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68559" y="30372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GVMNKH+MS-UIGothic"/>
                <a:cs typeface="GVMNKH+MS-UIGothic"/>
              </a:rPr>
              <a:t>拓展人脉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1980" y="3477113"/>
            <a:ext cx="249694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开始前，制定明确的学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划，以便更好地掌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握知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和技能。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19170" y="3477113"/>
            <a:ext cx="249694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实习过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程中，主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向同事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请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教、学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极参与工作，提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高自己的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践能力。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12865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及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导师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或同事反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馈实习进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展，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总结经验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和教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，不断改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和提高自己。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15450" y="3477113"/>
            <a:ext cx="249694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实习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极与同事、客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和合作伙伴建立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系，拓展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自己的人脉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20000"/>
                </a:solidFill>
                <a:latin typeface="GVMNKH+MS-UIGothic"/>
                <a:cs typeface="GVMNKH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https://d.book118.com/368126041074006030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GVMNKH+MS-UIGothic</vt:lpstr>
      <vt:lpstr>SimSun</vt:lpstr>
      <vt:lpstr>JPUFKF+COEVLO+ArialMT</vt:lpstr>
      <vt:lpstr>Times New Roman</vt:lpstr>
      <vt:lpstr>OVBPVK+FKROTO+MicrosoftYaHei-Bold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2024-09-07T02:42:25.770</cp:lastPrinted>
  <dcterms:created xsi:type="dcterms:W3CDTF">2024-09-06T18:42:25Z</dcterms:created>
  <dcterms:modified xsi:type="dcterms:W3CDTF">2024-09-06T18:42:27Z</dcterms:modified>
</cp:coreProperties>
</file>