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KRKCCL+MS-UIGothic"/>
      <p:regular r:id="rId18"/>
    </p:embeddedFont>
    <p:embeddedFont>
      <p:font typeface="URSFBE+ECVLJT+ArialMT"/>
      <p:regular r:id="rId19"/>
    </p:embeddedFont>
    <p:embeddedFont>
      <p:font typeface="UQOFNW+BJNEWT+MicrosoftYaHei-Bold"/>
      <p:regular r:id="rId20"/>
    </p:embeddedFont>
    <p:embeddedFont>
      <p:font typeface="SOSFEK+VRLABW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C21C0A-8BFE-4ABB-BEAE-D1710BDB1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C3752D-CF39-4DB0-B287-73EF9A829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563E9D-BCBD-466A-97C0-1014A448B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51B1ED-F8D4-418E-9D23-EA34BED4E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741F9D-E956-4B19-9847-EB4BE9B38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4F4CEB-5A01-4A2C-9D13-FF26B0302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770C6D-97A5-468C-BEFD-24769753C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C0ED3E-1E85-40D2-B987-35531573C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9207B4-3877-4E2F-95A0-FEBFCD977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0B6BFF-E80E-422F-9414-2282E8E35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4CC41E-068B-4092-BC5E-384D4B65B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13304205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829050" y="1340552"/>
            <a:ext cx="5400675" cy="1285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05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FFFEFE"/>
                </a:solidFill>
                <a:latin typeface="KRKCCL+MS-UIGothic"/>
                <a:cs typeface="KRKCCL+MS-UIGothic"/>
              </a:rPr>
              <a:t>打造</a:t>
            </a:r>
            <a:r>
              <a:rPr sz="4050">
                <a:solidFill>
                  <a:srgbClr val="FFFEFE"/>
                </a:solidFill>
                <a:latin typeface="SimSun"/>
                <a:cs typeface="SimSun"/>
              </a:rPr>
              <a:t>门</a:t>
            </a:r>
            <a:r>
              <a:rPr sz="4050">
                <a:solidFill>
                  <a:srgbClr val="FFFEFE"/>
                </a:solidFill>
                <a:latin typeface="KRKCCL+MS-UIGothic"/>
                <a:cs typeface="KRKCCL+MS-UIGothic"/>
              </a:rPr>
              <a:t>店五星</a:t>
            </a:r>
            <a:r>
              <a:rPr sz="4050">
                <a:solidFill>
                  <a:srgbClr val="FFFEFE"/>
                </a:solidFill>
                <a:latin typeface="SimSun"/>
                <a:cs typeface="SimSun"/>
              </a:rPr>
              <a:t>标</a:t>
            </a:r>
            <a:r>
              <a:rPr sz="4050">
                <a:solidFill>
                  <a:srgbClr val="FFFEFE"/>
                </a:solidFill>
                <a:latin typeface="KRKCCL+MS-UIGothic"/>
                <a:cs typeface="KRKCCL+MS-UIGothic"/>
              </a:rPr>
              <a:t>准</a:t>
            </a:r>
            <a:r>
              <a:rPr sz="4050">
                <a:solidFill>
                  <a:srgbClr val="FFFEFE"/>
                </a:solidFill>
                <a:latin typeface="SimSun"/>
                <a:cs typeface="SimSun"/>
              </a:rPr>
              <a:t>课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886450" y="2080962"/>
            <a:ext cx="1285875" cy="1285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05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FFFEFE"/>
                </a:solidFill>
                <a:latin typeface="KRKCCL+MS-UIGothic"/>
                <a:cs typeface="KRKCCL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161414" y="717772"/>
            <a:ext cx="2122322" cy="1397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400"/>
              </a:lnSpc>
              <a:spcBef>
                <a:spcPct val="0"/>
              </a:spcBef>
              <a:spcAft>
                <a:spcPct val="0"/>
              </a:spcAft>
            </a:pPr>
            <a:r>
              <a:rPr sz="4400">
                <a:solidFill>
                  <a:srgbClr val="FFFEFE"/>
                </a:solidFill>
                <a:latin typeface="KRKCCL+MS-UIGothic"/>
                <a:cs typeface="KRKCCL+MS-UIGothic"/>
              </a:rPr>
              <a:t>目</a:t>
            </a:r>
            <a:r>
              <a:rPr sz="4400" spc="210">
                <a:solidFill>
                  <a:srgbClr val="FFFEFE"/>
                </a:solidFill>
                <a:latin typeface="Times New Roman"/>
                <a:cs typeface="Times New Roman"/>
              </a:rPr>
              <a:t> </a:t>
            </a:r>
            <a:r>
              <a:rPr sz="4400">
                <a:solidFill>
                  <a:srgbClr val="FFFEFE"/>
                </a:solidFill>
                <a:latin typeface="SimSun"/>
                <a:cs typeface="SimSun"/>
              </a:rPr>
              <a:t> 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9975" y="1824545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URSFBE+ECVLJT+ArialMT"/>
                <a:cs typeface="URSFBE+ECVLJT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门</a:t>
            </a:r>
            <a:r>
              <a:rPr sz="2400">
                <a:solidFill>
                  <a:srgbClr val="8D3300"/>
                </a:solidFill>
                <a:latin typeface="KRKCCL+MS-UIGothic"/>
                <a:cs typeface="KRKCCL+MS-UIGothic"/>
              </a:rPr>
              <a:t>店五星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标</a:t>
            </a:r>
            <a:r>
              <a:rPr sz="2400">
                <a:solidFill>
                  <a:srgbClr val="8D3300"/>
                </a:solidFill>
                <a:latin typeface="KRKCCL+MS-UIGothic"/>
                <a:cs typeface="KRKCCL+MS-UIGothic"/>
              </a:rPr>
              <a:t>准概述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9975" y="2420810"/>
            <a:ext cx="4439861" cy="31685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URSFBE+ECVLJT+ArialMT"/>
                <a:cs typeface="URSFBE+ECVLJT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KRKCCL+MS-UIGothic"/>
                <a:cs typeface="KRKCCL+MS-UIGothic"/>
              </a:rPr>
              <a:t>五星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标</a:t>
            </a:r>
            <a:r>
              <a:rPr sz="2400">
                <a:solidFill>
                  <a:srgbClr val="8D3300"/>
                </a:solidFill>
                <a:latin typeface="KRKCCL+MS-UIGothic"/>
                <a:cs typeface="KRKCCL+MS-UIGothic"/>
              </a:rPr>
              <a:t>准之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环</a:t>
            </a:r>
            <a:r>
              <a:rPr sz="2400">
                <a:solidFill>
                  <a:srgbClr val="8D3300"/>
                </a:solidFill>
                <a:latin typeface="KRKCCL+MS-UIGothic"/>
                <a:cs typeface="KRKCCL+MS-UIGothic"/>
              </a:rPr>
              <a:t>境与服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务</a:t>
            </a:r>
          </a:p>
          <a:p>
            <a:pPr marL="0" marR="0">
              <a:lnSpc>
                <a:spcPts val="2552"/>
              </a:lnSpc>
              <a:spcBef>
                <a:spcPts val="2092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URSFBE+ECVLJT+ArialMT"/>
                <a:cs typeface="URSFBE+ECVLJT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KRKCCL+MS-UIGothic"/>
                <a:cs typeface="KRKCCL+MS-UIGothic"/>
              </a:rPr>
              <a:t>五星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标</a:t>
            </a:r>
            <a:r>
              <a:rPr sz="2400">
                <a:solidFill>
                  <a:srgbClr val="8D3300"/>
                </a:solidFill>
                <a:latin typeface="KRKCCL+MS-UIGothic"/>
                <a:cs typeface="KRKCCL+MS-UIGothic"/>
              </a:rPr>
              <a:t>准之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产</a:t>
            </a:r>
            <a:r>
              <a:rPr sz="2400">
                <a:solidFill>
                  <a:srgbClr val="8D3300"/>
                </a:solidFill>
                <a:latin typeface="KRKCCL+MS-UIGothic"/>
                <a:cs typeface="KRKCCL+MS-UIGothic"/>
              </a:rPr>
              <a:t>品与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陈</a:t>
            </a:r>
            <a:r>
              <a:rPr sz="2400">
                <a:solidFill>
                  <a:srgbClr val="8D3300"/>
                </a:solidFill>
                <a:latin typeface="KRKCCL+MS-UIGothic"/>
                <a:cs typeface="KRKCCL+MS-UIGothic"/>
              </a:rPr>
              <a:t>列</a:t>
            </a:r>
          </a:p>
          <a:p>
            <a:pPr marL="0" marR="0">
              <a:lnSpc>
                <a:spcPts val="2552"/>
              </a:lnSpc>
              <a:spcBef>
                <a:spcPts val="2142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URSFBE+ECVLJT+ArialMT"/>
                <a:cs typeface="URSFBE+ECVLJT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KRKCCL+MS-UIGothic"/>
                <a:cs typeface="KRKCCL+MS-UIGothic"/>
              </a:rPr>
              <a:t>五星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标</a:t>
            </a:r>
            <a:r>
              <a:rPr sz="2400">
                <a:solidFill>
                  <a:srgbClr val="8D3300"/>
                </a:solidFill>
                <a:latin typeface="KRKCCL+MS-UIGothic"/>
                <a:cs typeface="KRKCCL+MS-UIGothic"/>
              </a:rPr>
              <a:t>准之运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营</a:t>
            </a:r>
            <a:r>
              <a:rPr sz="2400">
                <a:solidFill>
                  <a:srgbClr val="8D3300"/>
                </a:solidFill>
                <a:latin typeface="KRKCCL+MS-UIGothic"/>
                <a:cs typeface="KRKCCL+MS-UIGothic"/>
              </a:rPr>
              <a:t>与管理</a:t>
            </a:r>
          </a:p>
          <a:p>
            <a:pPr marL="0" marR="0">
              <a:lnSpc>
                <a:spcPts val="2552"/>
              </a:lnSpc>
              <a:spcBef>
                <a:spcPts val="2142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URSFBE+ECVLJT+ArialMT"/>
                <a:cs typeface="URSFBE+ECVLJT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KRKCCL+MS-UIGothic"/>
                <a:cs typeface="KRKCCL+MS-UIGothic"/>
              </a:rPr>
              <a:t>五星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标</a:t>
            </a:r>
            <a:r>
              <a:rPr sz="2400">
                <a:solidFill>
                  <a:srgbClr val="8D3300"/>
                </a:solidFill>
                <a:latin typeface="KRKCCL+MS-UIGothic"/>
                <a:cs typeface="KRKCCL+MS-UIGothic"/>
              </a:rPr>
              <a:t>准之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创</a:t>
            </a:r>
            <a:r>
              <a:rPr sz="2400">
                <a:solidFill>
                  <a:srgbClr val="8D3300"/>
                </a:solidFill>
                <a:latin typeface="KRKCCL+MS-UIGothic"/>
                <a:cs typeface="KRKCCL+MS-UIGothic"/>
              </a:rPr>
              <a:t>新与拓展</a:t>
            </a:r>
          </a:p>
          <a:p>
            <a:pPr marL="0" marR="0">
              <a:lnSpc>
                <a:spcPts val="2552"/>
              </a:lnSpc>
              <a:spcBef>
                <a:spcPts val="2142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URSFBE+ECVLJT+ArialMT"/>
                <a:cs typeface="URSFBE+ECVLJT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KRKCCL+MS-UIGothic"/>
                <a:cs typeface="KRKCCL+MS-UIGothic"/>
              </a:rPr>
              <a:t>五星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标</a:t>
            </a:r>
            <a:r>
              <a:rPr sz="2400">
                <a:solidFill>
                  <a:srgbClr val="8D3300"/>
                </a:solidFill>
                <a:latin typeface="KRKCCL+MS-UIGothic"/>
                <a:cs typeface="KRKCCL+MS-UIGothic"/>
              </a:rPr>
              <a:t>准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门</a:t>
            </a:r>
            <a:r>
              <a:rPr sz="2400">
                <a:solidFill>
                  <a:srgbClr val="8D3300"/>
                </a:solidFill>
                <a:latin typeface="KRKCCL+MS-UIGothic"/>
                <a:cs typeface="KRKCCL+MS-UIGothic"/>
              </a:rPr>
              <a:t>店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8D3300"/>
                </a:solidFill>
                <a:latin typeface="KRKCCL+MS-UIGothic"/>
                <a:cs typeface="KRKCCL+MS-UIGothic"/>
              </a:rPr>
              <a:t>践案例分享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53990" y="2851943"/>
            <a:ext cx="43434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C76900"/>
                </a:solidFill>
                <a:latin typeface="SimSun"/>
                <a:cs typeface="SimSun"/>
              </a:rPr>
              <a:t>门</a:t>
            </a:r>
            <a:r>
              <a:rPr sz="3600">
                <a:solidFill>
                  <a:srgbClr val="C76900"/>
                </a:solidFill>
                <a:latin typeface="KRKCCL+MS-UIGothic"/>
                <a:cs typeface="KRKCCL+MS-UIGothic"/>
              </a:rPr>
              <a:t>店五星</a:t>
            </a:r>
            <a:r>
              <a:rPr sz="3600">
                <a:solidFill>
                  <a:srgbClr val="C76900"/>
                </a:solidFill>
                <a:latin typeface="SimSun"/>
                <a:cs typeface="SimSun"/>
              </a:rPr>
              <a:t>标</a:t>
            </a:r>
            <a:r>
              <a:rPr sz="3600">
                <a:solidFill>
                  <a:srgbClr val="C76900"/>
                </a:solidFill>
                <a:latin typeface="KRKCCL+MS-UIGothic"/>
                <a:cs typeface="KRKCCL+MS-UIGothic"/>
              </a:rPr>
              <a:t>准概述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814445" y="3179613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FEFE"/>
                </a:solidFill>
                <a:latin typeface="UQOFNW+BJNEWT+MicrosoftYaHei-Bold"/>
                <a:cs typeface="UQOFNW+BJNEWT+MicrosoftYaHei-Bold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KRKCCL+MS-UIGothic"/>
                <a:cs typeface="KRKCCL+MS-UIGothic"/>
              </a:rPr>
              <a:t>五星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FF6D1B"/>
                </a:solidFill>
                <a:latin typeface="KRKCCL+MS-UIGothic"/>
                <a:cs typeface="KRKCCL+MS-UIGothic"/>
              </a:rPr>
              <a:t>准的定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FF6D1B"/>
                </a:solidFill>
                <a:latin typeface="KRKCCL+MS-UIGothic"/>
                <a:cs typeface="KRKCCL+MS-UIGothic"/>
              </a:rPr>
              <a:t>与意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KRKCCL+MS-UIGothic"/>
                <a:cs typeface="KRKCCL+MS-UIGothic"/>
              </a:rPr>
              <a:t>定</a:t>
            </a:r>
            <a:r>
              <a:rPr sz="2300">
                <a:solidFill>
                  <a:srgbClr val="FF6D1B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013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五星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准是一套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针对门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店运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估体系，通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五个方面的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估指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店的运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水平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综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价。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KRKCCL+MS-UIGothic"/>
                <a:cs typeface="KRKCCL+MS-UIGothic"/>
              </a:rPr>
              <a:t>意</a:t>
            </a:r>
            <a:r>
              <a:rPr sz="2300">
                <a:solidFill>
                  <a:srgbClr val="FF6D1B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629971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五星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准可以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者提供更加清晰、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范的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参考，提升消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物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；同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为门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店提供了自我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检测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与提升的方向，促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店运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水平的提升。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为</a:t>
            </a:r>
            <a:r>
              <a:rPr sz="3000">
                <a:solidFill>
                  <a:srgbClr val="FF6D1B"/>
                </a:solidFill>
                <a:latin typeface="KRKCCL+MS-UIGothic"/>
                <a:cs typeface="KRKCCL+MS-UIGothic"/>
              </a:rPr>
              <a:t>何要推行五星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FF6D1B"/>
                </a:solidFill>
                <a:latin typeface="KRKCCL+MS-UIGothic"/>
                <a:cs typeface="KRKCCL+MS-UIGothic"/>
              </a:rPr>
              <a:t>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956425" y="1574796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KRKCCL+MS-UIGothic"/>
                <a:cs typeface="KRKCCL+MS-UIGothic"/>
              </a:rPr>
              <a:t>提升</a:t>
            </a:r>
            <a:r>
              <a:rPr sz="1550" spc="25">
                <a:solidFill>
                  <a:srgbClr val="FF6D1B"/>
                </a:solidFill>
                <a:latin typeface="SimSun"/>
                <a:cs typeface="SimSun"/>
              </a:rPr>
              <a:t>门</a:t>
            </a:r>
            <a:r>
              <a:rPr sz="1550" spc="25">
                <a:solidFill>
                  <a:srgbClr val="FF6D1B"/>
                </a:solidFill>
                <a:latin typeface="KRKCCL+MS-UIGothic"/>
                <a:cs typeface="KRKCCL+MS-UIGothic"/>
              </a:rPr>
              <a:t>店</a:t>
            </a:r>
            <a:r>
              <a:rPr sz="1550" spc="25">
                <a:solidFill>
                  <a:srgbClr val="FF6D1B"/>
                </a:solidFill>
                <a:latin typeface="SimSun"/>
                <a:cs typeface="SimSun"/>
              </a:rPr>
              <a:t>竞</a:t>
            </a:r>
            <a:r>
              <a:rPr sz="1550" spc="25">
                <a:solidFill>
                  <a:srgbClr val="FF6D1B"/>
                </a:solidFill>
                <a:latin typeface="KRKCCL+MS-UIGothic"/>
                <a:cs typeface="KRKCCL+MS-UIGothic"/>
              </a:rPr>
              <a:t>争力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844540" y="1800821"/>
            <a:ext cx="916520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EFE"/>
                </a:solidFill>
                <a:latin typeface="SOSFEK+VRLABW+MicrosoftYaHei"/>
                <a:cs typeface="SOSFEK+VRLABW+MicrosoftYaHei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52615" y="1931523"/>
            <a:ext cx="466578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RKCCL+MS-UIGothic"/>
                <a:cs typeface="KRKCCL+MS-UIGothic"/>
              </a:rPr>
              <a:t>五星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KRKCCL+MS-UIGothic"/>
                <a:cs typeface="KRKCCL+MS-UIGothic"/>
              </a:rPr>
              <a:t>准作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KRKCCL+MS-UIGothic"/>
                <a:cs typeface="KRKCCL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KRKCCL+MS-UIGothic"/>
                <a:cs typeface="KRKCCL+MS-UIGothic"/>
              </a:rPr>
              <a:t>内的通用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KRKCCL+MS-UIGothic"/>
                <a:cs typeface="KRKCCL+MS-UIGothic"/>
              </a:rPr>
              <a:t>估体系，可以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为门</a:t>
            </a:r>
            <a:r>
              <a:rPr sz="1350">
                <a:solidFill>
                  <a:srgbClr val="000000"/>
                </a:solidFill>
                <a:latin typeface="KRKCCL+MS-UIGothic"/>
                <a:cs typeface="KRKCCL+MS-UIGothic"/>
              </a:rPr>
              <a:t>店提供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RKCCL+MS-UIGothic"/>
                <a:cs typeface="KRKCCL+MS-UIGothic"/>
              </a:rPr>
              <a:t>明确的提升方向，促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进门</a:t>
            </a:r>
            <a:r>
              <a:rPr sz="1350">
                <a:solidFill>
                  <a:srgbClr val="000000"/>
                </a:solidFill>
                <a:latin typeface="KRKCCL+MS-UIGothic"/>
                <a:cs typeface="KRKCCL+MS-UIGothic"/>
              </a:rPr>
              <a:t>店在运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000000"/>
                </a:solidFill>
                <a:latin typeface="KRKCCL+MS-UIGothic"/>
                <a:cs typeface="KRKCCL+MS-UIGothic"/>
              </a:rPr>
              <a:t>、服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KRKCCL+MS-UIGothic"/>
                <a:cs typeface="KRKCCL+MS-UIGothic"/>
              </a:rPr>
              <a:t>等方面的不断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RKCCL+MS-UIGothic"/>
                <a:cs typeface="KRKCCL+MS-UIGothic"/>
              </a:rPr>
              <a:t>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350">
                <a:solidFill>
                  <a:srgbClr val="000000"/>
                </a:solidFill>
                <a:latin typeface="KRKCCL+MS-UIGothic"/>
                <a:cs typeface="KRKCCL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273925" y="3330571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000"/>
                </a:solidFill>
                <a:latin typeface="KRKCCL+MS-UIGothic"/>
                <a:cs typeface="KRKCCL+MS-UIGothic"/>
              </a:rPr>
              <a:t>保障消</a:t>
            </a:r>
            <a:r>
              <a:rPr sz="1550" spc="25">
                <a:solidFill>
                  <a:srgbClr val="FF9000"/>
                </a:solidFill>
                <a:latin typeface="SimSun"/>
                <a:cs typeface="SimSun"/>
              </a:rPr>
              <a:t>费</a:t>
            </a:r>
            <a:r>
              <a:rPr sz="1550" spc="25">
                <a:solidFill>
                  <a:srgbClr val="FF9000"/>
                </a:solidFill>
                <a:latin typeface="KRKCCL+MS-UIGothic"/>
                <a:cs typeface="KRKCCL+MS-UIGothic"/>
              </a:rPr>
              <a:t>者</a:t>
            </a:r>
            <a:r>
              <a:rPr sz="1550" spc="25">
                <a:solidFill>
                  <a:srgbClr val="FF9000"/>
                </a:solidFill>
                <a:latin typeface="SimSun"/>
                <a:cs typeface="SimSun"/>
              </a:rPr>
              <a:t>权</a:t>
            </a:r>
            <a:r>
              <a:rPr sz="1550">
                <a:solidFill>
                  <a:srgbClr val="FF9000"/>
                </a:solidFill>
                <a:latin typeface="KRKCCL+MS-UIGothic"/>
                <a:cs typeface="KRKCCL+MS-UIGothic"/>
              </a:rPr>
              <a:t>益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267450" y="3551516"/>
            <a:ext cx="916520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EFE"/>
                </a:solidFill>
                <a:latin typeface="SOSFEK+VRLABW+MicrosoftYaHei"/>
                <a:cs typeface="SOSFEK+VRLABW+MicrosoftYaHei"/>
              </a:rPr>
              <a:t>02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270115" y="3687298"/>
            <a:ext cx="466578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RKCCL+MS-UIGothic"/>
                <a:cs typeface="KRKCCL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KRKCCL+MS-UIGothic"/>
                <a:cs typeface="KRKCCL+MS-UIGothic"/>
              </a:rPr>
              <a:t>五星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KRKCCL+MS-UIGothic"/>
                <a:cs typeface="KRKCCL+MS-UIGothic"/>
              </a:rPr>
              <a:t>准的推行，消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00000"/>
                </a:solidFill>
                <a:latin typeface="KRKCCL+MS-UIGothic"/>
                <a:cs typeface="KRKCCL+MS-UIGothic"/>
              </a:rPr>
              <a:t>者可以更加全面、客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KRKCCL+MS-UIGothic"/>
                <a:cs typeface="KRKCCL+MS-UIGothic"/>
              </a:rPr>
              <a:t>地了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RKCCL+MS-UIGothic"/>
                <a:cs typeface="KRKCCL+MS-UIGothic"/>
              </a:rPr>
              <a:t>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1350">
                <a:solidFill>
                  <a:srgbClr val="000000"/>
                </a:solidFill>
                <a:latin typeface="KRKCCL+MS-UIGothic"/>
                <a:cs typeface="KRKCCL+MS-UIGothic"/>
              </a:rPr>
              <a:t>店的运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000000"/>
                </a:solidFill>
                <a:latin typeface="KRKCCL+MS-UIGothic"/>
                <a:cs typeface="KRKCCL+MS-UIGothic"/>
              </a:rPr>
              <a:t>情况，减少因信息不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KRKCCL+MS-UIGothic"/>
                <a:cs typeface="KRKCCL+MS-UIGothic"/>
              </a:rPr>
              <a:t>称而造成的消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费风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险</a:t>
            </a:r>
            <a:r>
              <a:rPr sz="1350">
                <a:solidFill>
                  <a:srgbClr val="000000"/>
                </a:solidFill>
                <a:latin typeface="KRKCCL+MS-UIGothic"/>
                <a:cs typeface="KRKCCL+MS-UIGothic"/>
              </a:rPr>
              <a:t>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352540" y="503237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76900"/>
                </a:solidFill>
                <a:latin typeface="KRKCCL+MS-UIGothic"/>
                <a:cs typeface="KRKCCL+MS-UIGothic"/>
              </a:rPr>
              <a:t>推</a:t>
            </a:r>
            <a:r>
              <a:rPr sz="1550" spc="25">
                <a:solidFill>
                  <a:srgbClr val="C76900"/>
                </a:solidFill>
                <a:latin typeface="SimSun"/>
                <a:cs typeface="SimSun"/>
              </a:rPr>
              <a:t>动</a:t>
            </a:r>
            <a:r>
              <a:rPr sz="1550" spc="25">
                <a:solidFill>
                  <a:srgbClr val="C76900"/>
                </a:solidFill>
                <a:latin typeface="KRKCCL+MS-UIGothic"/>
                <a:cs typeface="KRKCCL+MS-UIGothic"/>
              </a:rPr>
              <a:t>行</a:t>
            </a:r>
            <a:r>
              <a:rPr sz="1550" spc="25">
                <a:solidFill>
                  <a:srgbClr val="C76900"/>
                </a:solidFill>
                <a:latin typeface="SimSun"/>
                <a:cs typeface="SimSun"/>
              </a:rPr>
              <a:t>业发</a:t>
            </a:r>
            <a:r>
              <a:rPr sz="1550">
                <a:solidFill>
                  <a:srgbClr val="C76900"/>
                </a:solidFill>
                <a:latin typeface="KRKCCL+MS-UIGothic"/>
                <a:cs typeface="KRKCCL+MS-UIGothic"/>
              </a:rPr>
              <a:t>展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5210175" y="5232361"/>
            <a:ext cx="916520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EFE"/>
                </a:solidFill>
                <a:latin typeface="SOSFEK+VRLABW+MicrosoftYaHei"/>
                <a:cs typeface="SOSFEK+VRLABW+MicrosoftYaHei"/>
              </a:rPr>
              <a:t>03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6348729" y="5389098"/>
            <a:ext cx="466578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RKCCL+MS-UIGothic"/>
                <a:cs typeface="KRKCCL+MS-UIGothic"/>
              </a:rPr>
              <a:t>五星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KRKCCL+MS-UIGothic"/>
                <a:cs typeface="KRKCCL+MS-UIGothic"/>
              </a:rPr>
              <a:t>准的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KRKCCL+MS-UIGothic"/>
                <a:cs typeface="KRKCCL+MS-UIGothic"/>
              </a:rPr>
              <a:t>施可以促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KRKCCL+MS-UIGothic"/>
                <a:cs typeface="KRKCCL+MS-UIGothic"/>
              </a:rPr>
              <a:t>整个行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KRKCCL+MS-UIGothic"/>
                <a:cs typeface="KRKCCL+MS-UIGothic"/>
              </a:rPr>
              <a:t>的良性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000000"/>
                </a:solidFill>
                <a:latin typeface="KRKCCL+MS-UIGothic"/>
                <a:cs typeface="KRKCCL+MS-UIGothic"/>
              </a:rPr>
              <a:t>争与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KRKCCL+MS-UIGothic"/>
                <a:cs typeface="KRKCCL+MS-UIGothic"/>
              </a:rPr>
              <a:t>展，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RKCCL+MS-UIGothic"/>
                <a:cs typeface="KRKCCL+MS-UIGothic"/>
              </a:rPr>
              <a:t>提升行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KRKCCL+MS-UIGothic"/>
                <a:cs typeface="KRKCCL+MS-UIGothic"/>
              </a:rPr>
              <a:t>的整体运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000000"/>
                </a:solidFill>
                <a:latin typeface="KRKCCL+MS-UIGothic"/>
                <a:cs typeface="KRKCCL+MS-UIGothic"/>
              </a:rPr>
              <a:t>水平。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KRKCCL+MS-UIGothic"/>
                <a:cs typeface="KRKCCL+MS-UIGothic"/>
              </a:rPr>
              <a:t>五星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FF6D1B"/>
                </a:solidFill>
                <a:latin typeface="KRKCCL+MS-UIGothic"/>
                <a:cs typeface="KRKCCL+MS-UIGothic"/>
              </a:rPr>
              <a:t>准与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门</a:t>
            </a:r>
            <a:r>
              <a:rPr sz="3000">
                <a:solidFill>
                  <a:srgbClr val="FF6D1B"/>
                </a:solidFill>
                <a:latin typeface="KRKCCL+MS-UIGothic"/>
                <a:cs typeface="KRKCCL+MS-UIGothic"/>
              </a:rPr>
              <a:t>店运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营</a:t>
            </a:r>
            <a:r>
              <a:rPr sz="3000">
                <a:solidFill>
                  <a:srgbClr val="FF6D1B"/>
                </a:solidFill>
                <a:latin typeface="KRKCCL+MS-UIGothic"/>
                <a:cs typeface="KRKCCL+MS-UIGothic"/>
              </a:rPr>
              <a:t>的关系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1130" y="34104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6D1B"/>
                </a:solidFill>
                <a:latin typeface="KRKCCL+MS-UIGothic"/>
                <a:cs typeface="KRKCCL+MS-UIGothic"/>
              </a:rPr>
              <a:t>运</a:t>
            </a:r>
            <a:r>
              <a:rPr sz="2000" spc="25">
                <a:solidFill>
                  <a:srgbClr val="FF6D1B"/>
                </a:solidFill>
                <a:latin typeface="SimSun"/>
                <a:cs typeface="SimSun"/>
              </a:rPr>
              <a:t>营</a:t>
            </a:r>
            <a:r>
              <a:rPr sz="2000" spc="25">
                <a:solidFill>
                  <a:srgbClr val="FF6D1B"/>
                </a:solidFill>
                <a:latin typeface="KRKCCL+MS-UIGothic"/>
                <a:cs typeface="KRKCCL+MS-UIGothic"/>
              </a:rPr>
              <a:t>策略的指</a:t>
            </a:r>
            <a:r>
              <a:rPr sz="2000">
                <a:solidFill>
                  <a:srgbClr val="FF6D1B"/>
                </a:solidFill>
                <a:latin typeface="SimSun"/>
                <a:cs typeface="SimSun"/>
              </a:rPr>
              <a:t>导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195570" y="3410489"/>
            <a:ext cx="217804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6D1B"/>
                </a:solidFill>
                <a:latin typeface="KRKCCL+MS-UIGothic"/>
                <a:cs typeface="KRKCCL+MS-UIGothic"/>
              </a:rPr>
              <a:t>运</a:t>
            </a:r>
            <a:r>
              <a:rPr sz="2000" spc="25">
                <a:solidFill>
                  <a:srgbClr val="FF6D1B"/>
                </a:solidFill>
                <a:latin typeface="SimSun"/>
                <a:cs typeface="SimSun"/>
              </a:rPr>
              <a:t>营</a:t>
            </a:r>
            <a:r>
              <a:rPr sz="2000" spc="25">
                <a:solidFill>
                  <a:srgbClr val="FF6D1B"/>
                </a:solidFill>
                <a:latin typeface="KRKCCL+MS-UIGothic"/>
                <a:cs typeface="KRKCCL+MS-UIGothic"/>
              </a:rPr>
              <a:t>效果的</a:t>
            </a:r>
            <a:r>
              <a:rPr sz="2000" spc="23">
                <a:solidFill>
                  <a:srgbClr val="FF6D1B"/>
                </a:solidFill>
                <a:latin typeface="SimSun"/>
                <a:cs typeface="SimSun"/>
              </a:rPr>
              <a:t>检测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961755" y="34104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6D1B"/>
                </a:solidFill>
                <a:latin typeface="KRKCCL+MS-UIGothic"/>
                <a:cs typeface="KRKCCL+MS-UIGothic"/>
              </a:rPr>
              <a:t>运</a:t>
            </a:r>
            <a:r>
              <a:rPr sz="2000" spc="25">
                <a:solidFill>
                  <a:srgbClr val="FF6D1B"/>
                </a:solidFill>
                <a:latin typeface="SimSun"/>
                <a:cs typeface="SimSun"/>
              </a:rPr>
              <a:t>营</a:t>
            </a:r>
            <a:r>
              <a:rPr sz="2000" spc="25">
                <a:solidFill>
                  <a:srgbClr val="FF6D1B"/>
                </a:solidFill>
                <a:latin typeface="KRKCCL+MS-UIGothic"/>
                <a:cs typeface="KRKCCL+MS-UIGothic"/>
              </a:rPr>
              <a:t>水平的提升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2175" y="4031988"/>
            <a:ext cx="3176587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五星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准可以作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为门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店运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策略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制定的重要参考，通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过满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足五星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准的要求，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店可以更加全面、</a:t>
            </a:r>
          </a:p>
          <a:p>
            <a:pPr marL="476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高效地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行运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管理。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3067050" cy="15735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五星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准中的各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可以作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店运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效果的重要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检测标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准，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店可以通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过对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照五星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准的要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求，及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时发现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并改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自身存在的</a:t>
            </a:r>
          </a:p>
          <a:p>
            <a:pPr marL="10477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不足。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3067050" cy="15735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努力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足五星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准的要求，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店可以不断提升自身的运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水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平，增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者的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意度与忠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诚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度，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而提升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店的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业绩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争</a:t>
            </a:r>
          </a:p>
          <a:p>
            <a:pPr marL="11430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53990" y="2851943"/>
            <a:ext cx="52578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C76900"/>
                </a:solidFill>
                <a:latin typeface="KRKCCL+MS-UIGothic"/>
                <a:cs typeface="KRKCCL+MS-UIGothic"/>
              </a:rPr>
              <a:t>五星</a:t>
            </a:r>
            <a:r>
              <a:rPr sz="3600">
                <a:solidFill>
                  <a:srgbClr val="C76900"/>
                </a:solidFill>
                <a:latin typeface="SimSun"/>
                <a:cs typeface="SimSun"/>
              </a:rPr>
              <a:t>标</a:t>
            </a:r>
            <a:r>
              <a:rPr sz="3600">
                <a:solidFill>
                  <a:srgbClr val="C76900"/>
                </a:solidFill>
                <a:latin typeface="KRKCCL+MS-UIGothic"/>
                <a:cs typeface="KRKCCL+MS-UIGothic"/>
              </a:rPr>
              <a:t>准之</a:t>
            </a:r>
            <a:r>
              <a:rPr sz="3600">
                <a:solidFill>
                  <a:srgbClr val="C76900"/>
                </a:solidFill>
                <a:latin typeface="SimSun"/>
                <a:cs typeface="SimSun"/>
              </a:rPr>
              <a:t>环</a:t>
            </a:r>
            <a:r>
              <a:rPr sz="3600">
                <a:solidFill>
                  <a:srgbClr val="C76900"/>
                </a:solidFill>
                <a:latin typeface="KRKCCL+MS-UIGothic"/>
                <a:cs typeface="KRKCCL+MS-UIGothic"/>
              </a:rPr>
              <a:t>境与服</a:t>
            </a:r>
            <a:r>
              <a:rPr sz="3600">
                <a:solidFill>
                  <a:srgbClr val="C76900"/>
                </a:solidFill>
                <a:latin typeface="SimSun"/>
                <a:cs typeface="SimSun"/>
              </a:rPr>
              <a:t>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814445" y="3179613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FEFE"/>
                </a:solidFill>
                <a:latin typeface="UQOFNW+BJNEWT+MicrosoftYaHei-Bold"/>
                <a:cs typeface="UQOFNW+BJNEWT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门</a:t>
            </a:r>
            <a:r>
              <a:rPr sz="3000">
                <a:solidFill>
                  <a:srgbClr val="FF6D1B"/>
                </a:solidFill>
                <a:latin typeface="KRKCCL+MS-UIGothic"/>
                <a:cs typeface="KRKCCL+MS-UIGothic"/>
              </a:rPr>
              <a:t>店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环</a:t>
            </a:r>
            <a:r>
              <a:rPr sz="3000">
                <a:solidFill>
                  <a:srgbClr val="FF6D1B"/>
                </a:solidFill>
                <a:latin typeface="KRKCCL+MS-UIGothic"/>
                <a:cs typeface="KRKCCL+MS-UIGothic"/>
              </a:rPr>
              <a:t>境布置与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维护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93595" y="420179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EFE"/>
                </a:solidFill>
                <a:latin typeface="KRKCCL+MS-UIGothic"/>
                <a:cs typeface="KRKCCL+MS-UIGothic"/>
              </a:rPr>
              <a:t>店面外</a:t>
            </a:r>
            <a:r>
              <a:rPr sz="1550">
                <a:solidFill>
                  <a:srgbClr val="FFFEFE"/>
                </a:solidFill>
                <a:latin typeface="SimSun"/>
                <a:cs typeface="SimSun"/>
              </a:rPr>
              <a:t>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484370" y="420179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EFE"/>
                </a:solidFill>
                <a:latin typeface="KRKCCL+MS-UIGothic"/>
                <a:cs typeface="KRKCCL+MS-UIGothic"/>
              </a:rPr>
              <a:t>内部布局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875144" y="420179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EFE"/>
                </a:solidFill>
                <a:latin typeface="KRKCCL+MS-UIGothic"/>
                <a:cs typeface="KRKCCL+MS-UIGothic"/>
              </a:rPr>
              <a:t>清</a:t>
            </a:r>
            <a:r>
              <a:rPr sz="1550" spc="25">
                <a:solidFill>
                  <a:srgbClr val="FFFEFE"/>
                </a:solidFill>
                <a:latin typeface="SimSun"/>
                <a:cs typeface="SimSun"/>
              </a:rPr>
              <a:t>洁卫</a:t>
            </a:r>
            <a:r>
              <a:rPr sz="1550">
                <a:solidFill>
                  <a:srgbClr val="FFFEFE"/>
                </a:solidFill>
                <a:latin typeface="KRKCCL+MS-UIGothic"/>
                <a:cs typeface="KRKCCL+MS-UIGothic"/>
              </a:rPr>
              <a:t>生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267825" y="420179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EFE"/>
                </a:solidFill>
                <a:latin typeface="KRKCCL+MS-UIGothic"/>
                <a:cs typeface="KRKCCL+MS-UIGothic"/>
              </a:rPr>
              <a:t>氛</a:t>
            </a:r>
            <a:r>
              <a:rPr sz="1550" spc="25">
                <a:solidFill>
                  <a:srgbClr val="FFFEFE"/>
                </a:solidFill>
                <a:latin typeface="SimSun"/>
                <a:cs typeface="SimSun"/>
              </a:rPr>
              <a:t>围营</a:t>
            </a:r>
            <a:r>
              <a:rPr sz="1550">
                <a:solidFill>
                  <a:srgbClr val="FFFEFE"/>
                </a:solidFill>
                <a:latin typeface="KRKCCL+MS-UIGothic"/>
                <a:cs typeface="KRKCCL+MS-UIGothic"/>
              </a:rPr>
              <a:t>造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503044" y="4693022"/>
            <a:ext cx="233622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RKCCL+MS-UIGothic"/>
                <a:cs typeface="KRKCCL+MS-UIGothic"/>
              </a:rPr>
              <a:t>保持店面整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FFFFFF"/>
                </a:solidFill>
                <a:latin typeface="KRKCCL+MS-UIGothic"/>
                <a:cs typeface="KRKCCL+MS-UIGothic"/>
              </a:rPr>
              <a:t>，</a:t>
            </a:r>
            <a:r>
              <a:rPr sz="1500">
                <a:solidFill>
                  <a:srgbClr val="FFFFFF"/>
                </a:solidFill>
                <a:latin typeface="SOSFEK+VRLABW+MicrosoftYaHei"/>
                <a:cs typeface="SOSFEK+VRLABW+MicrosoftYaHei"/>
              </a:rPr>
              <a:t>Logo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RKCCL+MS-UIGothic"/>
                <a:cs typeface="KRKCCL+MS-UIGothic"/>
              </a:rPr>
              <a:t>和店招清晰可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FFFFFF"/>
                </a:solidFill>
                <a:latin typeface="KRKCCL+MS-UIGothic"/>
                <a:cs typeface="KRKCCL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给顾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RKCCL+MS-UIGothic"/>
                <a:cs typeface="KRKCCL+MS-UIGothic"/>
              </a:rPr>
              <a:t>客留下良好的第一印象。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893820" y="4693022"/>
            <a:ext cx="2126753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RKCCL+MS-UIGothic"/>
                <a:cs typeface="KRKCCL+MS-UIGothic"/>
              </a:rPr>
              <a:t>合理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KRKCCL+MS-UIGothic"/>
                <a:cs typeface="KRKCCL+MS-UIGothic"/>
              </a:rPr>
              <a:t>划商品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陈</a:t>
            </a:r>
            <a:r>
              <a:rPr sz="1500">
                <a:solidFill>
                  <a:srgbClr val="FFFFFF"/>
                </a:solidFill>
                <a:latin typeface="KRKCCL+MS-UIGothic"/>
                <a:cs typeface="KRKCCL+MS-UIGothic"/>
              </a:rPr>
              <a:t>列区、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顾</a:t>
            </a:r>
            <a:r>
              <a:rPr sz="1500">
                <a:solidFill>
                  <a:srgbClr val="FFFFFF"/>
                </a:solidFill>
                <a:latin typeface="KRKCCL+MS-UIGothic"/>
                <a:cs typeface="KRKCCL+MS-UIGothic"/>
              </a:rPr>
              <a:t>客休息区、收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银</a:t>
            </a:r>
            <a:r>
              <a:rPr sz="1500">
                <a:solidFill>
                  <a:srgbClr val="FFFFFF"/>
                </a:solidFill>
                <a:latin typeface="KRKCCL+MS-UIGothic"/>
                <a:cs typeface="KRKCCL+MS-UIGothic"/>
              </a:rPr>
              <a:t>台等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RKCCL+MS-UIGothic"/>
                <a:cs typeface="KRKCCL+MS-UIGothic"/>
              </a:rPr>
              <a:t>功能区域，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FFF"/>
                </a:solidFill>
                <a:latin typeface="KRKCCL+MS-UIGothic"/>
                <a:cs typeface="KRKCCL+MS-UIGothic"/>
              </a:rPr>
              <a:t>造舒适的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FFFFFF"/>
                </a:solidFill>
                <a:latin typeface="KRKCCL+MS-UIGothic"/>
                <a:cs typeface="KRKCCL+MS-UIGothic"/>
              </a:rPr>
              <a:t>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FFF"/>
                </a:solidFill>
                <a:latin typeface="KRKCCL+MS-UIGothic"/>
                <a:cs typeface="KRKCCL+MS-UIGothic"/>
              </a:rPr>
              <a:t>境。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284595" y="4727313"/>
            <a:ext cx="212675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RKCCL+MS-UIGothic"/>
                <a:cs typeface="KRKCCL+MS-UIGothic"/>
              </a:rPr>
              <a:t>定期清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扫</a:t>
            </a:r>
            <a:r>
              <a:rPr sz="1500">
                <a:solidFill>
                  <a:srgbClr val="FFFFFF"/>
                </a:solidFill>
                <a:latin typeface="KRKCCL+MS-UIGothic"/>
                <a:cs typeface="KRKCCL+MS-UIGothic"/>
              </a:rPr>
              <a:t>地面、擦拭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货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RKCCL+MS-UIGothic"/>
                <a:cs typeface="KRKCCL+MS-UIGothic"/>
              </a:rPr>
              <a:t>架、清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洁卫</a:t>
            </a:r>
            <a:r>
              <a:rPr sz="1500">
                <a:solidFill>
                  <a:srgbClr val="FFFFFF"/>
                </a:solidFill>
                <a:latin typeface="KRKCCL+MS-UIGothic"/>
                <a:cs typeface="KRKCCL+MS-UIGothic"/>
              </a:rPr>
              <a:t>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FFF"/>
                </a:solidFill>
                <a:latin typeface="KRKCCL+MS-UIGothic"/>
                <a:cs typeface="KRKCCL+MS-UIGothic"/>
              </a:rPr>
              <a:t>等，保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RKCCL+MS-UIGothic"/>
                <a:cs typeface="KRKCCL+MS-UIGothic"/>
              </a:rPr>
              <a:t>持店内干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净</a:t>
            </a:r>
            <a:r>
              <a:rPr sz="1500">
                <a:solidFill>
                  <a:srgbClr val="FFFFFF"/>
                </a:solidFill>
                <a:latin typeface="KRKCCL+MS-UIGothic"/>
                <a:cs typeface="KRKCCL+MS-UIGothic"/>
              </a:rPr>
              <a:t>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FFFFFF"/>
                </a:solidFill>
                <a:latin typeface="KRKCCL+MS-UIGothic"/>
                <a:cs typeface="KRKCCL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677275" y="4727313"/>
            <a:ext cx="233622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RKCCL+MS-UIGothic"/>
                <a:cs typeface="KRKCCL+MS-UIGothic"/>
              </a:rPr>
              <a:t>运用合适的灯光、音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乐</a:t>
            </a:r>
            <a:r>
              <a:rPr sz="1500">
                <a:solidFill>
                  <a:srgbClr val="FFFFFF"/>
                </a:solidFill>
                <a:latin typeface="KRKCCL+MS-UIGothic"/>
                <a:cs typeface="KRKCCL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RKCCL+MS-UIGothic"/>
                <a:cs typeface="KRKCCL+MS-UIGothic"/>
              </a:rPr>
              <a:t>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饰</a:t>
            </a:r>
            <a:r>
              <a:rPr sz="1500">
                <a:solidFill>
                  <a:srgbClr val="FFFFFF"/>
                </a:solidFill>
                <a:latin typeface="KRKCCL+MS-UIGothic"/>
                <a:cs typeface="KRKCCL+MS-UIGothic"/>
              </a:rPr>
              <a:t>等元素，打造温馨、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轻</a:t>
            </a:r>
            <a:r>
              <a:rPr sz="1500">
                <a:solidFill>
                  <a:srgbClr val="FFFFFF"/>
                </a:solidFill>
                <a:latin typeface="KRKCCL+MS-UIGothic"/>
                <a:cs typeface="KRKCCL+MS-UIGothic"/>
              </a:rPr>
              <a:t>松或充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FFF"/>
                </a:solidFill>
                <a:latin typeface="KRKCCL+MS-UIGothic"/>
                <a:cs typeface="KRKCCL+MS-UIGothic"/>
              </a:rPr>
              <a:t>活力的氛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FFFFFF"/>
                </a:solidFill>
                <a:latin typeface="KRKCCL+MS-UIGothic"/>
                <a:cs typeface="KRKCCL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顾</a:t>
            </a:r>
            <a:r>
              <a:rPr sz="3000">
                <a:solidFill>
                  <a:srgbClr val="FF6D1B"/>
                </a:solidFill>
                <a:latin typeface="KRKCCL+MS-UIGothic"/>
                <a:cs typeface="KRKCCL+MS-UIGothic"/>
              </a:rPr>
              <a:t>客接待与服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FF6D1B"/>
                </a:solidFill>
                <a:latin typeface="KRKCCL+MS-UIGothic"/>
                <a:cs typeface="KRKCCL+MS-UIGothic"/>
              </a:rPr>
              <a:t>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628765" y="12833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0000"/>
                </a:solidFill>
                <a:latin typeface="KRKCCL+MS-UIGothic"/>
                <a:cs typeface="KRKCCL+MS-UIGothic"/>
              </a:rPr>
              <a:t>迎</a:t>
            </a:r>
            <a:r>
              <a:rPr sz="1550" spc="25">
                <a:solidFill>
                  <a:srgbClr val="000000"/>
                </a:solidFill>
                <a:latin typeface="SimSun"/>
                <a:cs typeface="SimSun"/>
              </a:rPr>
              <a:t>宾</a:t>
            </a:r>
            <a:r>
              <a:rPr sz="1550" spc="25">
                <a:solidFill>
                  <a:srgbClr val="000000"/>
                </a:solidFill>
                <a:latin typeface="KRKCCL+MS-UIGothic"/>
                <a:cs typeface="KRKCCL+MS-UIGothic"/>
              </a:rPr>
              <a:t>服</a:t>
            </a:r>
            <a:r>
              <a:rPr sz="1550">
                <a:solidFill>
                  <a:srgbClr val="000000"/>
                </a:solidFill>
                <a:latin typeface="SimSun"/>
                <a:cs typeface="SimSun"/>
              </a:rPr>
              <a:t>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176645" y="1640681"/>
            <a:ext cx="3212187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顾</a:t>
            </a:r>
            <a:r>
              <a:rPr sz="1200">
                <a:solidFill>
                  <a:srgbClr val="000000"/>
                </a:solidFill>
                <a:latin typeface="KRKCCL+MS-UIGothic"/>
                <a:cs typeface="KRKCCL+MS-UIGothic"/>
              </a:rPr>
              <a:t>客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200">
                <a:solidFill>
                  <a:srgbClr val="000000"/>
                </a:solidFill>
                <a:latin typeface="KRKCCL+MS-UIGothic"/>
                <a:cs typeface="KRKCCL+MS-UIGothic"/>
              </a:rPr>
              <a:t>店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200">
                <a:solidFill>
                  <a:srgbClr val="000000"/>
                </a:solidFill>
                <a:latin typeface="KRKCCL+MS-UIGothic"/>
                <a:cs typeface="KRKCCL+MS-UIGothic"/>
              </a:rPr>
              <a:t>，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200">
                <a:solidFill>
                  <a:srgbClr val="000000"/>
                </a:solidFill>
                <a:latin typeface="KRKCCL+MS-UIGothic"/>
                <a:cs typeface="KRKCCL+MS-UIGothic"/>
              </a:rPr>
              <a:t>工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应热</a:t>
            </a:r>
            <a:r>
              <a:rPr sz="1200">
                <a:solidFill>
                  <a:srgbClr val="000000"/>
                </a:solidFill>
                <a:latin typeface="KRKCCL+MS-UIGothic"/>
                <a:cs typeface="KRKCCL+MS-UIGothic"/>
              </a:rPr>
              <a:t>情招呼，微笑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询问</a:t>
            </a:r>
            <a:r>
              <a:rPr sz="1200">
                <a:solidFill>
                  <a:srgbClr val="000000"/>
                </a:solidFill>
                <a:latin typeface="KRKCCL+MS-UIGothic"/>
                <a:cs typeface="KRKCCL+MS-UIGothic"/>
              </a:rPr>
              <a:t>需</a:t>
            </a:r>
          </a:p>
          <a:p>
            <a:pPr marL="533399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KRKCCL+MS-UIGothic"/>
                <a:cs typeface="KRKCCL+MS-UIGothic"/>
              </a:rPr>
              <a:t>求，引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导顾</a:t>
            </a:r>
            <a:r>
              <a:rPr sz="1200">
                <a:solidFill>
                  <a:srgbClr val="000000"/>
                </a:solidFill>
                <a:latin typeface="KRKCCL+MS-UIGothic"/>
                <a:cs typeface="KRKCCL+MS-UIGothic"/>
              </a:rPr>
              <a:t>客至相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200">
                <a:solidFill>
                  <a:srgbClr val="000000"/>
                </a:solidFill>
                <a:latin typeface="KRKCCL+MS-UIGothic"/>
                <a:cs typeface="KRKCCL+MS-UIGothic"/>
              </a:rPr>
              <a:t>区域。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140325" y="244347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0000"/>
                </a:solidFill>
                <a:latin typeface="KRKCCL+MS-UIGothic"/>
                <a:cs typeface="KRKCCL+MS-UIGothic"/>
              </a:rPr>
              <a:t>商品介</a:t>
            </a:r>
            <a:r>
              <a:rPr sz="1550">
                <a:solidFill>
                  <a:srgbClr val="000000"/>
                </a:solidFill>
                <a:latin typeface="SimSun"/>
                <a:cs typeface="SimSun"/>
              </a:rPr>
              <a:t>绍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712334" y="2802096"/>
            <a:ext cx="3328570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针对顾</a:t>
            </a:r>
            <a:r>
              <a:rPr sz="1200">
                <a:solidFill>
                  <a:srgbClr val="000000"/>
                </a:solidFill>
                <a:latin typeface="KRKCCL+MS-UIGothic"/>
                <a:cs typeface="KRKCCL+MS-UIGothic"/>
              </a:rPr>
              <a:t>客需求，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详细</a:t>
            </a:r>
            <a:r>
              <a:rPr sz="1200">
                <a:solidFill>
                  <a:srgbClr val="000000"/>
                </a:solidFill>
                <a:latin typeface="KRKCCL+MS-UIGothic"/>
                <a:cs typeface="KRKCCL+MS-UIGothic"/>
              </a:rPr>
              <a:t>介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绍</a:t>
            </a:r>
            <a:r>
              <a:rPr sz="1200">
                <a:solidFill>
                  <a:srgbClr val="000000"/>
                </a:solidFill>
                <a:latin typeface="KRKCCL+MS-UIGothic"/>
                <a:cs typeface="KRKCCL+MS-UIGothic"/>
              </a:rPr>
              <a:t>商品的特点、功能、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优势</a:t>
            </a:r>
            <a:r>
              <a:rPr sz="1200">
                <a:solidFill>
                  <a:srgbClr val="000000"/>
                </a:solidFill>
                <a:latin typeface="KRKCCL+MS-UIGothic"/>
                <a:cs typeface="KRKCCL+MS-UIGothic"/>
              </a:rPr>
              <a:t>等，提供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200">
                <a:solidFill>
                  <a:srgbClr val="000000"/>
                </a:solidFill>
                <a:latin typeface="KRKCCL+MS-UIGothic"/>
                <a:cs typeface="KRKCCL+MS-UIGothic"/>
              </a:rPr>
              <a:t>化建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议</a:t>
            </a:r>
            <a:r>
              <a:rPr sz="1200">
                <a:solidFill>
                  <a:srgbClr val="000000"/>
                </a:solidFill>
                <a:latin typeface="KRKCCL+MS-UIGothic"/>
                <a:cs typeface="KRKCCL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215755" y="2996179"/>
            <a:ext cx="1145693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FFFEFE"/>
                </a:solidFill>
                <a:latin typeface="UQOFNW+BJNEWT+MicrosoftYaHei-Bold"/>
                <a:cs typeface="UQOFNW+BJNEWT+MicrosoftYaHei-Bold"/>
              </a:rPr>
              <a:t>01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357879" y="339978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0000"/>
                </a:solidFill>
                <a:latin typeface="SimSun"/>
                <a:cs typeface="SimSun"/>
              </a:rPr>
              <a:t>试</a:t>
            </a:r>
            <a:r>
              <a:rPr sz="1550" spc="25">
                <a:solidFill>
                  <a:srgbClr val="000000"/>
                </a:solidFill>
                <a:latin typeface="KRKCCL+MS-UIGothic"/>
                <a:cs typeface="KRKCCL+MS-UIGothic"/>
              </a:rPr>
              <a:t>用体</a:t>
            </a:r>
            <a:r>
              <a:rPr sz="1550">
                <a:solidFill>
                  <a:srgbClr val="000000"/>
                </a:solidFill>
                <a:latin typeface="SimSun"/>
                <a:cs typeface="SimSun"/>
              </a:rPr>
              <a:t>验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924810" y="3827621"/>
            <a:ext cx="3271063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KRKCCL+MS-UIGothic"/>
                <a:cs typeface="KRKCCL+MS-UIGothic"/>
              </a:rPr>
              <a:t>鼓励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顾</a:t>
            </a:r>
            <a:r>
              <a:rPr sz="1200">
                <a:solidFill>
                  <a:srgbClr val="000000"/>
                </a:solidFill>
                <a:latin typeface="KRKCCL+MS-UIGothic"/>
                <a:cs typeface="KRKCCL+MS-UIGothic"/>
              </a:rPr>
              <a:t>客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试</a:t>
            </a:r>
            <a:r>
              <a:rPr sz="1200">
                <a:solidFill>
                  <a:srgbClr val="000000"/>
                </a:solidFill>
                <a:latin typeface="KRKCCL+MS-UIGothic"/>
                <a:cs typeface="KRKCCL+MS-UIGothic"/>
              </a:rPr>
              <a:t>用商品，确保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顾</a:t>
            </a:r>
            <a:r>
              <a:rPr sz="1200">
                <a:solidFill>
                  <a:srgbClr val="000000"/>
                </a:solidFill>
                <a:latin typeface="KRKCCL+MS-UIGothic"/>
                <a:cs typeface="KRKCCL+MS-UIGothic"/>
              </a:rPr>
              <a:t>客在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购买</a:t>
            </a:r>
            <a:r>
              <a:rPr sz="1200">
                <a:solidFill>
                  <a:srgbClr val="000000"/>
                </a:solidFill>
                <a:latin typeface="KRKCCL+MS-UIGothic"/>
                <a:cs typeface="KRKCCL+MS-UIGothic"/>
              </a:rPr>
              <a:t>前能充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KRKCCL+MS-UIGothic"/>
                <a:cs typeface="KRKCCL+MS-UIGothic"/>
              </a:rPr>
              <a:t>分了解商品，提升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购买</a:t>
            </a:r>
            <a:r>
              <a:rPr sz="1200">
                <a:solidFill>
                  <a:srgbClr val="000000"/>
                </a:solidFill>
                <a:latin typeface="KRKCCL+MS-UIGothic"/>
                <a:cs typeface="KRKCCL+MS-UIGothic"/>
              </a:rPr>
              <a:t>信心。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578090" y="3848984"/>
            <a:ext cx="1145693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FFFEFE"/>
                </a:solidFill>
                <a:latin typeface="UQOFNW+BJNEWT+MicrosoftYaHei-Bold"/>
                <a:cs typeface="UQOFNW+BJNEWT+MicrosoftYaHei-Bold"/>
              </a:rPr>
              <a:t>02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346200" y="461898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0000"/>
                </a:solidFill>
                <a:latin typeface="KRKCCL+MS-UIGothic"/>
                <a:cs typeface="KRKCCL+MS-UIGothic"/>
              </a:rPr>
              <a:t>售后服</a:t>
            </a:r>
            <a:r>
              <a:rPr sz="1550">
                <a:solidFill>
                  <a:srgbClr val="000000"/>
                </a:solidFill>
                <a:latin typeface="SimSun"/>
                <a:cs typeface="SimSun"/>
              </a:rPr>
              <a:t>务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5914390" y="4664959"/>
            <a:ext cx="1145693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FFFEFE"/>
                </a:solidFill>
                <a:latin typeface="UQOFNW+BJNEWT+MicrosoftYaHei-Bold"/>
                <a:cs typeface="UQOFNW+BJNEWT+MicrosoftYaHei-Bold"/>
              </a:rPr>
              <a:t>03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913130" y="5011896"/>
            <a:ext cx="3212187" cy="6553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KRKCCL+MS-UIGothic"/>
                <a:cs typeface="KRKCCL+MS-UIGothic"/>
              </a:rPr>
              <a:t>提供售后咨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询</a:t>
            </a:r>
            <a:r>
              <a:rPr sz="1200">
                <a:solidFill>
                  <a:srgbClr val="000000"/>
                </a:solidFill>
                <a:latin typeface="KRKCCL+MS-UIGothic"/>
                <a:cs typeface="KRKCCL+MS-UIGothic"/>
              </a:rPr>
              <a:t>、退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换货处</a:t>
            </a:r>
            <a:r>
              <a:rPr sz="1200">
                <a:solidFill>
                  <a:srgbClr val="000000"/>
                </a:solidFill>
                <a:latin typeface="KRKCCL+MS-UIGothic"/>
                <a:cs typeface="KRKCCL+MS-UIGothic"/>
              </a:rPr>
              <a:t>理、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200">
                <a:solidFill>
                  <a:srgbClr val="000000"/>
                </a:solidFill>
                <a:latin typeface="KRKCCL+MS-UIGothic"/>
                <a:cs typeface="KRKCCL+MS-UIGothic"/>
              </a:rPr>
              <a:t>修保养等服</a:t>
            </a:r>
          </a:p>
          <a:p>
            <a:pPr marL="0" marR="0">
              <a:lnSpc>
                <a:spcPts val="1200"/>
              </a:lnSpc>
              <a:spcBef>
                <a:spcPts val="96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200">
                <a:solidFill>
                  <a:srgbClr val="000000"/>
                </a:solidFill>
                <a:latin typeface="KRKCCL+MS-UIGothic"/>
                <a:cs typeface="KRKCCL+MS-UIGothic"/>
              </a:rPr>
              <a:t>，保障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顾</a:t>
            </a:r>
            <a:r>
              <a:rPr sz="1200">
                <a:solidFill>
                  <a:srgbClr val="000000"/>
                </a:solidFill>
                <a:latin typeface="KRKCCL+MS-UIGothic"/>
                <a:cs typeface="KRKCCL+MS-UIGothic"/>
              </a:rPr>
              <a:t>客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1200">
                <a:solidFill>
                  <a:srgbClr val="000000"/>
                </a:solidFill>
                <a:latin typeface="KRKCCL+MS-UIGothic"/>
                <a:cs typeface="KRKCCL+MS-UIGothic"/>
              </a:rPr>
              <a:t>益，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树</a:t>
            </a:r>
            <a:r>
              <a:rPr sz="1200">
                <a:solidFill>
                  <a:srgbClr val="000000"/>
                </a:solidFill>
                <a:latin typeface="KRKCCL+MS-UIGothic"/>
                <a:cs typeface="KRKCCL+MS-UIGothic"/>
              </a:rPr>
              <a:t>立品牌形象。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4214495" y="5484109"/>
            <a:ext cx="1145693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FFFEFE"/>
                </a:solidFill>
                <a:latin typeface="UQOFNW+BJNEWT+MicrosoftYaHei-Bold"/>
                <a:cs typeface="UQOFNW+BJNEWT+MicrosoftYaHei-Bold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员</a:t>
            </a:r>
            <a:r>
              <a:rPr sz="3000">
                <a:solidFill>
                  <a:srgbClr val="FF6D1B"/>
                </a:solidFill>
                <a:latin typeface="KRKCCL+MS-UIGothic"/>
                <a:cs typeface="KRKCCL+MS-UIGothic"/>
              </a:rPr>
              <a:t>工服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务态</a:t>
            </a:r>
            <a:r>
              <a:rPr sz="3000">
                <a:solidFill>
                  <a:srgbClr val="FF6D1B"/>
                </a:solidFill>
                <a:latin typeface="KRKCCL+MS-UIGothic"/>
                <a:cs typeface="KRKCCL+MS-UIGothic"/>
              </a:rPr>
              <a:t>度与礼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仪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89125" y="4256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SimSun"/>
                <a:cs typeface="SimSun"/>
              </a:rPr>
              <a:t>仪</a:t>
            </a:r>
            <a:r>
              <a:rPr sz="1550" spc="25">
                <a:solidFill>
                  <a:srgbClr val="FF6D1B"/>
                </a:solidFill>
                <a:latin typeface="KRKCCL+MS-UIGothic"/>
                <a:cs typeface="KRKCCL+MS-UIGothic"/>
              </a:rPr>
              <a:t>容</a:t>
            </a:r>
            <a:r>
              <a:rPr sz="1550" spc="25">
                <a:solidFill>
                  <a:srgbClr val="FF6D1B"/>
                </a:solidFill>
                <a:latin typeface="SimSun"/>
                <a:cs typeface="SimSun"/>
              </a:rPr>
              <a:t>仪</a:t>
            </a:r>
            <a:r>
              <a:rPr sz="1550">
                <a:solidFill>
                  <a:srgbClr val="FF6D1B"/>
                </a:solidFill>
                <a:latin typeface="KRKCCL+MS-UIGothic"/>
                <a:cs typeface="KRKCCL+MS-UIGothic"/>
              </a:rPr>
              <a:t>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443095" y="427862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KRKCCL+MS-UIGothic"/>
                <a:cs typeface="KRKCCL+MS-UIGothic"/>
              </a:rPr>
              <a:t>服</a:t>
            </a:r>
            <a:r>
              <a:rPr sz="1550" spc="25">
                <a:solidFill>
                  <a:srgbClr val="FF6D1B"/>
                </a:solidFill>
                <a:latin typeface="SimSun"/>
                <a:cs typeface="SimSun"/>
              </a:rPr>
              <a:t>务态</a:t>
            </a:r>
            <a:r>
              <a:rPr sz="1550">
                <a:solidFill>
                  <a:srgbClr val="FF6D1B"/>
                </a:solidFill>
                <a:latin typeface="KRKCCL+MS-UIGothic"/>
                <a:cs typeface="KRKCCL+MS-UIGothic"/>
              </a:rPr>
              <a:t>度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96430" y="427862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KRKCCL+MS-UIGothic"/>
                <a:cs typeface="KRKCCL+MS-UIGothic"/>
              </a:rPr>
              <a:t>沟通技巧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550400" y="427862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SimSun"/>
                <a:cs typeface="SimSun"/>
              </a:rPr>
              <a:t>团队协</a:t>
            </a:r>
            <a:r>
              <a:rPr sz="1550">
                <a:solidFill>
                  <a:srgbClr val="FF6D1B"/>
                </a:solidFill>
                <a:latin typeface="KRKCCL+MS-UIGothic"/>
                <a:cs typeface="KRKCCL+MS-UIGothic"/>
              </a:rPr>
              <a:t>作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317625" y="4792083"/>
            <a:ext cx="212675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着装整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洁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、大方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得体，保持良好的个人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卫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生和形象。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871595" y="4804783"/>
            <a:ext cx="226263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情、耐心、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致地接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顾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客，关注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顾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客需求，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极解答疑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424929" y="4804783"/>
            <a:ext cx="212675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运用礼貌用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，保持微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笑，注意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倾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听，有效沟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通，提升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顾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意度。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978900" y="4804783"/>
            <a:ext cx="212675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工之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间应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互相支持，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协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作共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赢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为顾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客提供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高效、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优质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的服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53990" y="2851943"/>
            <a:ext cx="52578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C76900"/>
                </a:solidFill>
                <a:latin typeface="KRKCCL+MS-UIGothic"/>
                <a:cs typeface="KRKCCL+MS-UIGothic"/>
              </a:rPr>
              <a:t>五星</a:t>
            </a:r>
            <a:r>
              <a:rPr sz="3600">
                <a:solidFill>
                  <a:srgbClr val="C76900"/>
                </a:solidFill>
                <a:latin typeface="SimSun"/>
                <a:cs typeface="SimSun"/>
              </a:rPr>
              <a:t>标</a:t>
            </a:r>
            <a:r>
              <a:rPr sz="3600">
                <a:solidFill>
                  <a:srgbClr val="C76900"/>
                </a:solidFill>
                <a:latin typeface="KRKCCL+MS-UIGothic"/>
                <a:cs typeface="KRKCCL+MS-UIGothic"/>
              </a:rPr>
              <a:t>准之</a:t>
            </a:r>
            <a:r>
              <a:rPr sz="3600">
                <a:solidFill>
                  <a:srgbClr val="C76900"/>
                </a:solidFill>
                <a:latin typeface="SimSun"/>
                <a:cs typeface="SimSun"/>
              </a:rPr>
              <a:t>产</a:t>
            </a:r>
            <a:r>
              <a:rPr sz="3600">
                <a:solidFill>
                  <a:srgbClr val="C76900"/>
                </a:solidFill>
                <a:latin typeface="KRKCCL+MS-UIGothic"/>
                <a:cs typeface="KRKCCL+MS-UIGothic"/>
              </a:rPr>
              <a:t>品与</a:t>
            </a:r>
            <a:r>
              <a:rPr sz="3600">
                <a:solidFill>
                  <a:srgbClr val="C76900"/>
                </a:solidFill>
                <a:latin typeface="SimSun"/>
                <a:cs typeface="SimSun"/>
              </a:rPr>
              <a:t>陈</a:t>
            </a:r>
            <a:r>
              <a:rPr sz="3600">
                <a:solidFill>
                  <a:srgbClr val="C76900"/>
                </a:solidFill>
                <a:latin typeface="KRKCCL+MS-UIGothic"/>
                <a:cs typeface="KRKCCL+MS-UIGothic"/>
              </a:rPr>
              <a:t>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814445" y="3179613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FEFE"/>
                </a:solidFill>
                <a:latin typeface="UQOFNW+BJNEWT+MicrosoftYaHei-Bold"/>
                <a:cs typeface="UQOFNW+BJNEWT+MicrosoftYaHei-Bold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FF6D1B"/>
                </a:solidFill>
                <a:latin typeface="KRKCCL+MS-UIGothic"/>
                <a:cs typeface="KRKCCL+MS-UIGothic"/>
              </a:rPr>
              <a:t>品品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FF6D1B"/>
                </a:solidFill>
                <a:latin typeface="KRKCCL+MS-UIGothic"/>
                <a:cs typeface="KRKCCL+MS-UIGothic"/>
              </a:rPr>
              <a:t>与多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样</a:t>
            </a:r>
            <a:r>
              <a:rPr sz="3000">
                <a:solidFill>
                  <a:srgbClr val="FF6D1B"/>
                </a:solidFill>
                <a:latin typeface="KRKCCL+MS-UIGothic"/>
                <a:cs typeface="KRKCCL+MS-UIGothic"/>
              </a:rPr>
              <a:t>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UQOFNW+BJNEWT+MicrosoftYaHei-Bold"/>
                <a:cs typeface="UQOFNW+BJNEWT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UQOFNW+BJNEWT+MicrosoftYaHei-Bold"/>
                <a:cs typeface="UQOFNW+BJNEWT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UQOFNW+BJNEWT+MicrosoftYaHei-Bold"/>
                <a:cs typeface="UQOFNW+BJNEWT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6D1B"/>
                </a:solidFill>
                <a:latin typeface="SimSun"/>
                <a:cs typeface="SimSun"/>
              </a:rPr>
              <a:t>优质产</a:t>
            </a:r>
            <a:r>
              <a:rPr sz="2000">
                <a:solidFill>
                  <a:srgbClr val="FF6D1B"/>
                </a:solidFill>
                <a:latin typeface="KRKCCL+MS-UIGothic"/>
                <a:cs typeface="KRKCCL+MS-UIGothic"/>
              </a:rPr>
              <a:t>品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6D1B"/>
                </a:solidFill>
                <a:latin typeface="KRKCCL+MS-UIGothic"/>
                <a:cs typeface="KRKCCL+MS-UIGothic"/>
              </a:rPr>
              <a:t>多</a:t>
            </a:r>
            <a:r>
              <a:rPr sz="2000" spc="25">
                <a:solidFill>
                  <a:srgbClr val="FF6D1B"/>
                </a:solidFill>
                <a:latin typeface="SimSun"/>
                <a:cs typeface="SimSun"/>
              </a:rPr>
              <a:t>样</a:t>
            </a:r>
            <a:r>
              <a:rPr sz="2000" spc="25">
                <a:solidFill>
                  <a:srgbClr val="FF6D1B"/>
                </a:solidFill>
                <a:latin typeface="KRKCCL+MS-UIGothic"/>
                <a:cs typeface="KRKCCL+MS-UIGothic"/>
              </a:rPr>
              <a:t>化</a:t>
            </a:r>
            <a:r>
              <a:rPr sz="2000" spc="23">
                <a:solidFill>
                  <a:srgbClr val="FF6D1B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6D1B"/>
                </a:solidFill>
                <a:latin typeface="KRKCCL+MS-UIGothic"/>
                <a:cs typeface="KRKCCL+MS-UIGothic"/>
              </a:rPr>
              <a:t>地域特色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确保所售商品均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高品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品，通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过严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格的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筛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让顾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客放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购买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提供丰富的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品种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和款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式，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足不同客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群体的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需求，提高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顾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意度。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显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本地文化和特色，引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入具有地域特色的商品，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增加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品的独特性和吸引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力。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FF6D1B"/>
                </a:solidFill>
                <a:latin typeface="KRKCCL+MS-UIGothic"/>
                <a:cs typeface="KRKCCL+MS-UIGothic"/>
              </a:rPr>
              <a:t>品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陈</a:t>
            </a:r>
            <a:r>
              <a:rPr sz="3000">
                <a:solidFill>
                  <a:srgbClr val="FF6D1B"/>
                </a:solidFill>
                <a:latin typeface="KRKCCL+MS-UIGothic"/>
                <a:cs typeface="KRKCCL+MS-UIGothic"/>
              </a:rPr>
              <a:t>列与展示技巧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视觉</a:t>
            </a:r>
            <a:r>
              <a:rPr sz="2300" spc="23">
                <a:solidFill>
                  <a:srgbClr val="FF6D1B"/>
                </a:solidFill>
                <a:latin typeface="KRKCCL+MS-UIGothic"/>
                <a:cs typeface="KRKCCL+MS-UIGothic"/>
              </a:rPr>
              <a:t>吸引力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陈</a:t>
            </a:r>
            <a:r>
              <a:rPr sz="2300" spc="25">
                <a:solidFill>
                  <a:srgbClr val="FF6D1B"/>
                </a:solidFill>
                <a:latin typeface="KRKCCL+MS-UIGothic"/>
                <a:cs typeface="KRKCCL+MS-UIGothic"/>
              </a:rPr>
              <a:t>列主</a:t>
            </a:r>
            <a:r>
              <a:rPr sz="2300">
                <a:solidFill>
                  <a:srgbClr val="FF6D1B"/>
                </a:solidFill>
                <a:latin typeface="SimSun"/>
                <a:cs typeface="SimSun"/>
              </a:rPr>
              <a:t>题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KRKCCL+MS-UIGothic"/>
                <a:cs typeface="KRKCCL+MS-UIGothic"/>
              </a:rPr>
              <a:t>互</a:t>
            </a: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动</a:t>
            </a:r>
            <a:r>
              <a:rPr sz="2300" spc="25">
                <a:solidFill>
                  <a:srgbClr val="FF6D1B"/>
                </a:solidFill>
                <a:latin typeface="KRKCCL+MS-UIGothic"/>
                <a:cs typeface="KRKCCL+MS-UIGothic"/>
              </a:rPr>
              <a:t>体</a:t>
            </a:r>
            <a:r>
              <a:rPr sz="2300">
                <a:solidFill>
                  <a:srgbClr val="FF6D1B"/>
                </a:solidFill>
                <a:latin typeface="SimSun"/>
                <a:cs typeface="SimSun"/>
              </a:rPr>
              <a:t>验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33622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运用色彩搭配、灯光效果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和空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布局，打造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视觉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上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具有吸引力的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陈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列，吸引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顾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店。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定不同的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陈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列主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，将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相关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合在一起，方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顾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购买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555304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增加互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动环节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和体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区域，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让顾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客能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够亲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身感受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品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的品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和特点，提高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购买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RKCCL+MS-UIGothic"/>
                <a:cs typeface="KRKCCL+MS-UIGothic"/>
              </a:rPr>
              <a:t>意愿。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https://d.book118.com/368133042055006032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KRKCCL+MS-UIGothic</vt:lpstr>
      <vt:lpstr>SimSun</vt:lpstr>
      <vt:lpstr>Times New Roman</vt:lpstr>
      <vt:lpstr>URSFBE+ECVLJT+ArialMT</vt:lpstr>
      <vt:lpstr>UQOFNW+BJNEWT+MicrosoftYaHei-Bold</vt:lpstr>
      <vt:lpstr>SOSFEK+VRLABW+MicrosoftYaHei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2024-09-09T21:29:39.830</cp:lastPrinted>
  <dcterms:created xsi:type="dcterms:W3CDTF">2024-09-09T13:29:39Z</dcterms:created>
  <dcterms:modified xsi:type="dcterms:W3CDTF">2024-09-09T13:29:41Z</dcterms:modified>
</cp:coreProperties>
</file>