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Relationship Id="rId3" Type="http://schemas.openxmlformats.org/officeDocument/2006/relationships/image" Target="../media/image8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0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1.wmf" /><Relationship Id="rId3" Type="http://schemas.openxmlformats.org/officeDocument/2006/relationships/image" Target="../media/image15.wmf" /><Relationship Id="rId4" Type="http://schemas.openxmlformats.org/officeDocument/2006/relationships/image" Target="../media/image16.wmf" /><Relationship Id="rId5" Type="http://schemas.openxmlformats.org/officeDocument/2006/relationships/image" Target="../media/image1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Relationship Id="rId3" Type="http://schemas.openxmlformats.org/officeDocument/2006/relationships/image" Target="../media/image2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wmf" /><Relationship Id="rId2" Type="http://schemas.openxmlformats.org/officeDocument/2006/relationships/image" Target="../media/image22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5530-0312-4FAD-A3BD-90B3CA3F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44A38-D366-4A60-8D0B-A2EA847B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59295-E722-49EC-8541-93F09267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9A53A-27C0-4872-A3F2-1A3E05A4B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C53E67-EF48-487B-93A1-D6D1B2CD6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91B73-FF12-4EEA-8712-42C502B0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24813-F493-46D5-9E2D-13991342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A632F-9339-4AE9-981B-BCC50228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94A8D-A2AD-4DF5-85A0-75AF45A5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16E02-0637-468A-AA53-0E9B63A3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EA9B-FAE9-4692-860A-36C7D475E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  <a:lum bright="-10000" contrast="-40000"/>
          </a:blip>
          <a:stretch>
            <a:fillRect/>
          </a:stretch>
        </p:blipFill>
        <p:spPr>
          <a:xfrm>
            <a:off x="1" y="5214950"/>
            <a:ext cx="1472173" cy="16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214422"/>
            <a:ext cx="7772400" cy="1470025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1733" y="2759581"/>
            <a:ext cx="6100534" cy="1740989"/>
          </a:xfrm>
        </p:spPr>
        <p:txBody>
          <a:bodyPr/>
          <a:lstStyle>
            <a:lvl1pPr marL="0" indent="0" algn="ctr">
              <a:buNone/>
              <a:defRPr lang="zh-CN" altLang="en-US"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15645-0A14-4EB5-9EFC-5FC045E0A27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44197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6F6F3-00C9-4672-8BAF-5E93D255C5E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9464313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  <a:lum bright="-10000" contrast="-30000"/>
          </a:blip>
          <a:stretch>
            <a:fillRect/>
          </a:stretch>
        </p:blipFill>
        <p:spPr>
          <a:xfrm>
            <a:off x="7480636" y="0"/>
            <a:ext cx="1663364" cy="235743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143369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643182"/>
            <a:ext cx="7772400" cy="1500187"/>
          </a:xfrm>
        </p:spPr>
        <p:txBody>
          <a:bodyPr anchor="b"/>
          <a:lstStyle>
            <a:lvl1pPr marL="0" indent="0">
              <a:buNone/>
              <a:defRPr lang="zh-CN" altLang="en-US" sz="2800" smtClean="0">
                <a:effectLst/>
              </a:defRPr>
            </a:lvl1pPr>
            <a:lvl2pPr marL="457200" indent="0">
              <a:buNone/>
              <a:defRPr lang="zh-CN" altLang="en-US" sz="2400" smtClean="0">
                <a:effectLst/>
              </a:defRPr>
            </a:lvl2pPr>
            <a:lvl3pPr marL="914400" indent="0">
              <a:buNone/>
              <a:defRPr lang="zh-CN" altLang="en-US" sz="2000" smtClean="0">
                <a:effectLst/>
              </a:defRPr>
            </a:lvl3pPr>
            <a:lvl4pPr marL="1371600" indent="0">
              <a:buNone/>
              <a:defRPr lang="zh-CN" altLang="en-US" sz="1600" smtClean="0">
                <a:effectLst/>
              </a:defRPr>
            </a:lvl4pPr>
            <a:lvl5pPr marL="1828800" indent="0">
              <a:buNone/>
              <a:defRPr lang="zh-CN" altLang="en-US" sz="1400" smtClean="0">
                <a:effectLst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22EEB-A74F-4514-8A38-19936CBE91A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698675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0DF94-DCDA-42A9-B2AC-E76F1C4A195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7416482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8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FC388-CB52-41D3-81B4-3E41B1728DF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8630700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813F5-1CE8-4330-A03E-522323CAC03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1818083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4EAA8-C8F1-4DF0-A7F0-0D868EE3CD1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9425609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1175" y="5357826"/>
            <a:ext cx="8226225" cy="768028"/>
          </a:xfrm>
        </p:spPr>
        <p:txBody>
          <a:bodyPr/>
          <a:lstStyle>
            <a:lvl1pPr algn="ctr">
              <a:defRPr lang="zh-CN" altLang="en-US" sz="3600" b="0" kern="1200" spc="5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0382" y="428604"/>
            <a:ext cx="5111750" cy="48577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679086" y="1357298"/>
            <a:ext cx="3008313" cy="392909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9AB38-6902-4CE1-B0E3-AED945C2FC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460219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5298" y="214290"/>
            <a:ext cx="7448602" cy="781052"/>
          </a:xfrm>
        </p:spPr>
        <p:txBody>
          <a:bodyPr/>
          <a:lstStyle>
            <a:lvl1pPr algn="ctr" rtl="0">
              <a:spcBef>
                <a:spcPct val="0"/>
              </a:spcBef>
              <a:buNone/>
              <a:defRPr sz="3600" b="0" kern="1200" spc="5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1015" y="1000108"/>
            <a:ext cx="7452360" cy="5214974"/>
          </a:xfrm>
          <a:prstGeom prst="snip2DiagRect">
            <a:avLst>
              <a:gd name="adj1" fmla="val 0"/>
              <a:gd name="adj2" fmla="val 1794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953000" y="6243633"/>
            <a:ext cx="3180375" cy="614367"/>
          </a:xfrm>
        </p:spPr>
        <p:txBody>
          <a:bodyPr/>
          <a:lstStyle>
            <a:lvl1pPr marL="0" indent="0" algn="r">
              <a:buNone/>
              <a:defRPr sz="1400"/>
            </a:lvl1pPr>
            <a:lvl2pPr marL="457200" indent="0" algn="r">
              <a:buNone/>
              <a:defRPr sz="1200"/>
            </a:lvl2pPr>
            <a:lvl3pPr marL="914400" indent="0" algn="r">
              <a:buNone/>
              <a:defRPr sz="1000"/>
            </a:lvl3pPr>
            <a:lvl4pPr marL="1371600" indent="0" algn="r">
              <a:buNone/>
              <a:defRPr sz="900"/>
            </a:lvl4pPr>
            <a:lvl5pPr marL="1828800" indent="0" algn="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492875"/>
            <a:ext cx="167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2286000" y="6492875"/>
            <a:ext cx="26431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82625" y="5346700"/>
            <a:ext cx="871538" cy="871538"/>
          </a:xfrm>
          <a:prstGeom prst="rtTriangl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>
              <a:defRPr/>
            </a:lvl1pPr>
          </a:lstStyle>
          <a:p>
            <a:pPr>
              <a:defRPr/>
            </a:pPr>
            <a:fld id="{E9A24117-4F9A-4817-B7B8-26C3260F9CE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025256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500176"/>
            <a:ext cx="8229600" cy="471490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3B93F-4D5D-4853-832E-56D3A787F2A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0195678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86644" y="274638"/>
            <a:ext cx="1400156" cy="5940444"/>
          </a:xfrm>
        </p:spPr>
        <p:txBody>
          <a:bodyPr vert="eaVert"/>
          <a:lstStyle>
            <a:lvl1pPr algn="ctr">
              <a:defRPr>
                <a:effectLst>
                  <a:outerShdw dist="50800" dir="18900000" algn="tl" rotWithShape="0">
                    <a:srgbClr val="000000">
                      <a:alpha val="75000"/>
                    </a:srgbClr>
                  </a:outerShdw>
                </a:effectLst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758006" cy="59404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EC8E3-55CF-4130-9F2B-C6F2057FA5C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132570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98450" y="228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4000500" cy="44989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762500" y="1600200"/>
            <a:ext cx="4000500" cy="21732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762500" y="3925888"/>
            <a:ext cx="4000500" cy="21732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29845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1025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65500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6F5D6-774E-42F6-8834-629073A57C8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7836614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3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75575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matte">
              <a:bevelT w="12700" h="12700"/>
            </a:sp3d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274320" rtlCol="0" anchor="ctr"/>
          <a:lstStyle>
            <a:defPPr>
              <a:defRPr lang="zh-CN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zh-CN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45720" tIns="45720" rIns="45720" rtlCol="0" anchor="ctr"/>
          <a:lstStyle>
            <a:defPPr>
              <a:defRPr lang="zh-CN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BB27F013-8672-4415-BCB1-627AEC5901E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lang="zh-CN" altLang="en-US" sz="4400" kern="1200" spc="50">
          <a:ln w="12700">
            <a:noFill/>
            <a:prstDash val="solid"/>
          </a:ln>
          <a:solidFill>
            <a:srgbClr val="4BC5B9"/>
          </a:solidFill>
          <a:effectLst>
            <a:outerShdw blurRad="38100" dist="20320" dir="27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4BC5B9"/>
          </a:solidFill>
          <a:latin typeface="Footlight MT Light" pitchFamily="18" charset="0"/>
          <a:ea typeface="华文新魏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4BC5B9"/>
          </a:solidFill>
          <a:latin typeface="Footlight MT Light" pitchFamily="18" charset="0"/>
          <a:ea typeface="华文新魏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4BC5B9"/>
          </a:solidFill>
          <a:latin typeface="Footlight MT Light" pitchFamily="18" charset="0"/>
          <a:ea typeface="华文新魏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rgbClr val="4BC5B9"/>
          </a:solidFill>
          <a:latin typeface="Footlight MT Light" pitchFamily="18" charset="0"/>
          <a:ea typeface="华文新魏" pitchFamily="2" charset="-122"/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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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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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1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1.vml" /><Relationship Id="rId2" Type="http://schemas.openxmlformats.org/officeDocument/2006/relationships/image" Target="../media/image5.gif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6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7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8.wmf" /><Relationship Id="rId9" Type="http://schemas.openxmlformats.org/officeDocument/2006/relationships/oleObject" Target="../embeddings/oleObject4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gif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10.wmf" /><Relationship Id="rId5" Type="http://schemas.openxmlformats.org/officeDocument/2006/relationships/oleObject" Target="../embeddings/oleObject6.bin" TargetMode="Internal" /><Relationship Id="rId6" Type="http://schemas.openxmlformats.org/officeDocument/2006/relationships/image" Target="../media/image11.wmf" /><Relationship Id="rId7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3.wmf" /><Relationship Id="rId11" Type="http://schemas.openxmlformats.org/officeDocument/2006/relationships/oleObject" Target="../embeddings/oleObject12.bin" TargetMode="Internal" /><Relationship Id="rId12" Type="http://schemas.openxmlformats.org/officeDocument/2006/relationships/vmlDrawing" Target="../drawings/vmlDrawing3.v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8.bin" TargetMode="Internal" /><Relationship Id="rId5" Type="http://schemas.openxmlformats.org/officeDocument/2006/relationships/image" Target="../media/image10.wmf" /><Relationship Id="rId6" Type="http://schemas.openxmlformats.org/officeDocument/2006/relationships/oleObject" Target="../embeddings/oleObject9.bin" TargetMode="Internal" /><Relationship Id="rId7" Type="http://schemas.openxmlformats.org/officeDocument/2006/relationships/image" Target="../media/image12.wmf" /><Relationship Id="rId8" Type="http://schemas.openxmlformats.org/officeDocument/2006/relationships/oleObject" Target="../embeddings/oleObject10.bin" TargetMode="Internal" /><Relationship Id="rId9" Type="http://schemas.openxmlformats.org/officeDocument/2006/relationships/oleObject" Target="../embeddings/oleObject11.bin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17.bin" TargetMode="Internal" /><Relationship Id="rId11" Type="http://schemas.openxmlformats.org/officeDocument/2006/relationships/image" Target="../media/image17.wmf" /><Relationship Id="rId12" Type="http://schemas.openxmlformats.org/officeDocument/2006/relationships/vmlDrawing" Target="../drawings/vmlDrawing4.v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14.bin" TargetMode="Internal" /><Relationship Id="rId5" Type="http://schemas.openxmlformats.org/officeDocument/2006/relationships/image" Target="../media/image11.wmf" /><Relationship Id="rId6" Type="http://schemas.openxmlformats.org/officeDocument/2006/relationships/oleObject" Target="../embeddings/oleObject15.bin" TargetMode="Internal" /><Relationship Id="rId7" Type="http://schemas.openxmlformats.org/officeDocument/2006/relationships/image" Target="../media/image15.wmf" /><Relationship Id="rId8" Type="http://schemas.openxmlformats.org/officeDocument/2006/relationships/oleObject" Target="../embeddings/oleObject16.bin" TargetMode="Internal" /><Relationship Id="rId9" Type="http://schemas.openxmlformats.org/officeDocument/2006/relationships/image" Target="../media/image16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8.bin" TargetMode="Internal" /><Relationship Id="rId3" Type="http://schemas.openxmlformats.org/officeDocument/2006/relationships/image" Target="../media/image18.wmf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19.wmf" /><Relationship Id="rId6" Type="http://schemas.openxmlformats.org/officeDocument/2006/relationships/oleObject" Target="../embeddings/oleObject20.bin" TargetMode="Internal" /><Relationship Id="rId7" Type="http://schemas.openxmlformats.org/officeDocument/2006/relationships/image" Target="../media/image20.wmf" /><Relationship Id="rId8" Type="http://schemas.openxmlformats.org/officeDocument/2006/relationships/vmlDrawing" Target="../drawings/vmlDrawing5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21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22.wmf" /><Relationship Id="rId6" Type="http://schemas.openxmlformats.org/officeDocument/2006/relationships/vmlDrawing" Target="../drawings/vmlDrawing6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3.jpeg" /><Relationship Id="rId3" Type="http://schemas.openxmlformats.org/officeDocument/2006/relationships/oleObject" Target="../embeddings/oleObject23.bin" TargetMode="Internal" /><Relationship Id="rId4" Type="http://schemas.openxmlformats.org/officeDocument/2006/relationships/image" Target="../media/image24.wmf" /><Relationship Id="rId5" Type="http://schemas.openxmlformats.org/officeDocument/2006/relationships/vmlDrawing" Target="../drawings/vmlDrawing7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406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052736"/>
            <a:ext cx="9144000" cy="3024188"/>
          </a:xfrm>
        </p:spPr>
        <p:txBody>
          <a:bodyPr/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US" altLang="zh-CN" sz="9600" b="1" i="1">
                <a:solidFill>
                  <a:srgbClr val="FF0000"/>
                </a:solidFill>
                <a:latin typeface="方正舒体" pitchFamily="2" charset="-122"/>
                <a:ea typeface="方正舒体" pitchFamily="2" charset="-122"/>
              </a:rPr>
              <a:t>2.4 </a:t>
            </a:r>
            <a:r>
              <a:rPr sz="9600" b="1" i="1">
                <a:solidFill>
                  <a:srgbClr val="FF0000"/>
                </a:solidFill>
                <a:latin typeface="方正舒体" pitchFamily="2" charset="-122"/>
                <a:ea typeface="方正舒体" pitchFamily="2" charset="-122"/>
              </a:rPr>
              <a:t>公园有多宽</a:t>
            </a:r>
          </a:p>
        </p:txBody>
      </p:sp>
      <p:sp>
        <p:nvSpPr>
          <p:cNvPr id="4" name="矩形 3"/>
          <p:cNvSpPr/>
          <p:nvPr/>
        </p:nvSpPr>
        <p:spPr>
          <a:xfrm>
            <a:off x="4487584" y="5589588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342900" indent="-342900" algn="ctr">
              <a:lnSpc>
                <a:spcPct val="110000"/>
              </a:lnSpc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0" y="333375"/>
            <a:ext cx="9144000" cy="183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zh-CN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    </a:t>
            </a:r>
            <a:r>
              <a:rPr lang="zh-CN" altLang="en-US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某地开辟了一块长方形的荒地，新建一个以环保为主题的公园。已知这块荒地的长是宽的</a:t>
            </a:r>
            <a:r>
              <a:rPr lang="en-US" altLang="zh-CN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倍，它的面积为</a:t>
            </a:r>
            <a:r>
              <a:rPr lang="en-US" altLang="zh-CN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400 000</a:t>
            </a:r>
            <a:r>
              <a:rPr lang="zh-CN" altLang="en-US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3800" b="1" smtClean="0">
                <a:solidFill>
                  <a:schemeClr val="bg2">
                    <a:lumMod val="10000"/>
                  </a:schemeClr>
                </a:solidFill>
                <a:ea typeface="黑体" pitchFamily="2" charset="-122"/>
              </a:rPr>
              <a:t>²</a:t>
            </a:r>
            <a:r>
              <a:rPr lang="zh-CN" altLang="en-US" sz="3800" b="1" smtClean="0">
                <a:solidFill>
                  <a:schemeClr val="bg2">
                    <a:lumMod val="10000"/>
                  </a:schemeClr>
                </a:solidFill>
                <a:latin typeface="黑体" pitchFamily="2" charset="-122"/>
                <a:ea typeface="黑体" pitchFamily="2" charset="-122"/>
              </a:rPr>
              <a:t>。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0" y="4437063"/>
            <a:ext cx="91440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）公园的宽大约是多少？它有</a:t>
            </a:r>
            <a:r>
              <a:rPr lang="en-US" altLang="zh-CN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1000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米吗？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0" y="5300663"/>
            <a:ext cx="87630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）如果要求误差小于</a:t>
            </a:r>
            <a:r>
              <a:rPr lang="en-US" altLang="zh-CN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10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米，它的宽大约是多少？与同伴交流。</a:t>
            </a: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2555875" y="2420938"/>
            <a:ext cx="3529013" cy="18002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US" altLang="zh-CN" sz="3800" b="1"/>
              <a:t>400000</a:t>
            </a:r>
            <a:r>
              <a:rPr lang="zh-CN" altLang="en-US" sz="3800" b="1"/>
              <a:t>米</a:t>
            </a:r>
            <a:r>
              <a:rPr lang="en-US" altLang="zh-CN" sz="3800" b="1" baseline="30000"/>
              <a:t>2</a:t>
            </a:r>
            <a:endParaRPr lang="en-US" altLang="zh-CN" sz="3800" b="1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2555875" y="2420938"/>
            <a:ext cx="3529013" cy="18002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US" altLang="zh-CN" sz="3800" b="1"/>
              <a:t>400000</a:t>
            </a:r>
            <a:r>
              <a:rPr lang="zh-CN" altLang="en-US" sz="3800" b="1"/>
              <a:t>米</a:t>
            </a:r>
            <a:r>
              <a:rPr lang="en-US" altLang="zh-CN" sz="3800" b="1" baseline="30000"/>
              <a:t>2</a:t>
            </a:r>
            <a:endParaRPr lang="en-US" altLang="zh-CN" sz="3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/>
      <p:bldP spid="3076" grpId="0"/>
      <p:bldP spid="307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381000" y="260350"/>
            <a:ext cx="8763000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3</a:t>
            </a:r>
            <a:r>
              <a:rPr lang="zh-CN" altLang="en-US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）该公园中心有一个圆形花圃，它的面积是</a:t>
            </a:r>
            <a:r>
              <a:rPr lang="en-US" altLang="zh-CN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800</a:t>
            </a:r>
            <a:r>
              <a:rPr lang="zh-CN" altLang="en-US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</a:t>
            </a:r>
            <a:r>
              <a:rPr lang="en-US" altLang="zh-CN" sz="6000" b="1">
                <a:solidFill>
                  <a:srgbClr val="0000FF"/>
                </a:solidFill>
                <a:ea typeface="黑体" pitchFamily="2" charset="-122"/>
              </a:rPr>
              <a:t>²</a:t>
            </a:r>
            <a:r>
              <a:rPr lang="zh-CN" altLang="en-US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，你能估计它的半径吗？（误差小于</a:t>
            </a:r>
            <a:r>
              <a:rPr lang="en-US" altLang="zh-CN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6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米）</a:t>
            </a:r>
          </a:p>
        </p:txBody>
      </p:sp>
      <p:grpSp>
        <p:nvGrpSpPr>
          <p:cNvPr id="28675" name="Group 4"/>
          <p:cNvGrpSpPr/>
          <p:nvPr/>
        </p:nvGrpSpPr>
        <p:grpSpPr>
          <a:xfrm>
            <a:off x="2195513" y="4292600"/>
            <a:ext cx="4679950" cy="2349500"/>
            <a:chOff x="1872" y="1440"/>
            <a:chExt cx="1872" cy="912"/>
          </a:xfrm>
        </p:grpSpPr>
        <p:sp>
          <p:nvSpPr>
            <p:cNvPr id="28676" name="Rectangle 5"/>
            <p:cNvSpPr>
              <a:spLocks noChangeArrowheads="1"/>
            </p:cNvSpPr>
            <p:nvPr/>
          </p:nvSpPr>
          <p:spPr bwMode="auto">
            <a:xfrm>
              <a:off x="1872" y="1440"/>
              <a:ext cx="1872" cy="91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677" name="Oval 6"/>
            <p:cNvSpPr>
              <a:spLocks noChangeArrowheads="1"/>
            </p:cNvSpPr>
            <p:nvPr/>
          </p:nvSpPr>
          <p:spPr bwMode="auto">
            <a:xfrm>
              <a:off x="2544" y="1632"/>
              <a:ext cx="528" cy="528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1371600" y="0"/>
            <a:ext cx="47244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8000" b="1" u="sng">
                <a:solidFill>
                  <a:srgbClr val="0033CC"/>
                </a:solidFill>
                <a:latin typeface="Arial Black" pitchFamily="34" charset="0"/>
                <a:ea typeface="隶书" pitchFamily="49" charset="-122"/>
              </a:rPr>
              <a:t>议一议</a:t>
            </a:r>
          </a:p>
        </p:txBody>
      </p:sp>
      <p:pic>
        <p:nvPicPr>
          <p:cNvPr id="29699" name="Picture 3" descr="BZDH132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381000"/>
            <a:ext cx="11430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381000" y="1524000"/>
            <a:ext cx="876300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4800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4800" b="1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）下列计算结果正确吗？你是怎样判断的？与同伴交流。</a:t>
            </a:r>
            <a:r>
              <a:rPr lang="zh-CN" altLang="en-US" sz="4800" b="1">
                <a:latin typeface="黑体" pitchFamily="2" charset="-122"/>
                <a:ea typeface="黑体" pitchFamily="2" charset="-122"/>
              </a:rPr>
              <a:t>   </a:t>
            </a:r>
          </a:p>
        </p:txBody>
      </p:sp>
      <p:sp>
        <p:nvSpPr>
          <p:cNvPr id="29701" name="Text Box 8"/>
          <p:cNvSpPr txBox="1">
            <a:spLocks noChangeArrowheads="1"/>
          </p:cNvSpPr>
          <p:nvPr/>
        </p:nvSpPr>
        <p:spPr bwMode="auto">
          <a:xfrm>
            <a:off x="1219200" y="4419600"/>
            <a:ext cx="2438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/>
          </a:p>
        </p:txBody>
      </p:sp>
      <p:sp>
        <p:nvSpPr>
          <p:cNvPr id="29702" name="Text Box 17"/>
          <p:cNvSpPr txBox="1">
            <a:spLocks noChangeArrowheads="1"/>
          </p:cNvSpPr>
          <p:nvPr/>
        </p:nvSpPr>
        <p:spPr bwMode="auto">
          <a:xfrm>
            <a:off x="4953000" y="4572000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/>
          </a:p>
        </p:txBody>
      </p:sp>
      <p:grpSp>
        <p:nvGrpSpPr>
          <p:cNvPr id="2" name="Group 25"/>
          <p:cNvGrpSpPr/>
          <p:nvPr/>
        </p:nvGrpSpPr>
        <p:grpSpPr>
          <a:xfrm>
            <a:off x="322263" y="3068638"/>
            <a:ext cx="4465637" cy="866775"/>
            <a:chOff x="521" y="2016"/>
            <a:chExt cx="2599" cy="626"/>
          </a:xfrm>
        </p:grpSpPr>
        <p:sp>
          <p:nvSpPr>
            <p:cNvPr id="29715" name="Rectangle 6"/>
            <p:cNvSpPr>
              <a:spLocks noChangeArrowheads="1"/>
            </p:cNvSpPr>
            <p:nvPr/>
          </p:nvSpPr>
          <p:spPr bwMode="auto">
            <a:xfrm>
              <a:off x="1632" y="2159"/>
              <a:ext cx="288" cy="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/>
                <a:t>≈</a:t>
              </a:r>
            </a:p>
          </p:txBody>
        </p:sp>
        <p:sp>
          <p:nvSpPr>
            <p:cNvPr id="29716" name="Text Box 7"/>
            <p:cNvSpPr txBox="1">
              <a:spLocks noChangeArrowheads="1"/>
            </p:cNvSpPr>
            <p:nvPr/>
          </p:nvSpPr>
          <p:spPr bwMode="auto">
            <a:xfrm>
              <a:off x="1920" y="2016"/>
              <a:ext cx="1200" cy="5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4600" b="1">
                  <a:solidFill>
                    <a:srgbClr val="FF0000"/>
                  </a:solidFill>
                </a:rPr>
                <a:t>0.066</a:t>
              </a:r>
            </a:p>
          </p:txBody>
        </p:sp>
        <p:graphicFrame>
          <p:nvGraphicFramePr>
            <p:cNvPr id="29717" name="Object 22"/>
            <p:cNvGraphicFramePr>
              <a:graphicFrameLocks noChangeAspect="1"/>
            </p:cNvGraphicFramePr>
            <p:nvPr/>
          </p:nvGraphicFramePr>
          <p:xfrm>
            <a:off x="521" y="2024"/>
            <a:ext cx="1134" cy="6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公式" r:id="rId3" imgW="419100" imgH="228600" progId="Equation.3">
                    <p:embed/>
                  </p:oleObj>
                </mc:Choice>
                <mc:Fallback>
                  <p:oleObj name="公式" r:id="rId3" imgW="4191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521" y="2024"/>
                          <a:ext cx="1134" cy="61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28"/>
          <p:cNvGrpSpPr/>
          <p:nvPr/>
        </p:nvGrpSpPr>
        <p:grpSpPr>
          <a:xfrm>
            <a:off x="395288" y="4005263"/>
            <a:ext cx="4032250" cy="863600"/>
            <a:chOff x="249" y="2523"/>
            <a:chExt cx="1900" cy="535"/>
          </a:xfrm>
        </p:grpSpPr>
        <p:sp>
          <p:nvSpPr>
            <p:cNvPr id="29712" name="Rectangle 10"/>
            <p:cNvSpPr>
              <a:spLocks noChangeArrowheads="1"/>
            </p:cNvSpPr>
            <p:nvPr/>
          </p:nvSpPr>
          <p:spPr bwMode="auto">
            <a:xfrm>
              <a:off x="1111" y="2659"/>
              <a:ext cx="336" cy="2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/>
                <a:t>≈</a:t>
              </a:r>
            </a:p>
          </p:txBody>
        </p:sp>
        <p:sp>
          <p:nvSpPr>
            <p:cNvPr id="29713" name="Text Box 11"/>
            <p:cNvSpPr txBox="1">
              <a:spLocks noChangeArrowheads="1"/>
            </p:cNvSpPr>
            <p:nvPr/>
          </p:nvSpPr>
          <p:spPr bwMode="auto">
            <a:xfrm>
              <a:off x="1429" y="2523"/>
              <a:ext cx="720" cy="5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4800" b="1">
                  <a:solidFill>
                    <a:srgbClr val="FF0000"/>
                  </a:solidFill>
                </a:rPr>
                <a:t>96</a:t>
              </a:r>
            </a:p>
          </p:txBody>
        </p:sp>
        <p:graphicFrame>
          <p:nvGraphicFramePr>
            <p:cNvPr id="29714" name="Object 23"/>
            <p:cNvGraphicFramePr>
              <a:graphicFrameLocks noChangeAspect="1"/>
            </p:cNvGraphicFramePr>
            <p:nvPr/>
          </p:nvGraphicFramePr>
          <p:xfrm>
            <a:off x="249" y="2568"/>
            <a:ext cx="817" cy="49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公式" r:id="rId5" imgW="381000" imgH="228600" progId="Equation.3">
                    <p:embed/>
                  </p:oleObj>
                </mc:Choice>
                <mc:Fallback>
                  <p:oleObj name="公式" r:id="rId5" imgW="3810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49" y="2568"/>
                          <a:ext cx="817" cy="49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4" name="Group 26"/>
          <p:cNvGrpSpPr/>
          <p:nvPr/>
        </p:nvGrpSpPr>
        <p:grpSpPr>
          <a:xfrm>
            <a:off x="4859338" y="3068638"/>
            <a:ext cx="3600450" cy="850900"/>
            <a:chOff x="612" y="2880"/>
            <a:chExt cx="2268" cy="536"/>
          </a:xfrm>
        </p:grpSpPr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680" y="3024"/>
              <a:ext cx="3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/>
                <a:t>≈</a:t>
              </a:r>
            </a:p>
          </p:txBody>
        </p:sp>
        <p:sp>
          <p:nvSpPr>
            <p:cNvPr id="29710" name="Text Box 14"/>
            <p:cNvSpPr txBox="1">
              <a:spLocks noChangeArrowheads="1"/>
            </p:cNvSpPr>
            <p:nvPr/>
          </p:nvSpPr>
          <p:spPr bwMode="auto">
            <a:xfrm>
              <a:off x="1968" y="2880"/>
              <a:ext cx="912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4600" b="1">
                  <a:solidFill>
                    <a:srgbClr val="FF0000"/>
                  </a:solidFill>
                </a:rPr>
                <a:t>60.4</a:t>
              </a:r>
            </a:p>
          </p:txBody>
        </p:sp>
        <p:graphicFrame>
          <p:nvGraphicFramePr>
            <p:cNvPr id="29711" name="Object 24"/>
            <p:cNvGraphicFramePr>
              <a:graphicFrameLocks noChangeAspect="1"/>
            </p:cNvGraphicFramePr>
            <p:nvPr/>
          </p:nvGraphicFramePr>
          <p:xfrm>
            <a:off x="612" y="2886"/>
            <a:ext cx="1089" cy="53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公式" r:id="rId7" imgW="469900" imgH="228600" progId="Equation.3">
                    <p:embed/>
                  </p:oleObj>
                </mc:Choice>
                <mc:Fallback>
                  <p:oleObj name="公式" r:id="rId7" imgW="4699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612" y="2886"/>
                          <a:ext cx="1089" cy="53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5" name="Group 29"/>
          <p:cNvGrpSpPr/>
          <p:nvPr/>
        </p:nvGrpSpPr>
        <p:grpSpPr>
          <a:xfrm>
            <a:off x="0" y="4941888"/>
            <a:ext cx="9144000" cy="849312"/>
            <a:chOff x="0" y="3113"/>
            <a:chExt cx="5760" cy="535"/>
          </a:xfrm>
        </p:grpSpPr>
        <p:sp>
          <p:nvSpPr>
            <p:cNvPr id="29707" name="Text Box 18"/>
            <p:cNvSpPr txBox="1">
              <a:spLocks noChangeArrowheads="1"/>
            </p:cNvSpPr>
            <p:nvPr/>
          </p:nvSpPr>
          <p:spPr bwMode="auto">
            <a:xfrm>
              <a:off x="0" y="3113"/>
              <a:ext cx="5760" cy="5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48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(2) </a:t>
              </a:r>
              <a:r>
                <a:rPr lang="zh-CN" altLang="en-US" sz="48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你能估算     的大小吗？</a:t>
              </a:r>
            </a:p>
          </p:txBody>
        </p:sp>
        <p:graphicFrame>
          <p:nvGraphicFramePr>
            <p:cNvPr id="29708" name="Object 27"/>
            <p:cNvGraphicFramePr>
              <a:graphicFrameLocks noChangeAspect="1"/>
            </p:cNvGraphicFramePr>
            <p:nvPr/>
          </p:nvGraphicFramePr>
          <p:xfrm>
            <a:off x="2426" y="3158"/>
            <a:ext cx="817" cy="49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公式" r:id="rId9" imgW="381000" imgH="228600" progId="Equation.3">
                    <p:embed/>
                  </p:oleObj>
                </mc:Choice>
                <mc:Fallback>
                  <p:oleObj name="公式" r:id="rId9" imgW="3810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426" y="3158"/>
                          <a:ext cx="817" cy="49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609600" y="1143000"/>
            <a:ext cx="8153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baseline="30000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228600" y="1484313"/>
            <a:ext cx="8915400" cy="477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  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估算无理数的方法是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（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1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）通过平方运算，采用“夹逼法”，确定真值所在范围；（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2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）根据问题中误差允许的范围，在真值的范围内取出近似值。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2  “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精确到”与“误差小于”意义不同。如精确到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是四舍五入到个位，答案惟一；误差小于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，答案在真值左右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都符合题意，答案不惟一。在本章中误差小于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就是估算到个位，误差小于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10m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就是估算到十位。</a:t>
            </a:r>
          </a:p>
        </p:txBody>
      </p:sp>
      <p:sp>
        <p:nvSpPr>
          <p:cNvPr id="30724" name="WordArt 4" descr="白色大理石"/>
          <p:cNvSpPr>
            <a:spLocks noChangeArrowheads="1" noChangeShapeType="1" noTextEdit="1"/>
          </p:cNvSpPr>
          <p:nvPr/>
        </p:nvSpPr>
        <p:spPr bwMode="auto">
          <a:xfrm>
            <a:off x="250825" y="260350"/>
            <a:ext cx="3529013" cy="936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round/>
                </a:ln>
                <a:blipFill dpi="0" rotWithShape="0">
                  <a:blip r:embed="rId2"/>
                  <a:tile tx="0" ty="0" sx="100000" sy="100000" flip="none" algn="tl"/>
                </a:blipFill>
                <a:latin typeface="宋体"/>
                <a:ea typeface="宋体"/>
              </a:rPr>
              <a:t>知识点小结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533400"/>
            <a:ext cx="5199063" cy="557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例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1  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生活经验表明，靠墙摆放梯子时，若梯子底端离墙的距离约为梯子长度的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1/3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，则梯子比较稳定。现有一长度为</a:t>
            </a:r>
            <a:r>
              <a:rPr lang="en-US" altLang="zh-CN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6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米的梯子，当梯子稳定摆放时，它的顶端能达到</a:t>
            </a:r>
            <a:r>
              <a:rPr lang="en-US" altLang="zh-CN" sz="4000" b="1" u="sng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5.6</a:t>
            </a:r>
            <a:r>
              <a:rPr lang="zh-CN" altLang="en-US" sz="4000" b="1">
                <a:solidFill>
                  <a:srgbClr val="9900CC"/>
                </a:solidFill>
                <a:latin typeface="黑体" pitchFamily="2" charset="-122"/>
                <a:ea typeface="黑体" pitchFamily="2" charset="-122"/>
              </a:rPr>
              <a:t>米高的墙头吗？</a:t>
            </a:r>
          </a:p>
        </p:txBody>
      </p:sp>
      <p:sp>
        <p:nvSpPr>
          <p:cNvPr id="8197" name="Line 5"/>
          <p:cNvSpPr>
            <a:spLocks noChangeShapeType="1"/>
          </p:cNvSpPr>
          <p:nvPr/>
        </p:nvSpPr>
        <p:spPr bwMode="auto">
          <a:xfrm>
            <a:off x="6300788" y="2133600"/>
            <a:ext cx="1290637" cy="2505075"/>
          </a:xfrm>
          <a:prstGeom prst="line">
            <a:avLst/>
          </a:prstGeom>
          <a:noFill/>
          <a:ln w="88900">
            <a:solidFill>
              <a:srgbClr val="FF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Group 21"/>
          <p:cNvGrpSpPr/>
          <p:nvPr/>
        </p:nvGrpSpPr>
        <p:grpSpPr>
          <a:xfrm>
            <a:off x="5795963" y="1341438"/>
            <a:ext cx="441325" cy="3276600"/>
            <a:chOff x="3651" y="845"/>
            <a:chExt cx="278" cy="2064"/>
          </a:xfrm>
        </p:grpSpPr>
        <p:sp>
          <p:nvSpPr>
            <p:cNvPr id="31753" name="Line 3"/>
            <p:cNvSpPr>
              <a:spLocks noChangeShapeType="1"/>
            </p:cNvSpPr>
            <p:nvPr/>
          </p:nvSpPr>
          <p:spPr bwMode="auto">
            <a:xfrm flipH="1">
              <a:off x="3923" y="845"/>
              <a:ext cx="0" cy="2064"/>
            </a:xfrm>
            <a:prstGeom prst="line">
              <a:avLst/>
            </a:prstGeom>
            <a:noFill/>
            <a:ln w="76200">
              <a:solidFill>
                <a:srgbClr val="9933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754" name="Text Box 17"/>
            <p:cNvSpPr txBox="1">
              <a:spLocks noChangeArrowheads="1"/>
            </p:cNvSpPr>
            <p:nvPr/>
          </p:nvSpPr>
          <p:spPr bwMode="auto">
            <a:xfrm>
              <a:off x="3651" y="1162"/>
              <a:ext cx="27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>
                  <a:solidFill>
                    <a:srgbClr val="0303E1"/>
                  </a:solidFill>
                </a:rPr>
                <a:t>C</a:t>
              </a:r>
            </a:p>
          </p:txBody>
        </p:sp>
      </p:grpSp>
      <p:grpSp>
        <p:nvGrpSpPr>
          <p:cNvPr id="3" name="Group 20"/>
          <p:cNvGrpSpPr/>
          <p:nvPr/>
        </p:nvGrpSpPr>
        <p:grpSpPr>
          <a:xfrm>
            <a:off x="5940425" y="4652963"/>
            <a:ext cx="2376488" cy="590550"/>
            <a:chOff x="3742" y="2931"/>
            <a:chExt cx="1497" cy="372"/>
          </a:xfrm>
        </p:grpSpPr>
        <p:sp>
          <p:nvSpPr>
            <p:cNvPr id="31750" name="Line 4"/>
            <p:cNvSpPr>
              <a:spLocks noChangeShapeType="1"/>
            </p:cNvSpPr>
            <p:nvPr/>
          </p:nvSpPr>
          <p:spPr bwMode="auto">
            <a:xfrm>
              <a:off x="3742" y="2931"/>
              <a:ext cx="1497" cy="21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751" name="Text Box 18"/>
            <p:cNvSpPr txBox="1">
              <a:spLocks noChangeArrowheads="1"/>
            </p:cNvSpPr>
            <p:nvPr/>
          </p:nvSpPr>
          <p:spPr bwMode="auto">
            <a:xfrm>
              <a:off x="3787" y="2976"/>
              <a:ext cx="265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>
                  <a:solidFill>
                    <a:srgbClr val="0303E1"/>
                  </a:solidFill>
                </a:rPr>
                <a:t>B</a:t>
              </a:r>
            </a:p>
          </p:txBody>
        </p:sp>
        <p:sp>
          <p:nvSpPr>
            <p:cNvPr id="31752" name="Text Box 19"/>
            <p:cNvSpPr txBox="1">
              <a:spLocks noChangeArrowheads="1"/>
            </p:cNvSpPr>
            <p:nvPr/>
          </p:nvSpPr>
          <p:spPr bwMode="auto">
            <a:xfrm>
              <a:off x="4649" y="2976"/>
              <a:ext cx="278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>
                  <a:solidFill>
                    <a:srgbClr val="0303E1"/>
                  </a:solidFill>
                </a:rPr>
                <a:t>A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Picture 2" descr="BZDH132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381000"/>
            <a:ext cx="114300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1600200" y="228600"/>
            <a:ext cx="3246438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0" b="1" u="sng">
                <a:solidFill>
                  <a:srgbClr val="D60093"/>
                </a:solidFill>
                <a:latin typeface="Arial Black" pitchFamily="34" charset="0"/>
                <a:ea typeface="隶书" pitchFamily="49" charset="-122"/>
              </a:rPr>
              <a:t>议一议</a:t>
            </a: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304800" y="1600200"/>
            <a:ext cx="739140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rgbClr val="990099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4800" b="1">
                <a:solidFill>
                  <a:srgbClr val="990099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4800" b="1">
                <a:solidFill>
                  <a:srgbClr val="990099"/>
                </a:solidFill>
                <a:latin typeface="黑体" pitchFamily="2" charset="-122"/>
                <a:ea typeface="黑体" pitchFamily="2" charset="-122"/>
              </a:rPr>
              <a:t>）通过估算，你能比较</a:t>
            </a:r>
          </a:p>
        </p:txBody>
      </p:sp>
      <p:sp>
        <p:nvSpPr>
          <p:cNvPr id="32773" name="Text Box 6"/>
          <p:cNvSpPr txBox="1">
            <a:spLocks noChangeArrowheads="1"/>
          </p:cNvSpPr>
          <p:nvPr/>
        </p:nvSpPr>
        <p:spPr bwMode="auto">
          <a:xfrm>
            <a:off x="2286000" y="2438400"/>
            <a:ext cx="78740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990099"/>
                </a:solidFill>
                <a:ea typeface="黑体" pitchFamily="2" charset="-122"/>
              </a:rPr>
              <a:t>与</a:t>
            </a:r>
          </a:p>
        </p:txBody>
      </p:sp>
      <p:sp>
        <p:nvSpPr>
          <p:cNvPr id="32774" name="Text Box 8"/>
          <p:cNvSpPr txBox="1">
            <a:spLocks noChangeArrowheads="1"/>
          </p:cNvSpPr>
          <p:nvPr/>
        </p:nvSpPr>
        <p:spPr bwMode="auto">
          <a:xfrm>
            <a:off x="3810000" y="2438400"/>
            <a:ext cx="414655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rgbClr val="990099"/>
                </a:solidFill>
                <a:ea typeface="黑体" pitchFamily="2" charset="-122"/>
              </a:rPr>
              <a:t>的大小吗？</a:t>
            </a:r>
          </a:p>
        </p:txBody>
      </p:sp>
      <p:sp>
        <p:nvSpPr>
          <p:cNvPr id="32775" name="Text Box 9"/>
          <p:cNvSpPr txBox="1">
            <a:spLocks noChangeArrowheads="1"/>
          </p:cNvSpPr>
          <p:nvPr/>
        </p:nvSpPr>
        <p:spPr bwMode="auto">
          <a:xfrm>
            <a:off x="900113" y="4005263"/>
            <a:ext cx="7924800" cy="82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800" b="1">
                <a:solidFill>
                  <a:srgbClr val="990099"/>
                </a:solidFill>
                <a:ea typeface="黑体" pitchFamily="2" charset="-122"/>
              </a:rPr>
              <a:t>你是怎样想的？与同伴交流</a:t>
            </a:r>
          </a:p>
        </p:txBody>
      </p:sp>
      <p:graphicFrame>
        <p:nvGraphicFramePr>
          <p:cNvPr id="32776" name="Object 0"/>
          <p:cNvGraphicFramePr>
            <a:graphicFrameLocks noChangeAspect="1"/>
          </p:cNvGraphicFramePr>
          <p:nvPr/>
        </p:nvGraphicFramePr>
        <p:xfrm>
          <a:off x="684213" y="2420938"/>
          <a:ext cx="1512887" cy="1470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3" imgW="444307" imgH="431613" progId="Equation.3">
                  <p:embed/>
                </p:oleObj>
              </mc:Choice>
              <mc:Fallback>
                <p:oleObj name="公式" r:id="rId3" imgW="444307" imgH="4316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84213" y="2420938"/>
                        <a:ext cx="1512887" cy="147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777" name="Object 1"/>
          <p:cNvGraphicFramePr>
            <a:graphicFrameLocks noChangeAspect="1"/>
          </p:cNvGraphicFramePr>
          <p:nvPr/>
        </p:nvGraphicFramePr>
        <p:xfrm>
          <a:off x="3203575" y="2349500"/>
          <a:ext cx="585788" cy="151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5" imgW="152334" imgH="393529" progId="Equation.3">
                  <p:embed/>
                </p:oleObj>
              </mc:Choice>
              <mc:Fallback>
                <p:oleObj name="公式" r:id="rId5" imgW="152334" imgH="3935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203575" y="2349500"/>
                        <a:ext cx="585788" cy="1511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0" y="404813"/>
            <a:ext cx="8534400" cy="477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5400" b="1">
                <a:solidFill>
                  <a:srgbClr val="990099"/>
                </a:solidFill>
              </a:rPr>
              <a:t>（</a:t>
            </a:r>
            <a:r>
              <a:rPr lang="en-US" altLang="zh-CN" sz="5400" b="1">
                <a:solidFill>
                  <a:srgbClr val="990099"/>
                </a:solidFill>
              </a:rPr>
              <a:t>2</a:t>
            </a:r>
            <a:r>
              <a:rPr lang="zh-CN" altLang="en-US" sz="5400" b="1">
                <a:solidFill>
                  <a:srgbClr val="990099"/>
                </a:solidFill>
              </a:rPr>
              <a:t>）小明是这样想的：   与    的分母相同，只要比较它们的分子就可以了。因为</a:t>
            </a:r>
          </a:p>
          <a:p>
            <a:pPr eaLnBrk="1" hangingPunct="1">
              <a:lnSpc>
                <a:spcPct val="130000"/>
              </a:lnSpc>
              <a:spcBef>
                <a:spcPct val="50000"/>
              </a:spcBef>
            </a:pPr>
            <a:endParaRPr lang="en-US" altLang="zh-CN" sz="5400" b="1">
              <a:solidFill>
                <a:srgbClr val="990099"/>
              </a:solidFill>
            </a:endParaRPr>
          </a:p>
        </p:txBody>
      </p:sp>
      <p:sp>
        <p:nvSpPr>
          <p:cNvPr id="33795" name="Rectangle 4"/>
          <p:cNvSpPr>
            <a:spLocks noChangeArrowheads="1"/>
          </p:cNvSpPr>
          <p:nvPr/>
        </p:nvSpPr>
        <p:spPr bwMode="auto">
          <a:xfrm>
            <a:off x="5029200" y="3860800"/>
            <a:ext cx="99060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 </a:t>
            </a:r>
            <a:r>
              <a:rPr lang="en-US" altLang="zh-CN" sz="4800" b="1"/>
              <a:t>-1</a:t>
            </a:r>
          </a:p>
        </p:txBody>
      </p:sp>
      <p:sp>
        <p:nvSpPr>
          <p:cNvPr id="33796" name="Text Box 8"/>
          <p:cNvSpPr txBox="1">
            <a:spLocks noChangeArrowheads="1"/>
          </p:cNvSpPr>
          <p:nvPr/>
        </p:nvSpPr>
        <p:spPr bwMode="auto">
          <a:xfrm>
            <a:off x="971550" y="3789363"/>
            <a:ext cx="51816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5400" b="1"/>
              <a:t>＞</a:t>
            </a:r>
            <a:r>
              <a:rPr lang="en-US" altLang="zh-CN" sz="5400" b="1"/>
              <a:t>2</a:t>
            </a:r>
            <a:r>
              <a:rPr lang="zh-CN" altLang="en-US" sz="5400" b="1"/>
              <a:t>，</a:t>
            </a:r>
            <a:r>
              <a:rPr lang="zh-CN" altLang="en-US" sz="5400" b="1">
                <a:solidFill>
                  <a:srgbClr val="990099"/>
                </a:solidFill>
              </a:rPr>
              <a:t>所以</a:t>
            </a:r>
          </a:p>
        </p:txBody>
      </p:sp>
      <p:sp>
        <p:nvSpPr>
          <p:cNvPr id="33797" name="Text Box 9"/>
          <p:cNvSpPr txBox="1">
            <a:spLocks noChangeArrowheads="1"/>
          </p:cNvSpPr>
          <p:nvPr/>
        </p:nvSpPr>
        <p:spPr bwMode="auto">
          <a:xfrm>
            <a:off x="5715000" y="3810000"/>
            <a:ext cx="34290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/>
              <a:t>＞</a:t>
            </a:r>
            <a:r>
              <a:rPr lang="en-US" altLang="zh-CN" sz="5400" b="1"/>
              <a:t>1</a:t>
            </a:r>
            <a:r>
              <a:rPr lang="zh-CN" altLang="en-US" sz="5400" b="1"/>
              <a:t>，</a:t>
            </a:r>
            <a:r>
              <a:rPr lang="zh-CN" altLang="en-US" sz="5400" b="1">
                <a:solidFill>
                  <a:srgbClr val="990099"/>
                </a:solidFill>
              </a:rPr>
              <a:t>因此</a:t>
            </a:r>
          </a:p>
        </p:txBody>
      </p:sp>
      <p:graphicFrame>
        <p:nvGraphicFramePr>
          <p:cNvPr id="33798" name="Object 17"/>
          <p:cNvGraphicFramePr>
            <a:graphicFrameLocks noChangeAspect="1"/>
          </p:cNvGraphicFramePr>
          <p:nvPr/>
        </p:nvGraphicFramePr>
        <p:xfrm>
          <a:off x="827088" y="1341438"/>
          <a:ext cx="639762" cy="1655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公式" r:id="rId2" imgW="152334" imgH="393529" progId="Equation.3">
                  <p:embed/>
                </p:oleObj>
              </mc:Choice>
              <mc:Fallback>
                <p:oleObj name="公式" r:id="rId2" imgW="152334" imgH="3935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27088" y="1341438"/>
                        <a:ext cx="639762" cy="1655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799" name="Object 18"/>
          <p:cNvGraphicFramePr>
            <a:graphicFrameLocks noChangeAspect="1"/>
          </p:cNvGraphicFramePr>
          <p:nvPr/>
        </p:nvGraphicFramePr>
        <p:xfrm>
          <a:off x="6804025" y="333375"/>
          <a:ext cx="1512888" cy="1470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公式" r:id="rId4" imgW="444307" imgH="431613" progId="Equation.3">
                  <p:embed/>
                </p:oleObj>
              </mc:Choice>
              <mc:Fallback>
                <p:oleObj name="公式" r:id="rId4" imgW="444307" imgH="4316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804025" y="333375"/>
                        <a:ext cx="1512888" cy="147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0" name="Object 19"/>
          <p:cNvGraphicFramePr>
            <a:graphicFrameLocks noChangeAspect="1"/>
          </p:cNvGraphicFramePr>
          <p:nvPr/>
        </p:nvGraphicFramePr>
        <p:xfrm>
          <a:off x="0" y="3789363"/>
          <a:ext cx="935038" cy="935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公式" r:id="rId6" imgW="228600" imgH="228600" progId="Equation.3">
                  <p:embed/>
                </p:oleObj>
              </mc:Choice>
              <mc:Fallback>
                <p:oleObj name="公式" r:id="rId6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3789363"/>
                        <a:ext cx="935038" cy="935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1" name="Object 20"/>
          <p:cNvGraphicFramePr>
            <a:graphicFrameLocks noChangeAspect="1"/>
          </p:cNvGraphicFramePr>
          <p:nvPr/>
        </p:nvGraphicFramePr>
        <p:xfrm>
          <a:off x="4211638" y="3789363"/>
          <a:ext cx="935037" cy="935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公式" r:id="rId8" imgW="228600" imgH="228600" progId="Equation.3">
                  <p:embed/>
                </p:oleObj>
              </mc:Choice>
              <mc:Fallback>
                <p:oleObj name="公式" r:id="rId8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11638" y="3789363"/>
                        <a:ext cx="935037" cy="935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02" name="Object 21"/>
          <p:cNvGraphicFramePr>
            <a:graphicFrameLocks noChangeAspect="1"/>
          </p:cNvGraphicFramePr>
          <p:nvPr/>
        </p:nvGraphicFramePr>
        <p:xfrm>
          <a:off x="539750" y="4868863"/>
          <a:ext cx="1512888" cy="1470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9" imgW="444307" imgH="431613" progId="Equation.3">
                  <p:embed/>
                </p:oleObj>
              </mc:Choice>
              <mc:Fallback>
                <p:oleObj name="公式" r:id="rId9" imgW="444307" imgH="4316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39750" y="4868863"/>
                        <a:ext cx="1512888" cy="147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3" name="Rectangle 22"/>
          <p:cNvSpPr>
            <a:spLocks noChangeArrowheads="1"/>
          </p:cNvSpPr>
          <p:nvPr/>
        </p:nvSpPr>
        <p:spPr bwMode="auto">
          <a:xfrm>
            <a:off x="2195513" y="5300663"/>
            <a:ext cx="1152525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600" b="1"/>
              <a:t>＞</a:t>
            </a:r>
          </a:p>
        </p:txBody>
      </p:sp>
      <p:graphicFrame>
        <p:nvGraphicFramePr>
          <p:cNvPr id="33804" name="Object 23"/>
          <p:cNvGraphicFramePr>
            <a:graphicFrameLocks noChangeAspect="1"/>
          </p:cNvGraphicFramePr>
          <p:nvPr/>
        </p:nvGraphicFramePr>
        <p:xfrm>
          <a:off x="3059113" y="4797425"/>
          <a:ext cx="639762" cy="1655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公式" r:id="rId11" imgW="152334" imgH="393529" progId="Equation.3">
                  <p:embed/>
                </p:oleObj>
              </mc:Choice>
              <mc:Fallback>
                <p:oleObj name="公式" r:id="rId11" imgW="152334" imgH="3935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59113" y="4797425"/>
                        <a:ext cx="639762" cy="1655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539750" y="1196975"/>
            <a:ext cx="90011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303E1"/>
                </a:solidFill>
              </a:rPr>
              <a:t>     ———</a:t>
            </a:r>
            <a:r>
              <a:rPr lang="zh-CN" altLang="en-US" sz="3200" b="1">
                <a:solidFill>
                  <a:srgbClr val="0303E1"/>
                </a:solidFill>
              </a:rPr>
              <a:t>通过估算，比较下面各组数的大小：</a:t>
            </a:r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395288" y="2500313"/>
            <a:ext cx="61928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）                   与   </a:t>
            </a:r>
            <a:endParaRPr lang="zh-CN" altLang="en-US" sz="4000" b="1" smtClean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2" name="Group 15"/>
          <p:cNvGrpSpPr/>
          <p:nvPr/>
        </p:nvGrpSpPr>
        <p:grpSpPr>
          <a:xfrm>
            <a:off x="2000250" y="1989138"/>
            <a:ext cx="3444875" cy="1584325"/>
            <a:chOff x="1260" y="935"/>
            <a:chExt cx="2170" cy="998"/>
          </a:xfrm>
        </p:grpSpPr>
        <p:graphicFrame>
          <p:nvGraphicFramePr>
            <p:cNvPr id="34828" name="Object 7"/>
            <p:cNvGraphicFramePr>
              <a:graphicFrameLocks noChangeAspect="1"/>
            </p:cNvGraphicFramePr>
            <p:nvPr/>
          </p:nvGraphicFramePr>
          <p:xfrm>
            <a:off x="1260" y="935"/>
            <a:ext cx="926" cy="92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name="公式" r:id="rId2" imgW="431613" imgH="431613" progId="Equation.3">
                    <p:embed/>
                  </p:oleObj>
                </mc:Choice>
                <mc:Fallback>
                  <p:oleObj name="公式" r:id="rId2" imgW="431613" imgH="431613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260" y="935"/>
                          <a:ext cx="926" cy="92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4829" name="Object 8"/>
            <p:cNvGraphicFramePr>
              <a:graphicFrameLocks noChangeAspect="1"/>
            </p:cNvGraphicFramePr>
            <p:nvPr/>
          </p:nvGraphicFramePr>
          <p:xfrm>
            <a:off x="3061" y="981"/>
            <a:ext cx="369" cy="95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name="公式" r:id="rId4" imgW="152334" imgH="393529" progId="Equation.3">
                    <p:embed/>
                  </p:oleObj>
                </mc:Choice>
                <mc:Fallback>
                  <p:oleObj name="公式" r:id="rId4" imgW="152334" imgH="39352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061" y="981"/>
                          <a:ext cx="369" cy="95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52233" name="Text Box 9"/>
          <p:cNvSpPr txBox="1">
            <a:spLocks noChangeArrowheads="1"/>
          </p:cNvSpPr>
          <p:nvPr/>
        </p:nvSpPr>
        <p:spPr bwMode="auto">
          <a:xfrm>
            <a:off x="395288" y="4076700"/>
            <a:ext cx="61928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）                   与   </a:t>
            </a:r>
            <a:endParaRPr lang="zh-CN" altLang="en-US" sz="4000" b="1" smtClean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3" name="Group 14"/>
          <p:cNvGrpSpPr/>
          <p:nvPr/>
        </p:nvGrpSpPr>
        <p:grpSpPr>
          <a:xfrm>
            <a:off x="2051050" y="3644900"/>
            <a:ext cx="3273425" cy="1511300"/>
            <a:chOff x="1292" y="2024"/>
            <a:chExt cx="2062" cy="952"/>
          </a:xfrm>
        </p:grpSpPr>
        <p:graphicFrame>
          <p:nvGraphicFramePr>
            <p:cNvPr id="34826" name="Object 10"/>
            <p:cNvGraphicFramePr>
              <a:graphicFrameLocks noChangeAspect="1"/>
            </p:cNvGraphicFramePr>
            <p:nvPr/>
          </p:nvGraphicFramePr>
          <p:xfrm>
            <a:off x="1292" y="2024"/>
            <a:ext cx="953" cy="92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name="公式" r:id="rId6" imgW="444307" imgH="431613" progId="Equation.3">
                    <p:embed/>
                  </p:oleObj>
                </mc:Choice>
                <mc:Fallback>
                  <p:oleObj name="公式" r:id="rId6" imgW="444307" imgH="431613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292" y="2024"/>
                          <a:ext cx="953" cy="92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4827" name="Object 11"/>
            <p:cNvGraphicFramePr>
              <a:graphicFrameLocks noChangeAspect="1"/>
            </p:cNvGraphicFramePr>
            <p:nvPr/>
          </p:nvGraphicFramePr>
          <p:xfrm>
            <a:off x="3016" y="2024"/>
            <a:ext cx="338" cy="95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name="公式" r:id="rId8" imgW="139639" imgH="393529" progId="Equation.3">
                    <p:embed/>
                  </p:oleObj>
                </mc:Choice>
                <mc:Fallback>
                  <p:oleObj name="公式" r:id="rId8" imgW="139639" imgH="39352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016" y="2024"/>
                          <a:ext cx="338" cy="95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52236" name="Text Box 12"/>
          <p:cNvSpPr txBox="1">
            <a:spLocks noChangeArrowheads="1"/>
          </p:cNvSpPr>
          <p:nvPr/>
        </p:nvSpPr>
        <p:spPr bwMode="auto">
          <a:xfrm>
            <a:off x="468313" y="5373688"/>
            <a:ext cx="61928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）                  与   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3.85   </a:t>
            </a:r>
            <a:endParaRPr lang="en-US" altLang="zh-CN" sz="4000" b="1" smtClean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2237" name="Object 13"/>
          <p:cNvGraphicFramePr>
            <a:graphicFrameLocks noChangeAspect="1"/>
          </p:cNvGraphicFramePr>
          <p:nvPr/>
        </p:nvGraphicFramePr>
        <p:xfrm>
          <a:off x="2124075" y="5340350"/>
          <a:ext cx="1054100" cy="82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公式" r:id="rId10" imgW="291973" imgH="228501" progId="Equation.3">
                  <p:embed/>
                </p:oleObj>
              </mc:Choice>
              <mc:Fallback>
                <p:oleObj name="公式" r:id="rId10" imgW="291973" imgH="22850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24075" y="5340350"/>
                        <a:ext cx="1054100" cy="825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5" name="WordArt 16"/>
          <p:cNvSpPr>
            <a:spLocks noChangeArrowheads="1" noChangeShapeType="1" noTextEdit="1"/>
          </p:cNvSpPr>
          <p:nvPr/>
        </p:nvSpPr>
        <p:spPr bwMode="auto">
          <a:xfrm>
            <a:off x="250825" y="260350"/>
            <a:ext cx="5688013" cy="9350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i="1" kern="10">
                <a:ln w="9525">
                  <a:solidFill>
                    <a:srgbClr val="000000"/>
                  </a:solidFill>
                  <a:round/>
                </a:ln>
                <a:solidFill>
                  <a:srgbClr val="FF66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宋体"/>
                <a:ea typeface="宋体"/>
              </a:rPr>
              <a:t>刚才的方法你掌握了吗？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2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2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2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2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9" grpId="0"/>
      <p:bldP spid="52230" grpId="0"/>
      <p:bldP spid="52233" grpId="0"/>
      <p:bldP spid="522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-180975" y="1341438"/>
            <a:ext cx="6870700" cy="1600200"/>
          </a:xfrm>
        </p:spPr>
        <p:txBody>
          <a:bodyPr/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US" altLang="zh-CN">
                <a:solidFill>
                  <a:srgbClr val="0303E1"/>
                </a:solidFill>
              </a:rPr>
              <a:t>1.</a:t>
            </a:r>
            <a:r>
              <a:rPr>
                <a:solidFill>
                  <a:srgbClr val="0303E1"/>
                </a:solidFill>
              </a:rPr>
              <a:t>估算下列数的大小：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685800" y="2924175"/>
            <a:ext cx="8458200" cy="17446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460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）            （误差小于</a:t>
            </a:r>
            <a:r>
              <a:rPr lang="en-US" altLang="zh-CN" sz="4600" smtClean="0">
                <a:solidFill>
                  <a:schemeClr val="bg2">
                    <a:lumMod val="10000"/>
                  </a:schemeClr>
                </a:solidFill>
              </a:rPr>
              <a:t>0.1</a:t>
            </a: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）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460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）            （误差小于</a:t>
            </a:r>
            <a:r>
              <a:rPr lang="en-US" altLang="zh-CN" sz="460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zh-CN" altLang="en-US" sz="4600" smtClean="0">
                <a:solidFill>
                  <a:schemeClr val="bg2">
                    <a:lumMod val="10000"/>
                  </a:schemeClr>
                </a:solidFill>
              </a:rPr>
              <a:t>）</a:t>
            </a:r>
          </a:p>
        </p:txBody>
      </p:sp>
      <p:graphicFrame>
        <p:nvGraphicFramePr>
          <p:cNvPr id="31748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771775" y="2943225"/>
          <a:ext cx="1443038" cy="787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公式" r:id="rId2" imgW="419100" imgH="228600" progId="Equation.3">
                  <p:embed/>
                </p:oleObj>
              </mc:Choice>
              <mc:Fallback>
                <p:oleObj name="公式" r:id="rId2" imgW="4191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71775" y="2943225"/>
                        <a:ext cx="1443038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750" name="Object 6"/>
          <p:cNvGraphicFramePr>
            <a:graphicFrameLocks noChangeAspect="1"/>
          </p:cNvGraphicFramePr>
          <p:nvPr>
            <p:ph sz="quarter" idx="3"/>
          </p:nvPr>
        </p:nvGraphicFramePr>
        <p:xfrm>
          <a:off x="2743200" y="3846513"/>
          <a:ext cx="1449388" cy="869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公式" r:id="rId4" imgW="381000" imgH="228600" progId="Equation.3">
                  <p:embed/>
                </p:oleObj>
              </mc:Choice>
              <mc:Fallback>
                <p:oleObj name="公式" r:id="rId4" imgW="3810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43200" y="3846513"/>
                        <a:ext cx="1449388" cy="869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0"/>
          <p:cNvGrpSpPr/>
          <p:nvPr/>
        </p:nvGrpSpPr>
        <p:grpSpPr>
          <a:xfrm>
            <a:off x="0" y="4868863"/>
            <a:ext cx="9144000" cy="969962"/>
            <a:chOff x="0" y="2341"/>
            <a:chExt cx="5760" cy="611"/>
          </a:xfrm>
        </p:grpSpPr>
        <p:sp>
          <p:nvSpPr>
            <p:cNvPr id="35848" name="Rectangle 8"/>
            <p:cNvSpPr>
              <a:spLocks noChangeArrowheads="1"/>
            </p:cNvSpPr>
            <p:nvPr/>
          </p:nvSpPr>
          <p:spPr bwMode="auto">
            <a:xfrm>
              <a:off x="0" y="2341"/>
              <a:ext cx="5760" cy="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kumimoji="0" lang="en-US" altLang="zh-CN" sz="4400">
                  <a:solidFill>
                    <a:srgbClr val="0303E1"/>
                  </a:solidFill>
                  <a:latin typeface="Arial" pitchFamily="34" charset="0"/>
                </a:rPr>
                <a:t>2.</a:t>
              </a:r>
              <a:r>
                <a:rPr kumimoji="0" lang="zh-CN" altLang="en-US" sz="4400">
                  <a:solidFill>
                    <a:srgbClr val="0303E1"/>
                  </a:solidFill>
                  <a:latin typeface="Arial" pitchFamily="34" charset="0"/>
                </a:rPr>
                <a:t>通过估算，比较     与</a:t>
              </a:r>
              <a:r>
                <a:rPr kumimoji="0" lang="en-US" altLang="zh-CN" sz="4400">
                  <a:latin typeface="Arial" pitchFamily="34" charset="0"/>
                </a:rPr>
                <a:t>2.5</a:t>
              </a:r>
              <a:r>
                <a:rPr kumimoji="0" lang="zh-CN" altLang="en-US" sz="4400">
                  <a:solidFill>
                    <a:srgbClr val="0303E1"/>
                  </a:solidFill>
                  <a:latin typeface="Arial" pitchFamily="34" charset="0"/>
                </a:rPr>
                <a:t>的大小</a:t>
              </a:r>
            </a:p>
          </p:txBody>
        </p:sp>
        <p:graphicFrame>
          <p:nvGraphicFramePr>
            <p:cNvPr id="35849" name="Object 9"/>
            <p:cNvGraphicFramePr>
              <a:graphicFrameLocks noChangeAspect="1"/>
            </p:cNvGraphicFramePr>
            <p:nvPr/>
          </p:nvGraphicFramePr>
          <p:xfrm>
            <a:off x="3016" y="2432"/>
            <a:ext cx="549" cy="52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name="公式" r:id="rId6" imgW="241300" imgH="228600" progId="Equation.3">
                    <p:embed/>
                  </p:oleObj>
                </mc:Choice>
                <mc:Fallback>
                  <p:oleObj name="公式" r:id="rId6" imgW="241300" imgH="2286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016" y="2432"/>
                          <a:ext cx="549" cy="52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5847" name="WordArt 11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26638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TopLeft"/>
              <a:lightRig rig="legacyNormal3" dir="r"/>
            </a:scene3d>
            <a:sp3d extrusionH="201600" prstMaterial="legacyMetal">
              <a:extrusionClr>
                <a:srgbClr val="FFFFFF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round/>
                </a:ln>
                <a:gradFill rotWithShape="1">
                  <a:gsLst>
                    <a:gs pos="0">
                      <a:srgbClr val="CBCBCB"/>
                    </a:gs>
                    <a:gs pos="13000">
                      <a:srgbClr val="5F5F5F"/>
                    </a:gs>
                    <a:gs pos="21001">
                      <a:srgbClr val="5F5F5F"/>
                    </a:gs>
                    <a:gs pos="63000">
                      <a:srgbClr val="FFFFFF"/>
                    </a:gs>
                    <a:gs pos="67000">
                      <a:srgbClr val="B2B2B2"/>
                    </a:gs>
                    <a:gs pos="69000">
                      <a:srgbClr val="292929"/>
                    </a:gs>
                    <a:gs pos="82001">
                      <a:srgbClr val="777777"/>
                    </a:gs>
                    <a:gs pos="100000">
                      <a:srgbClr val="EAEAEA"/>
                    </a:gs>
                  </a:gsLst>
                  <a:lin ang="5400000" scaled="1"/>
                </a:gradFill>
                <a:latin typeface="宋体"/>
                <a:ea typeface="宋体"/>
              </a:rPr>
              <a:t>练一练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9" name="Text Box 9"/>
          <p:cNvSpPr txBox="1">
            <a:spLocks noChangeArrowheads="1"/>
          </p:cNvSpPr>
          <p:nvPr/>
        </p:nvSpPr>
        <p:spPr bwMode="auto">
          <a:xfrm>
            <a:off x="1331913" y="2565400"/>
            <a:ext cx="619283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）                       </a:t>
            </a:r>
            <a:r>
              <a:rPr lang="zh-CN" altLang="en-US" sz="4000" b="1" smtClean="0">
                <a:solidFill>
                  <a:schemeClr val="bg2">
                    <a:lumMod val="10000"/>
                  </a:schemeClr>
                </a:solidFill>
              </a:rPr>
              <a:t>≈ </a:t>
            </a:r>
            <a:r>
              <a:rPr lang="en-US" altLang="zh-CN" sz="4000" b="1" smtClean="0">
                <a:solidFill>
                  <a:schemeClr val="bg2">
                    <a:lumMod val="10000"/>
                  </a:schemeClr>
                </a:solidFill>
              </a:rPr>
              <a:t>9.5</a:t>
            </a:r>
          </a:p>
        </p:txBody>
      </p:sp>
      <p:sp>
        <p:nvSpPr>
          <p:cNvPr id="36867" name="Text Box 4"/>
          <p:cNvSpPr txBox="1">
            <a:spLocks noChangeArrowheads="1"/>
          </p:cNvSpPr>
          <p:nvPr/>
        </p:nvSpPr>
        <p:spPr bwMode="auto">
          <a:xfrm>
            <a:off x="2103438" y="1235075"/>
            <a:ext cx="1841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zh-CN" sz="3200" b="1"/>
          </a:p>
        </p:txBody>
      </p:sp>
      <p:graphicFrame>
        <p:nvGraphicFramePr>
          <p:cNvPr id="51207" name="Object 7"/>
          <p:cNvGraphicFramePr>
            <a:graphicFrameLocks noChangeAspect="1"/>
          </p:cNvGraphicFramePr>
          <p:nvPr/>
        </p:nvGraphicFramePr>
        <p:xfrm>
          <a:off x="2916238" y="2492375"/>
          <a:ext cx="2303462" cy="82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公式" r:id="rId2" imgW="457200" imgH="228600" progId="Equation.3">
                  <p:embed/>
                </p:oleObj>
              </mc:Choice>
              <mc:Fallback>
                <p:oleObj name="公式" r:id="rId2" imgW="457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16238" y="2492375"/>
                        <a:ext cx="2303462" cy="825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1331913" y="4437063"/>
            <a:ext cx="619283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（</a:t>
            </a:r>
            <a:r>
              <a:rPr lang="en-US" altLang="zh-CN" sz="3600" b="1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zh-CN" altLang="en-US" sz="3600" b="1" smtClean="0">
                <a:solidFill>
                  <a:schemeClr val="bg2">
                    <a:lumMod val="10000"/>
                  </a:schemeClr>
                </a:solidFill>
              </a:rPr>
              <a:t>）                       </a:t>
            </a:r>
            <a:r>
              <a:rPr lang="zh-CN" altLang="en-US" sz="4000" b="1" smtClean="0">
                <a:solidFill>
                  <a:schemeClr val="bg2">
                    <a:lumMod val="10000"/>
                  </a:schemeClr>
                </a:solidFill>
              </a:rPr>
              <a:t>≈ </a:t>
            </a:r>
            <a:r>
              <a:rPr lang="en-US" altLang="zh-CN" sz="4000" b="1" smtClean="0">
                <a:solidFill>
                  <a:schemeClr val="bg2">
                    <a:lumMod val="10000"/>
                  </a:schemeClr>
                </a:solidFill>
              </a:rPr>
              <a:t>231</a:t>
            </a:r>
          </a:p>
        </p:txBody>
      </p:sp>
      <p:graphicFrame>
        <p:nvGraphicFramePr>
          <p:cNvPr id="51211" name="Object 11"/>
          <p:cNvGraphicFramePr>
            <a:graphicFrameLocks noChangeAspect="1"/>
          </p:cNvGraphicFramePr>
          <p:nvPr/>
        </p:nvGraphicFramePr>
        <p:xfrm>
          <a:off x="2987675" y="4365625"/>
          <a:ext cx="1870075" cy="820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公式" r:id="rId4" imgW="520700" imgH="228600" progId="Equation.3">
                  <p:embed/>
                </p:oleObj>
              </mc:Choice>
              <mc:Fallback>
                <p:oleObj name="公式" r:id="rId4" imgW="5207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87675" y="4365625"/>
                        <a:ext cx="1870075" cy="820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1" name="Rectangle 12"/>
          <p:cNvSpPr>
            <a:spLocks noRot="1" noChangeArrowheads="1"/>
          </p:cNvSpPr>
          <p:nvPr/>
        </p:nvSpPr>
        <p:spPr bwMode="auto">
          <a:xfrm>
            <a:off x="0" y="692150"/>
            <a:ext cx="954087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0" lang="en-US" altLang="zh-CN" sz="4400">
                <a:solidFill>
                  <a:srgbClr val="0303E1"/>
                </a:solidFill>
                <a:latin typeface="Arial" pitchFamily="34" charset="0"/>
              </a:rPr>
              <a:t>3.</a:t>
            </a:r>
            <a:r>
              <a:rPr kumimoji="0" lang="zh-CN" altLang="en-US" sz="4400">
                <a:solidFill>
                  <a:srgbClr val="0303E1"/>
                </a:solidFill>
                <a:latin typeface="Arial" pitchFamily="34" charset="0"/>
              </a:rPr>
              <a:t>下列结果正确吗？说说你的理由：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1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1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9" grpId="0"/>
      <p:bldP spid="512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476250"/>
            <a:ext cx="5181600" cy="6381750"/>
          </a:xfrm>
        </p:spPr>
        <p:txBody>
          <a:bodyPr/>
          <a:lstStyle/>
          <a:p>
            <a:pPr algn="dist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4200" b="1" smtClean="0">
                <a:solidFill>
                  <a:srgbClr val="FF0000"/>
                </a:solidFill>
              </a:rPr>
              <a:t>4.</a:t>
            </a:r>
            <a:r>
              <a:rPr lang="zh-CN" altLang="en-US" sz="4200" b="1" smtClean="0">
                <a:solidFill>
                  <a:srgbClr val="FF0000"/>
                </a:solidFill>
              </a:rPr>
              <a:t>一个人每天平均要饮用大约</a:t>
            </a:r>
            <a:r>
              <a:rPr lang="en-US" altLang="zh-CN" sz="4200" b="1" smtClean="0">
                <a:solidFill>
                  <a:srgbClr val="FF0000"/>
                </a:solidFill>
              </a:rPr>
              <a:t>0.0015</a:t>
            </a:r>
            <a:r>
              <a:rPr lang="zh-CN" altLang="en-US" sz="4200" b="1" smtClean="0">
                <a:solidFill>
                  <a:srgbClr val="FF0000"/>
                </a:solidFill>
              </a:rPr>
              <a:t>米</a:t>
            </a:r>
            <a:r>
              <a:rPr lang="en-US" altLang="zh-CN" sz="4200" b="1" baseline="30000" smtClean="0">
                <a:solidFill>
                  <a:srgbClr val="FF0000"/>
                </a:solidFill>
              </a:rPr>
              <a:t>3</a:t>
            </a:r>
            <a:r>
              <a:rPr lang="zh-CN" altLang="en-US" sz="4200" b="1" smtClean="0">
                <a:solidFill>
                  <a:srgbClr val="FF0000"/>
                </a:solidFill>
              </a:rPr>
              <a:t>的各种液体，按</a:t>
            </a:r>
            <a:r>
              <a:rPr lang="en-US" altLang="zh-CN" sz="4200" b="1" smtClean="0">
                <a:solidFill>
                  <a:srgbClr val="FF0000"/>
                </a:solidFill>
              </a:rPr>
              <a:t>70</a:t>
            </a:r>
            <a:r>
              <a:rPr lang="zh-CN" altLang="en-US" sz="4200" b="1" smtClean="0">
                <a:solidFill>
                  <a:srgbClr val="FF0000"/>
                </a:solidFill>
              </a:rPr>
              <a:t>岁计算，他所饮用的液体总量大约为</a:t>
            </a:r>
            <a:r>
              <a:rPr lang="en-US" altLang="zh-CN" sz="4200" b="1" smtClean="0">
                <a:solidFill>
                  <a:srgbClr val="FF0000"/>
                </a:solidFill>
              </a:rPr>
              <a:t>40</a:t>
            </a:r>
            <a:r>
              <a:rPr lang="zh-CN" altLang="en-US" sz="4200" b="1" smtClean="0">
                <a:solidFill>
                  <a:srgbClr val="FF0000"/>
                </a:solidFill>
              </a:rPr>
              <a:t>米</a:t>
            </a:r>
            <a:r>
              <a:rPr lang="en-US" altLang="zh-CN" sz="4200" b="1" baseline="30000" smtClean="0">
                <a:solidFill>
                  <a:srgbClr val="FF0000"/>
                </a:solidFill>
              </a:rPr>
              <a:t>3</a:t>
            </a:r>
            <a:r>
              <a:rPr lang="zh-CN" altLang="en-US" sz="4200" b="1" smtClean="0">
                <a:solidFill>
                  <a:srgbClr val="FF0000"/>
                </a:solidFill>
              </a:rPr>
              <a:t>。如果用一圆柱形的容器（底面直径等于高）来装这些液体，这个容器大约有多高？（误差小于</a:t>
            </a:r>
            <a:r>
              <a:rPr lang="en-US" altLang="zh-CN" sz="4200" b="1" smtClean="0">
                <a:solidFill>
                  <a:srgbClr val="FF0000"/>
                </a:solidFill>
              </a:rPr>
              <a:t>1</a:t>
            </a:r>
            <a:r>
              <a:rPr lang="zh-CN" altLang="en-US" sz="4200" b="1" smtClean="0">
                <a:solidFill>
                  <a:srgbClr val="FF0000"/>
                </a:solidFill>
              </a:rPr>
              <a:t>米）</a:t>
            </a:r>
          </a:p>
        </p:txBody>
      </p:sp>
      <p:pic>
        <p:nvPicPr>
          <p:cNvPr id="25604" name="Picture 4" descr="drink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graphicFrame>
        <p:nvGraphicFramePr>
          <p:cNvPr id="25612" name="Object 12"/>
          <p:cNvGraphicFramePr>
            <a:graphicFrameLocks noChangeAspect="1"/>
          </p:cNvGraphicFramePr>
          <p:nvPr>
            <p:ph sz="quarter" idx="3"/>
          </p:nvPr>
        </p:nvGraphicFramePr>
        <p:xfrm>
          <a:off x="6350000" y="3509963"/>
          <a:ext cx="2144713" cy="2401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Flash 文档" r:id="rId3" imgW="1689120" imgH="1892160" progId="Flash.Movie">
                  <p:embed/>
                </p:oleObj>
              </mc:Choice>
              <mc:Fallback>
                <p:oleObj name="Flash 文档" r:id="rId3" imgW="1689120" imgH="1892160" progId="Flash.Movi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350000" y="3509963"/>
                        <a:ext cx="2144713" cy="2401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07" name="Picture 7" descr="drin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5963" y="0"/>
            <a:ext cx="3348037" cy="251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24"/>
          <p:cNvGrpSpPr/>
          <p:nvPr/>
        </p:nvGrpSpPr>
        <p:grpSpPr>
          <a:xfrm>
            <a:off x="5795963" y="3573463"/>
            <a:ext cx="3214687" cy="2306637"/>
            <a:chOff x="3651" y="2251"/>
            <a:chExt cx="2025" cy="1453"/>
          </a:xfrm>
        </p:grpSpPr>
        <p:sp>
          <p:nvSpPr>
            <p:cNvPr id="37895" name="Text Box 15"/>
            <p:cNvSpPr txBox="1">
              <a:spLocks noChangeArrowheads="1"/>
            </p:cNvSpPr>
            <p:nvPr/>
          </p:nvSpPr>
          <p:spPr bwMode="auto">
            <a:xfrm>
              <a:off x="5346" y="3339"/>
              <a:ext cx="301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 b="1">
                  <a:solidFill>
                    <a:srgbClr val="0000FF"/>
                  </a:solidFill>
                </a:rPr>
                <a:t>A</a:t>
              </a:r>
            </a:p>
          </p:txBody>
        </p:sp>
        <p:sp>
          <p:nvSpPr>
            <p:cNvPr id="37896" name="Line 16"/>
            <p:cNvSpPr>
              <a:spLocks noChangeShapeType="1"/>
            </p:cNvSpPr>
            <p:nvPr/>
          </p:nvSpPr>
          <p:spPr bwMode="auto">
            <a:xfrm>
              <a:off x="4014" y="3521"/>
              <a:ext cx="12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897" name="Text Box 17"/>
            <p:cNvSpPr txBox="1">
              <a:spLocks noChangeArrowheads="1"/>
            </p:cNvSpPr>
            <p:nvPr/>
          </p:nvSpPr>
          <p:spPr bwMode="auto">
            <a:xfrm>
              <a:off x="3651" y="3339"/>
              <a:ext cx="287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 b="1">
                  <a:solidFill>
                    <a:srgbClr val="0000FF"/>
                  </a:solidFill>
                </a:rPr>
                <a:t>B</a:t>
              </a:r>
            </a:p>
          </p:txBody>
        </p:sp>
        <p:sp>
          <p:nvSpPr>
            <p:cNvPr id="37898" name="Text Box 18"/>
            <p:cNvSpPr txBox="1">
              <a:spLocks noChangeArrowheads="1"/>
            </p:cNvSpPr>
            <p:nvPr/>
          </p:nvSpPr>
          <p:spPr bwMode="auto">
            <a:xfrm>
              <a:off x="5375" y="2251"/>
              <a:ext cx="301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 b="1">
                  <a:solidFill>
                    <a:srgbClr val="0000FF"/>
                  </a:solidFill>
                </a:rPr>
                <a:t>C</a:t>
              </a:r>
            </a:p>
          </p:txBody>
        </p:sp>
        <p:sp>
          <p:nvSpPr>
            <p:cNvPr id="37899" name="Text Box 21"/>
            <p:cNvSpPr txBox="1">
              <a:spLocks noChangeArrowheads="1"/>
            </p:cNvSpPr>
            <p:nvPr/>
          </p:nvSpPr>
          <p:spPr bwMode="auto">
            <a:xfrm>
              <a:off x="4468" y="3158"/>
              <a:ext cx="315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200" b="1">
                  <a:solidFill>
                    <a:srgbClr val="0000FF"/>
                  </a:solidFill>
                </a:rPr>
                <a:t>O</a:t>
              </a:r>
            </a:p>
          </p:txBody>
        </p:sp>
        <p:sp>
          <p:nvSpPr>
            <p:cNvPr id="37900" name="Oval 19"/>
            <p:cNvSpPr>
              <a:spLocks noChangeArrowheads="1"/>
            </p:cNvSpPr>
            <p:nvPr/>
          </p:nvSpPr>
          <p:spPr bwMode="auto">
            <a:xfrm>
              <a:off x="4649" y="3475"/>
              <a:ext cx="91" cy="6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ntr" presetSubtype="5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Text Box 2"/>
          <p:cNvSpPr txBox="1">
            <a:spLocks noChangeArrowheads="1"/>
          </p:cNvSpPr>
          <p:nvPr/>
        </p:nvSpPr>
        <p:spPr bwMode="auto">
          <a:xfrm>
            <a:off x="609600" y="1143000"/>
            <a:ext cx="8153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baseline="30000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228600" y="1484313"/>
            <a:ext cx="8915400" cy="477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  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估算无理数的方法是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（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1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）通过平方运算，采用“夹逼法”，确定真值所在范围；（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2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  <a:sym typeface="Wingdings" pitchFamily="2" charset="2"/>
              </a:rPr>
              <a:t>）根据问题中误差允许的范围，在真值的范围内取出近似值。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2  “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精确到”与“误差小于”意义不同。如精确到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是四舍五入到个位，答案惟一；误差小于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，答案在真值左右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都符合题意，答案不惟一。在本章中误差小于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就是估算到个位，误差小于</a:t>
            </a:r>
            <a:r>
              <a:rPr lang="en-US" altLang="zh-CN" sz="3200" b="1" smtClean="0">
                <a:solidFill>
                  <a:schemeClr val="bg2">
                    <a:lumMod val="10000"/>
                  </a:schemeClr>
                </a:solidFill>
              </a:rPr>
              <a:t>10m</a:t>
            </a:r>
            <a:r>
              <a:rPr lang="zh-CN" altLang="en-US" sz="3200" b="1" smtClean="0">
                <a:solidFill>
                  <a:schemeClr val="bg2">
                    <a:lumMod val="10000"/>
                  </a:schemeClr>
                </a:solidFill>
              </a:rPr>
              <a:t>就是估算到十位。</a:t>
            </a:r>
          </a:p>
        </p:txBody>
      </p:sp>
      <p:sp>
        <p:nvSpPr>
          <p:cNvPr id="38916" name="WordArt 4" descr="白色大理石"/>
          <p:cNvSpPr>
            <a:spLocks noChangeArrowheads="1" noChangeShapeType="1" noTextEdit="1"/>
          </p:cNvSpPr>
          <p:nvPr/>
        </p:nvSpPr>
        <p:spPr bwMode="auto">
          <a:xfrm>
            <a:off x="250825" y="260350"/>
            <a:ext cx="3529013" cy="9366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round/>
                </a:ln>
                <a:blipFill dpi="0" rotWithShape="0">
                  <a:blip r:embed="rId2"/>
                  <a:tile tx="0" ty="0" sx="100000" sy="100000" flip="none" algn="tl"/>
                </a:blipFill>
                <a:latin typeface="宋体"/>
                <a:ea typeface="宋体"/>
              </a:rPr>
              <a:t>知识点小结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0" y="1125538"/>
            <a:ext cx="9144000" cy="489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    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托尔斯泰是俄罗斯最伟大的作家，他曾在作品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《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一个人需要很多土地吗？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》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中写了如下一个故事：有一个叫巴河姆的人到草原上去购买土地，卖地的人提出了一个非常奇怪的地价：“每天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1000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卢布”，意思是谁出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1000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卢布，那么他从日出到日落走过的路所围成的土地都归他；不过如果在日落之前，买地的人回不到原来的出发点，那他就只好白出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1000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卢布。巴河姆于是付了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1000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卢布，等第二天太阳刚刚从地平线上升起，就连忙在草原上大步向前走去。他走了足足有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10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俄里（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俄里＝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1.0668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公里），这才朝左拐弯；接着又走了许久许久，才再向左拐弯；这样有走了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俄里，这时他发现天色已经不早，而自己离出发点足足还有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15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俄里的路程，于是只得改变方向，径直朝出发点跑去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……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最后，他总算如期赶回出发点，却口吐鲜血死去。请你算一算，他这一天共走了多少路？他走过的路围成的土地有多大？（精确到</a:t>
            </a: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0.1</a:t>
            </a:r>
            <a:r>
              <a:rPr lang="zh-CN" altLang="en-US" b="1">
                <a:solidFill>
                  <a:srgbClr val="000000"/>
                </a:solidFill>
                <a:latin typeface="宋体" pitchFamily="2" charset="-122"/>
              </a:rPr>
              <a:t>） </a:t>
            </a:r>
          </a:p>
        </p:txBody>
      </p:sp>
      <p:sp>
        <p:nvSpPr>
          <p:cNvPr id="39939" name="WordArt 3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3095625" cy="720725"/>
          </a:xfrm>
          <a:prstGeom prst="rect">
            <a:avLst/>
          </a:prstGeom>
        </p:spPr>
        <p:txBody>
          <a:bodyPr wrap="none" fromWordArt="1">
            <a:prstTxWarp prst="textRingOutside">
              <a:avLst>
                <a:gd name="adj" fmla="val 625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i="1" kern="10">
                <a:ln w="9525">
                  <a:solidFill>
                    <a:srgbClr val="808000"/>
                  </a:solidFill>
                  <a:round/>
                </a:ln>
                <a:solidFill>
                  <a:srgbClr val="0303E1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宋体"/>
                <a:ea typeface="宋体"/>
              </a:rPr>
              <a:t>挑战自我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https://d.book118.com/368134066132006042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凤舞九天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33BD56"/>
      </a:accent3>
      <a:accent4>
        <a:srgbClr val="4BC5B9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凤舞九天">
      <a:majorFont>
        <a:latin typeface="Footlight MT Light"/>
        <a:ea typeface="华文新魏"/>
        <a:cs typeface="Arial"/>
        <a:font script="Jpan" typeface="ＭＳ Ｐゴシック"/>
        <a:font script="Hang" typeface="맑은 고딕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oudy Old Style"/>
        <a:ea typeface="宋体"/>
        <a:cs typeface="Arial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凤舞九天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atMod val="180000"/>
              </a:schemeClr>
            </a:gs>
            <a:gs pos="50000">
              <a:schemeClr val="phClr">
                <a:tint val="40000"/>
                <a:satMod val="175000"/>
              </a:schemeClr>
            </a:gs>
            <a:gs pos="100000">
              <a:schemeClr val="phClr">
                <a:tint val="65000"/>
                <a:satMod val="18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38000"/>
                <a:satMod val="150000"/>
              </a:schemeClr>
            </a:gs>
            <a:gs pos="50000">
              <a:schemeClr val="phClr">
                <a:shade val="100000"/>
                <a:satMod val="100000"/>
              </a:schemeClr>
            </a:gs>
            <a:gs pos="100000">
              <a:schemeClr val="phClr">
                <a:shade val="38000"/>
                <a:satMod val="150000"/>
              </a:schemeClr>
            </a:gs>
          </a:gsLst>
          <a:lin ang="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r:embed="rId1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tile tx="0" ty="0" sx="50000" sy="50000" flip="x" algn="tl"/>
        </a:blipFill>
      </a:bgFillStyleLst>
    </a:fmtScheme>
  </a:themeElements>
  <ns0:objectDefaults xmlns:ns0="http://schemas.openxmlformats.org/drawingml/2006/main"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0">
      <vt:lpstr>Arial</vt:lpstr>
      <vt:lpstr>Calibri</vt:lpstr>
      <vt:lpstr>Footlight MT Light</vt:lpstr>
      <vt:lpstr>华文新魏</vt:lpstr>
      <vt:lpstr>Goudy Old Style</vt:lpstr>
      <vt:lpstr>宋体</vt:lpstr>
      <vt:lpstr>Wingdings 2</vt:lpstr>
      <vt:lpstr>Times New Roman</vt:lpstr>
      <vt:lpstr>方正舒体</vt:lpstr>
      <vt:lpstr>微软雅黑</vt:lpstr>
      <vt:lpstr>黑体</vt:lpstr>
      <vt:lpstr>Arial Black</vt:lpstr>
      <vt:lpstr>隶书</vt:lpstr>
      <vt:lpstr>Wingdings</vt:lpstr>
      <vt:lpstr>Office Theme</vt:lpstr>
      <vt:lpstr>2.4 公园有多宽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1.估算下列数的大小：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2024-09-22T04:53:22.484</cp:lastPrinted>
  <dcterms:created xsi:type="dcterms:W3CDTF">2024-09-21T20:53:22Z</dcterms:created>
  <dcterms:modified xsi:type="dcterms:W3CDTF">2024-09-21T20:53:25Z</dcterms:modified>
</cp:coreProperties>
</file>