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620DB-D084-4C57-B9B7-6BA3C9513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1FE70-429C-4708-8B2C-E27AD1E9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D3EAD-A7C6-4D1A-B63A-8C674C3A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3FB3E-875B-41AE-930E-22B30D75C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CED7B-90D0-46DA-80DB-8E60E3F4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87C8F-20EE-4861-868B-8874208EB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8D933-7016-4C9A-9559-CB889E6F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4E4F7-43BA-4C64-BB0C-5F4D6A3A9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24877-D821-4C02-A4C2-DB7034591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5387E-6A33-4C23-A781-324BC6F1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14E89-34A2-4FD3-8B3B-B23C54749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阿里巴巴普惠体"/>
                <a:ea typeface="阿里巴巴普惠体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阿里巴巴普惠体"/>
                <a:ea typeface="阿里巴巴普惠体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阿里巴巴普惠体"/>
                <a:ea typeface="阿里巴巴普惠体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阿里巴巴普惠体"/>
          <a:ea typeface="阿里巴巴普惠体"/>
          <a:cs typeface="阿里巴巴普惠体" panose="0002060004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阿里巴巴普惠体"/>
          <a:ea typeface="阿里巴巴普惠体"/>
          <a:cs typeface="阿里巴巴普惠体" panose="0002060004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阿里巴巴普惠体"/>
          <a:ea typeface="阿里巴巴普惠体"/>
          <a:cs typeface="阿里巴巴普惠体" panose="0002060004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阿里巴巴普惠体"/>
          <a:ea typeface="阿里巴巴普惠体"/>
          <a:cs typeface="阿里巴巴普惠体" panose="0002060004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阿里巴巴普惠体"/>
          <a:ea typeface="阿里巴巴普惠体"/>
          <a:cs typeface="阿里巴巴普惠体" panose="0002060004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阿里巴巴普惠体"/>
          <a:ea typeface="阿里巴巴普惠体"/>
          <a:cs typeface="阿里巴巴普惠体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image" Target="../media/image3.png" /><Relationship Id="rId7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2.xml" /><Relationship Id="rId11" Type="http://schemas.openxmlformats.org/officeDocument/2006/relationships/tags" Target="../tags/tag73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ags" Target="../tags/tag81.xml" /><Relationship Id="rId2" Type="http://schemas.openxmlformats.org/officeDocument/2006/relationships/image" Target="../media/image1.jpeg" /><Relationship Id="rId20" Type="http://schemas.openxmlformats.org/officeDocument/2006/relationships/tags" Target="../tags/tag82.xml" /><Relationship Id="rId21" Type="http://schemas.openxmlformats.org/officeDocument/2006/relationships/tags" Target="../tags/tag83.xml" /><Relationship Id="rId22" Type="http://schemas.openxmlformats.org/officeDocument/2006/relationships/tags" Target="../tags/tag84.xml" /><Relationship Id="rId23" Type="http://schemas.openxmlformats.org/officeDocument/2006/relationships/tags" Target="../tags/tag85.xml" /><Relationship Id="rId24" Type="http://schemas.openxmlformats.org/officeDocument/2006/relationships/tags" Target="../tags/tag86.xml" /><Relationship Id="rId25" Type="http://schemas.openxmlformats.org/officeDocument/2006/relationships/tags" Target="../tags/tag87.xml" /><Relationship Id="rId26" Type="http://schemas.openxmlformats.org/officeDocument/2006/relationships/tags" Target="../tags/tag88.xml" /><Relationship Id="rId27" Type="http://schemas.openxmlformats.org/officeDocument/2006/relationships/tags" Target="../tags/tag89.xml" /><Relationship Id="rId28" Type="http://schemas.openxmlformats.org/officeDocument/2006/relationships/tags" Target="../tags/tag90.xml" /><Relationship Id="rId29" Type="http://schemas.openxmlformats.org/officeDocument/2006/relationships/tags" Target="../tags/tag91.xml" /><Relationship Id="rId3" Type="http://schemas.openxmlformats.org/officeDocument/2006/relationships/image" Target="../media/image3.png" /><Relationship Id="rId30" Type="http://schemas.openxmlformats.org/officeDocument/2006/relationships/tags" Target="../tags/tag92.xml" /><Relationship Id="rId31" Type="http://schemas.openxmlformats.org/officeDocument/2006/relationships/tags" Target="../tags/tag93.xml" /><Relationship Id="rId32" Type="http://schemas.openxmlformats.org/officeDocument/2006/relationships/tags" Target="../tags/tag94.xml" /><Relationship Id="rId33" Type="http://schemas.openxmlformats.org/officeDocument/2006/relationships/tags" Target="../tags/tag95.xml" /><Relationship Id="rId34" Type="http://schemas.openxmlformats.org/officeDocument/2006/relationships/tags" Target="../tags/tag96.xml" /><Relationship Id="rId35" Type="http://schemas.openxmlformats.org/officeDocument/2006/relationships/tags" Target="../tags/tag97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image" Target="../media/image3.png" /><Relationship Id="rId13" Type="http://schemas.openxmlformats.org/officeDocument/2006/relationships/tags" Target="../tags/tag107.xml" /><Relationship Id="rId14" Type="http://schemas.openxmlformats.org/officeDocument/2006/relationships/image" Target="../media/image4.png" /><Relationship Id="rId15" Type="http://schemas.openxmlformats.org/officeDocument/2006/relationships/tags" Target="../tags/tag108.xml" /><Relationship Id="rId2" Type="http://schemas.openxmlformats.org/officeDocument/2006/relationships/image" Target="../media/image1.jpeg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image" Target="../media/image5.jpeg" /><Relationship Id="rId6" Type="http://schemas.openxmlformats.org/officeDocument/2006/relationships/image" Target="../media/image6.png" /><Relationship Id="rId7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image" Target="../media/image7.png" /><Relationship Id="rId13" Type="http://schemas.openxmlformats.org/officeDocument/2006/relationships/tags" Target="../tags/tag121.xml" /><Relationship Id="rId2" Type="http://schemas.openxmlformats.org/officeDocument/2006/relationships/image" Target="../media/image1.jpeg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image" Target="../media/image3.png" /><Relationship Id="rId13" Type="http://schemas.openxmlformats.org/officeDocument/2006/relationships/tags" Target="../tags/tag131.xml" /><Relationship Id="rId14" Type="http://schemas.openxmlformats.org/officeDocument/2006/relationships/image" Target="../media/image4.png" /><Relationship Id="rId15" Type="http://schemas.openxmlformats.org/officeDocument/2006/relationships/tags" Target="../tags/tag132.xml" /><Relationship Id="rId2" Type="http://schemas.openxmlformats.org/officeDocument/2006/relationships/image" Target="../media/image1.jpeg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2" Type="http://schemas.openxmlformats.org/officeDocument/2006/relationships/image" Target="../media/image1.jpeg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image" Target="../media/image8.jpeg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2" Type="http://schemas.openxmlformats.org/officeDocument/2006/relationships/image" Target="../media/image1.jpeg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image" Target="../media/image9.jpe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2" Type="http://schemas.openxmlformats.org/officeDocument/2006/relationships/image" Target="../media/image1.jpeg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image" Target="../media/image10.jpeg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image" Target="../media/image3.png" /><Relationship Id="rId13" Type="http://schemas.openxmlformats.org/officeDocument/2006/relationships/tags" Target="../tags/tag169.xml" /><Relationship Id="rId14" Type="http://schemas.openxmlformats.org/officeDocument/2006/relationships/image" Target="../media/image4.png" /><Relationship Id="rId15" Type="http://schemas.openxmlformats.org/officeDocument/2006/relationships/tags" Target="../tags/tag170.xml" /><Relationship Id="rId2" Type="http://schemas.openxmlformats.org/officeDocument/2006/relationships/image" Target="../media/image1.jpeg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7.xml" /><Relationship Id="rId2" Type="http://schemas.openxmlformats.org/officeDocument/2006/relationships/image" Target="../media/image1.jpeg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2" Type="http://schemas.openxmlformats.org/officeDocument/2006/relationships/image" Target="../media/image1.jpeg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image" Target="../media/image3.png" /><Relationship Id="rId13" Type="http://schemas.openxmlformats.org/officeDocument/2006/relationships/tags" Target="../tags/tag197.xml" /><Relationship Id="rId14" Type="http://schemas.openxmlformats.org/officeDocument/2006/relationships/image" Target="../media/image4.png" /><Relationship Id="rId15" Type="http://schemas.openxmlformats.org/officeDocument/2006/relationships/tags" Target="../tags/tag198.xml" /><Relationship Id="rId2" Type="http://schemas.openxmlformats.org/officeDocument/2006/relationships/image" Target="../media/image1.jpeg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image" Target="../media/image12.png" /><Relationship Id="rId13" Type="http://schemas.openxmlformats.org/officeDocument/2006/relationships/tags" Target="../tags/tag208.xml" /><Relationship Id="rId2" Type="http://schemas.openxmlformats.org/officeDocument/2006/relationships/image" Target="../media/image1.jpeg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60071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pic>
        <p:nvPicPr>
          <p:cNvPr id="9" name="图片 8" descr="983c97d3ddf3a9925e0f8c748062926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028065" y="2543175"/>
            <a:ext cx="13067030" cy="406717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2535555" y="1273810"/>
            <a:ext cx="9102090" cy="21228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lnSpc>
                <a:spcPct val="120000"/>
              </a:lnSpc>
              <a:defRPr sz="4800" b="1" i="0" kern="1200">
                <a:solidFill>
                  <a:schemeClr val="accent1"/>
                </a:soli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6600" b="0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cs typeface="阿里巴巴普惠体" panose="00020600040101010101" charset="-122"/>
              </a:rPr>
              <a:t>关于注重家庭</a:t>
            </a:r>
            <a:endParaRPr lang="en-US" altLang="zh-CN" sz="6600" b="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cs typeface="阿里巴巴普惠体" panose="00020600040101010101" charset="-122"/>
            </a:endParaRPr>
          </a:p>
          <a:p>
            <a:pPr algn="l">
              <a:lnSpc>
                <a:spcPct val="100000"/>
              </a:lnSpc>
            </a:pPr>
            <a:r>
              <a:rPr lang="zh-CN" altLang="en-US" sz="6600" b="0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cs typeface="阿里巴巴普惠体" panose="00020600040101010101" charset="-122"/>
              </a:rPr>
              <a:t>家教家风建设论述摘编</a:t>
            </a:r>
            <a:endParaRPr lang="zh-CN" altLang="en-US" sz="6600" b="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cs typeface="阿里巴巴普惠体" panose="0002060004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2600960" y="3495675"/>
            <a:ext cx="8455025" cy="589280"/>
            <a:chOff x="2367778" y="4008120"/>
            <a:chExt cx="7195185" cy="495300"/>
          </a:xfrm>
        </p:grpSpPr>
        <p:cxnSp>
          <p:nvCxnSpPr>
            <p:cNvPr id="13" name="直接连接符 12"/>
            <p:cNvCxnSpPr/>
            <p:nvPr>
              <p:custDataLst>
                <p:tags r:id="rId4"/>
              </p:custDataLst>
            </p:nvPr>
          </p:nvCxnSpPr>
          <p:spPr>
            <a:xfrm>
              <a:off x="2367778" y="4008120"/>
              <a:ext cx="7195185" cy="0"/>
            </a:xfrm>
            <a:prstGeom prst="line">
              <a:avLst/>
            </a:prstGeom>
            <a:ln w="19050">
              <a:gradFill flip="none" rotWithShape="1">
                <a:gsLst>
                  <a:gs pos="81000">
                    <a:srgbClr val="E75B60"/>
                  </a:gs>
                  <a:gs pos="17000">
                    <a:srgbClr val="EB7B78"/>
                  </a:gs>
                  <a:gs pos="98230">
                    <a:srgbClr val="BA000B">
                      <a:alpha val="0"/>
                    </a:srgbClr>
                  </a:gs>
                  <a:gs pos="0">
                    <a:srgbClr val="DE0E25">
                      <a:alpha val="0"/>
                    </a:srgbClr>
                  </a:gs>
                  <a:gs pos="51000">
                    <a:srgbClr val="F7D2BC"/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>
              <p:custDataLst>
                <p:tags r:id="rId5"/>
              </p:custDataLst>
            </p:nvPr>
          </p:nvCxnSpPr>
          <p:spPr>
            <a:xfrm>
              <a:off x="2367778" y="4503420"/>
              <a:ext cx="7195185" cy="0"/>
            </a:xfrm>
            <a:prstGeom prst="line">
              <a:avLst/>
            </a:prstGeom>
            <a:ln w="19050">
              <a:gradFill flip="none" rotWithShape="1">
                <a:gsLst>
                  <a:gs pos="81000">
                    <a:srgbClr val="E75B60"/>
                  </a:gs>
                  <a:gs pos="17000">
                    <a:srgbClr val="EB7B78"/>
                  </a:gs>
                  <a:gs pos="98230">
                    <a:srgbClr val="BA000B">
                      <a:alpha val="0"/>
                    </a:srgbClr>
                  </a:gs>
                  <a:gs pos="0">
                    <a:srgbClr val="DE0E25">
                      <a:alpha val="0"/>
                    </a:srgbClr>
                  </a:gs>
                  <a:gs pos="51000">
                    <a:srgbClr val="F7D2BC"/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矩形 17"/>
          <p:cNvSpPr/>
          <p:nvPr/>
        </p:nvSpPr>
        <p:spPr>
          <a:xfrm>
            <a:off x="2345146" y="3532974"/>
            <a:ext cx="7867468" cy="51435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2500" b="1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阿里巴巴普惠体"/>
                <a:ea typeface="阿里巴巴普惠体"/>
                <a:cs typeface="阿里巴巴普惠体" panose="00020600040101010101" charset="-122"/>
              </a:rPr>
              <a:t>家风建设/家庭建设党风党建党课主题教育</a:t>
            </a:r>
            <a:r>
              <a:rPr lang="en-US" altLang="zh-CN" sz="2500" b="1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阿里巴巴普惠体"/>
                <a:ea typeface="阿里巴巴普惠体"/>
                <a:cs typeface="阿里巴巴普惠体" panose="00020600040101010101" charset="-122"/>
              </a:rPr>
              <a:t>PPT</a:t>
            </a:r>
            <a:r>
              <a:rPr lang="zh-CN" altLang="en-US" sz="2500" b="1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阿里巴巴普惠体"/>
                <a:ea typeface="阿里巴巴普惠体"/>
                <a:cs typeface="阿里巴巴普惠体" panose="00020600040101010101" charset="-122"/>
              </a:rPr>
              <a:t>模板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2686586" y="4346993"/>
            <a:ext cx="2256623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阿里巴巴普惠体"/>
                <a:ea typeface="阿里巴巴普惠体"/>
                <a:cs typeface="阿里巴巴普惠体" panose="00020600040101010101" charset="-122"/>
              </a:rPr>
              <a:t>授课人：</a:t>
            </a:r>
          </a:p>
        </p:txBody>
      </p:sp>
      <p:pic>
        <p:nvPicPr>
          <p:cNvPr id="10" name="图片 9" descr="51miz-E1073526-F402386A (1)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5240" y="320675"/>
            <a:ext cx="1863725" cy="131635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pic>
        <p:nvPicPr>
          <p:cNvPr id="10" name="图片 9" descr="51miz-E1073526-F402386A (1)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575" y="151130"/>
            <a:ext cx="1863725" cy="1316355"/>
          </a:xfrm>
          <a:prstGeom prst="rect">
            <a:avLst/>
          </a:prstGeom>
        </p:spPr>
      </p:pic>
      <p:grpSp>
        <p:nvGrpSpPr>
          <p:cNvPr id="41" name="组合 40"/>
          <p:cNvGrpSpPr/>
          <p:nvPr/>
        </p:nvGrpSpPr>
        <p:grpSpPr>
          <a:xfrm>
            <a:off x="2707640" y="524510"/>
            <a:ext cx="8895715" cy="6075680"/>
            <a:chOff x="7054" y="826"/>
            <a:chExt cx="14848" cy="10141"/>
          </a:xfrm>
        </p:grpSpPr>
        <p:sp>
          <p:nvSpPr>
            <p:cNvPr id="21" name="矩形 20"/>
            <p:cNvSpPr/>
            <p:nvPr>
              <p:custDataLst>
                <p:tags r:id="rId4"/>
              </p:custDataLst>
            </p:nvPr>
          </p:nvSpPr>
          <p:spPr>
            <a:xfrm>
              <a:off x="7054" y="826"/>
              <a:ext cx="1773" cy="908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>
              <a:off x="9157" y="826"/>
              <a:ext cx="12745" cy="908"/>
            </a:xfrm>
            <a:prstGeom prst="rect">
              <a:avLst/>
            </a:prstGeom>
            <a:noFill/>
            <a:ln w="1905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2" name="文本框 1"/>
            <p:cNvSpPr txBox="1"/>
            <p:nvPr>
              <p:custDataLst>
                <p:tags r:id="rId6"/>
              </p:custDataLst>
            </p:nvPr>
          </p:nvSpPr>
          <p:spPr>
            <a:xfrm>
              <a:off x="7070" y="946"/>
              <a:ext cx="1752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>
                  <a:solidFill>
                    <a:schemeClr val="bg1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rPr>
                <a:t>第一章</a:t>
              </a:r>
            </a:p>
          </p:txBody>
        </p:sp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9482" y="968"/>
              <a:ext cx="12420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200" kern="1200">
                  <a:solidFill>
                    <a:schemeClr val="accen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努力使家庭成为国家发展、民族进步、社会和谐的重要基点</a:t>
              </a:r>
            </a:p>
          </p:txBody>
        </p:sp>
        <p:sp>
          <p:nvSpPr>
            <p:cNvPr id="25" name="矩形 24"/>
            <p:cNvSpPr/>
            <p:nvPr>
              <p:custDataLst>
                <p:tags r:id="rId8"/>
              </p:custDataLst>
            </p:nvPr>
          </p:nvSpPr>
          <p:spPr>
            <a:xfrm>
              <a:off x="7054" y="2266"/>
              <a:ext cx="1773" cy="908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26" name="矩形 25"/>
            <p:cNvSpPr/>
            <p:nvPr>
              <p:custDataLst>
                <p:tags r:id="rId9"/>
              </p:custDataLst>
            </p:nvPr>
          </p:nvSpPr>
          <p:spPr>
            <a:xfrm>
              <a:off x="9157" y="2266"/>
              <a:ext cx="12745" cy="908"/>
            </a:xfrm>
            <a:prstGeom prst="rect">
              <a:avLst/>
            </a:prstGeom>
            <a:noFill/>
            <a:ln w="1905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27" name="文本框 26"/>
            <p:cNvSpPr txBox="1"/>
            <p:nvPr>
              <p:custDataLst>
                <p:tags r:id="rId10"/>
              </p:custDataLst>
            </p:nvPr>
          </p:nvSpPr>
          <p:spPr>
            <a:xfrm>
              <a:off x="7070" y="2386"/>
              <a:ext cx="1752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>
                  <a:solidFill>
                    <a:schemeClr val="bg1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rPr>
                <a:t>第二章</a:t>
              </a:r>
            </a:p>
          </p:txBody>
        </p:sp>
        <p:sp>
          <p:nvSpPr>
            <p:cNvPr id="28" name="文本框 27"/>
            <p:cNvSpPr txBox="1"/>
            <p:nvPr>
              <p:custDataLst>
                <p:tags r:id="rId11"/>
              </p:custDataLst>
            </p:nvPr>
          </p:nvSpPr>
          <p:spPr>
            <a:xfrm>
              <a:off x="9482" y="2400"/>
              <a:ext cx="5749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200" kern="1200">
                  <a:solidFill>
                    <a:schemeClr val="accen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中华民族历来重视家庭</a:t>
              </a:r>
            </a:p>
          </p:txBody>
        </p:sp>
        <p:sp>
          <p:nvSpPr>
            <p:cNvPr id="29" name="矩形 28"/>
            <p:cNvSpPr/>
            <p:nvPr>
              <p:custDataLst>
                <p:tags r:id="rId12"/>
              </p:custDataLst>
            </p:nvPr>
          </p:nvSpPr>
          <p:spPr>
            <a:xfrm>
              <a:off x="7054" y="3707"/>
              <a:ext cx="1773" cy="908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30" name="矩形 29"/>
            <p:cNvSpPr/>
            <p:nvPr>
              <p:custDataLst>
                <p:tags r:id="rId13"/>
              </p:custDataLst>
            </p:nvPr>
          </p:nvSpPr>
          <p:spPr>
            <a:xfrm>
              <a:off x="9157" y="3707"/>
              <a:ext cx="12745" cy="908"/>
            </a:xfrm>
            <a:prstGeom prst="rect">
              <a:avLst/>
            </a:prstGeom>
            <a:noFill/>
            <a:ln w="1905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31" name="文本框 30"/>
            <p:cNvSpPr txBox="1"/>
            <p:nvPr>
              <p:custDataLst>
                <p:tags r:id="rId14"/>
              </p:custDataLst>
            </p:nvPr>
          </p:nvSpPr>
          <p:spPr>
            <a:xfrm>
              <a:off x="7070" y="3828"/>
              <a:ext cx="1752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>
                  <a:solidFill>
                    <a:schemeClr val="bg1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rPr>
                <a:t>第三章</a:t>
              </a:r>
            </a:p>
          </p:txBody>
        </p:sp>
        <p:sp>
          <p:nvSpPr>
            <p:cNvPr id="32" name="文本框 31"/>
            <p:cNvSpPr txBox="1"/>
            <p:nvPr>
              <p:custDataLst>
                <p:tags r:id="rId15"/>
              </p:custDataLst>
            </p:nvPr>
          </p:nvSpPr>
          <p:spPr>
            <a:xfrm>
              <a:off x="9482" y="3832"/>
              <a:ext cx="7189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200" kern="1200">
                  <a:solidFill>
                    <a:schemeClr val="accen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家庭教育最重要的是品德教育</a:t>
              </a:r>
            </a:p>
          </p:txBody>
        </p:sp>
        <p:sp>
          <p:nvSpPr>
            <p:cNvPr id="33" name="矩形 32"/>
            <p:cNvSpPr/>
            <p:nvPr>
              <p:custDataLst>
                <p:tags r:id="rId16"/>
              </p:custDataLst>
            </p:nvPr>
          </p:nvSpPr>
          <p:spPr>
            <a:xfrm>
              <a:off x="7054" y="5147"/>
              <a:ext cx="1773" cy="908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34" name="矩形 33"/>
            <p:cNvSpPr/>
            <p:nvPr>
              <p:custDataLst>
                <p:tags r:id="rId17"/>
              </p:custDataLst>
            </p:nvPr>
          </p:nvSpPr>
          <p:spPr>
            <a:xfrm>
              <a:off x="9157" y="5147"/>
              <a:ext cx="12745" cy="908"/>
            </a:xfrm>
            <a:prstGeom prst="rect">
              <a:avLst/>
            </a:prstGeom>
            <a:noFill/>
            <a:ln w="1905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35" name="文本框 34"/>
            <p:cNvSpPr txBox="1"/>
            <p:nvPr>
              <p:custDataLst>
                <p:tags r:id="rId18"/>
              </p:custDataLst>
            </p:nvPr>
          </p:nvSpPr>
          <p:spPr>
            <a:xfrm>
              <a:off x="7070" y="5268"/>
              <a:ext cx="1752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>
                  <a:solidFill>
                    <a:schemeClr val="bg1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rPr>
                <a:t>第四章</a:t>
              </a:r>
            </a:p>
          </p:txBody>
        </p:sp>
        <p:sp>
          <p:nvSpPr>
            <p:cNvPr id="36" name="文本框 35"/>
            <p:cNvSpPr txBox="1"/>
            <p:nvPr>
              <p:custDataLst>
                <p:tags r:id="rId19"/>
              </p:custDataLst>
            </p:nvPr>
          </p:nvSpPr>
          <p:spPr>
            <a:xfrm>
              <a:off x="9482" y="5279"/>
              <a:ext cx="12419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200" kern="1200">
                  <a:solidFill>
                    <a:schemeClr val="accen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以千千万万家庭的好家风支撑起全社会的好风气</a:t>
              </a:r>
            </a:p>
          </p:txBody>
        </p:sp>
        <p:sp>
          <p:nvSpPr>
            <p:cNvPr id="3" name="矩形 2"/>
            <p:cNvSpPr/>
            <p:nvPr>
              <p:custDataLst>
                <p:tags r:id="rId20"/>
              </p:custDataLst>
            </p:nvPr>
          </p:nvSpPr>
          <p:spPr>
            <a:xfrm>
              <a:off x="7054" y="6578"/>
              <a:ext cx="1773" cy="908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4" name="矩形 3"/>
            <p:cNvSpPr/>
            <p:nvPr>
              <p:custDataLst>
                <p:tags r:id="rId21"/>
              </p:custDataLst>
            </p:nvPr>
          </p:nvSpPr>
          <p:spPr>
            <a:xfrm>
              <a:off x="9157" y="6578"/>
              <a:ext cx="12745" cy="908"/>
            </a:xfrm>
            <a:prstGeom prst="rect">
              <a:avLst/>
            </a:prstGeom>
            <a:noFill/>
            <a:ln w="1905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22"/>
              </p:custDataLst>
            </p:nvPr>
          </p:nvSpPr>
          <p:spPr>
            <a:xfrm>
              <a:off x="7070" y="6699"/>
              <a:ext cx="1752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>
                  <a:solidFill>
                    <a:schemeClr val="bg1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rPr>
                <a:t>第五章</a:t>
              </a:r>
            </a:p>
          </p:txBody>
        </p:sp>
        <p:sp>
          <p:nvSpPr>
            <p:cNvPr id="6" name="文本框 5"/>
            <p:cNvSpPr txBox="1"/>
            <p:nvPr>
              <p:custDataLst>
                <p:tags r:id="rId23"/>
              </p:custDataLst>
            </p:nvPr>
          </p:nvSpPr>
          <p:spPr>
            <a:xfrm>
              <a:off x="9482" y="6712"/>
              <a:ext cx="10938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200" kern="1200">
                  <a:solidFill>
                    <a:schemeClr val="accen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把家风建设作为领导干部作风建设重要内容</a:t>
              </a:r>
            </a:p>
          </p:txBody>
        </p:sp>
        <p:sp>
          <p:nvSpPr>
            <p:cNvPr id="7" name="矩形 6"/>
            <p:cNvSpPr/>
            <p:nvPr>
              <p:custDataLst>
                <p:tags r:id="rId24"/>
              </p:custDataLst>
            </p:nvPr>
          </p:nvSpPr>
          <p:spPr>
            <a:xfrm>
              <a:off x="7054" y="8019"/>
              <a:ext cx="1773" cy="908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25"/>
              </p:custDataLst>
            </p:nvPr>
          </p:nvSpPr>
          <p:spPr>
            <a:xfrm>
              <a:off x="9157" y="8019"/>
              <a:ext cx="12745" cy="908"/>
            </a:xfrm>
            <a:prstGeom prst="rect">
              <a:avLst/>
            </a:prstGeom>
            <a:noFill/>
            <a:ln w="1905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26"/>
              </p:custDataLst>
            </p:nvPr>
          </p:nvSpPr>
          <p:spPr>
            <a:xfrm>
              <a:off x="7070" y="8140"/>
              <a:ext cx="1752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>
                  <a:solidFill>
                    <a:schemeClr val="bg1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rPr>
                <a:t>第六章</a:t>
              </a:r>
            </a:p>
          </p:txBody>
        </p:sp>
        <p:sp>
          <p:nvSpPr>
            <p:cNvPr id="17" name="文本框 16"/>
            <p:cNvSpPr txBox="1"/>
            <p:nvPr>
              <p:custDataLst>
                <p:tags r:id="rId27"/>
              </p:custDataLst>
            </p:nvPr>
          </p:nvSpPr>
          <p:spPr>
            <a:xfrm>
              <a:off x="9482" y="8145"/>
              <a:ext cx="12419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200" kern="1200">
                  <a:solidFill>
                    <a:schemeClr val="accen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各级领导干部要严格要求亲属子女，过好亲情关</a:t>
              </a:r>
            </a:p>
          </p:txBody>
        </p:sp>
        <p:sp>
          <p:nvSpPr>
            <p:cNvPr id="19" name="矩形 18"/>
            <p:cNvSpPr/>
            <p:nvPr>
              <p:custDataLst>
                <p:tags r:id="rId28"/>
              </p:custDataLst>
            </p:nvPr>
          </p:nvSpPr>
          <p:spPr>
            <a:xfrm>
              <a:off x="7054" y="9743"/>
              <a:ext cx="1773" cy="908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37" name="矩形 36"/>
            <p:cNvSpPr/>
            <p:nvPr>
              <p:custDataLst>
                <p:tags r:id="rId29"/>
              </p:custDataLst>
            </p:nvPr>
          </p:nvSpPr>
          <p:spPr>
            <a:xfrm>
              <a:off x="9157" y="9459"/>
              <a:ext cx="12745" cy="1508"/>
            </a:xfrm>
            <a:prstGeom prst="rect">
              <a:avLst/>
            </a:prstGeom>
            <a:noFill/>
            <a:ln w="19050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/>
                <a:ea typeface="阿里巴巴普惠体"/>
                <a:cs typeface="阿里巴巴普惠体" panose="00020600040101010101" charset="-122"/>
              </a:endParaRPr>
            </a:p>
          </p:txBody>
        </p:sp>
        <p:sp>
          <p:nvSpPr>
            <p:cNvPr id="38" name="文本框 37"/>
            <p:cNvSpPr txBox="1"/>
            <p:nvPr>
              <p:custDataLst>
                <p:tags r:id="rId30"/>
              </p:custDataLst>
            </p:nvPr>
          </p:nvSpPr>
          <p:spPr>
            <a:xfrm>
              <a:off x="7070" y="9864"/>
              <a:ext cx="1752" cy="7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>
                  <a:solidFill>
                    <a:schemeClr val="bg1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rPr>
                <a:t>第七章</a:t>
              </a:r>
            </a:p>
          </p:txBody>
        </p:sp>
        <p:sp>
          <p:nvSpPr>
            <p:cNvPr id="39" name="文本框 38"/>
            <p:cNvSpPr txBox="1"/>
            <p:nvPr>
              <p:custDataLst>
                <p:tags r:id="rId31"/>
              </p:custDataLst>
            </p:nvPr>
          </p:nvSpPr>
          <p:spPr>
            <a:xfrm>
              <a:off x="9482" y="9592"/>
              <a:ext cx="12419" cy="12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200" kern="1200">
                  <a:solidFill>
                    <a:schemeClr val="accen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推动形成爱国爱家、相亲相爱、向上向善、共建共享的社会主义家庭文明新风尚</a:t>
              </a: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536491" y="1931506"/>
            <a:ext cx="1907149" cy="3382722"/>
            <a:chOff x="1656030" y="1429990"/>
            <a:chExt cx="1907149" cy="3382722"/>
          </a:xfrm>
        </p:grpSpPr>
        <p:grpSp>
          <p:nvGrpSpPr>
            <p:cNvPr id="43" name="组合 42"/>
            <p:cNvGrpSpPr/>
            <p:nvPr/>
          </p:nvGrpSpPr>
          <p:grpSpPr>
            <a:xfrm>
              <a:off x="2089102" y="2517278"/>
              <a:ext cx="1474077" cy="2295434"/>
              <a:chOff x="2330140" y="2371561"/>
              <a:chExt cx="1474077" cy="2295434"/>
            </a:xfrm>
          </p:grpSpPr>
          <p:sp>
            <p:nvSpPr>
              <p:cNvPr id="44" name="文本框 43"/>
              <p:cNvSpPr txBox="1"/>
              <p:nvPr>
                <p:custDataLst>
                  <p:tags r:id="rId32"/>
                </p:custDataLst>
              </p:nvPr>
            </p:nvSpPr>
            <p:spPr>
              <a:xfrm>
                <a:off x="2330140" y="2371561"/>
                <a:ext cx="1474077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7200" b="1">
                    <a:gradFill>
                      <a:gsLst>
                        <a:gs pos="0">
                          <a:srgbClr val="E30000"/>
                        </a:gs>
                        <a:gs pos="100000">
                          <a:srgbClr val="760303"/>
                        </a:gs>
                      </a:gsLst>
                      <a:lin scaled="0"/>
                    </a:gradFill>
                    <a:latin typeface="阿里巴巴普惠体"/>
                    <a:ea typeface="阿里巴巴普惠体"/>
                    <a:cs typeface="阿里巴巴普惠体" panose="00020600040101010101" charset="-122"/>
                  </a:rPr>
                  <a:t>目</a:t>
                </a:r>
              </a:p>
            </p:txBody>
          </p:sp>
          <p:sp>
            <p:nvSpPr>
              <p:cNvPr id="45" name="文本框 44"/>
              <p:cNvSpPr txBox="1"/>
              <p:nvPr>
                <p:custDataLst>
                  <p:tags r:id="rId33"/>
                </p:custDataLst>
              </p:nvPr>
            </p:nvSpPr>
            <p:spPr>
              <a:xfrm>
                <a:off x="2330140" y="3468115"/>
                <a:ext cx="1474077" cy="11988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7200" b="1">
                    <a:gradFill>
                      <a:gsLst>
                        <a:gs pos="0">
                          <a:srgbClr val="E30000"/>
                        </a:gs>
                        <a:gs pos="100000">
                          <a:srgbClr val="760303"/>
                        </a:gs>
                      </a:gsLst>
                      <a:lin scaled="0"/>
                    </a:gradFill>
                    <a:latin typeface="阿里巴巴普惠体"/>
                    <a:ea typeface="阿里巴巴普惠体"/>
                    <a:cs typeface="阿里巴巴普惠体" panose="00020600040101010101" charset="-122"/>
                  </a:rPr>
                  <a:t>录</a:t>
                </a:r>
              </a:p>
            </p:txBody>
          </p:sp>
        </p:grpSp>
        <p:sp>
          <p:nvSpPr>
            <p:cNvPr id="46" name="文本框 45"/>
            <p:cNvSpPr txBox="1"/>
            <p:nvPr>
              <p:custDataLst>
                <p:tags r:id="rId34"/>
              </p:custDataLst>
            </p:nvPr>
          </p:nvSpPr>
          <p:spPr>
            <a:xfrm>
              <a:off x="1656030" y="1429990"/>
              <a:ext cx="553998" cy="1904559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400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</a:rPr>
                <a:t>CONTENTS</a:t>
              </a:r>
            </a:p>
          </p:txBody>
        </p:sp>
      </p:grpSp>
    </p:spTree>
    <p:custDataLst>
      <p:tags r:id="rId35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grpSp>
        <p:nvGrpSpPr>
          <p:cNvPr id="72" name="组合 71"/>
          <p:cNvGrpSpPr/>
          <p:nvPr/>
        </p:nvGrpSpPr>
        <p:grpSpPr>
          <a:xfrm>
            <a:off x="776659" y="1003158"/>
            <a:ext cx="10727056" cy="3380740"/>
            <a:chOff x="1265587" y="1323176"/>
            <a:chExt cx="9925750" cy="3128201"/>
          </a:xfrm>
        </p:grpSpPr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1265587" y="2676340"/>
              <a:ext cx="9925750" cy="1775037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contrasting" dir="t">
                  <a:rot lat="0" lon="0" rev="21594000"/>
                </a:lightRig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zh-CN" altLang="en-US" sz="5400" b="1">
                  <a:ln w="9525">
                    <a:noFill/>
                  </a:ln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effectLst/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努力使家庭成为国家发展、</a:t>
              </a:r>
            </a:p>
            <a:p>
              <a:pPr algn="ctr">
                <a:lnSpc>
                  <a:spcPct val="110000"/>
                </a:lnSpc>
              </a:pPr>
              <a:r>
                <a:rPr lang="zh-CN" altLang="en-US" sz="5400" b="1">
                  <a:ln w="9525">
                    <a:noFill/>
                  </a:ln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effectLst/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民族进步、社会和谐的重要基点</a:t>
              </a:r>
            </a:p>
          </p:txBody>
        </p:sp>
        <p:sp>
          <p:nvSpPr>
            <p:cNvPr id="12" name="星形: 五角 35"/>
            <p:cNvSpPr/>
            <p:nvPr>
              <p:custDataLst>
                <p:tags r:id="rId4"/>
              </p:custDataLst>
            </p:nvPr>
          </p:nvSpPr>
          <p:spPr>
            <a:xfrm>
              <a:off x="5532037" y="1323176"/>
              <a:ext cx="1127924" cy="1127924"/>
            </a:xfrm>
            <a:prstGeom prst="star5">
              <a:avLst>
                <a:gd name="adj" fmla="val 23530"/>
                <a:gd name="hf" fmla="val 105146"/>
                <a:gd name="vf" fmla="val 110557"/>
              </a:avLst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270000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8ECE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1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437100" y="4613990"/>
            <a:ext cx="9406172" cy="391844"/>
            <a:chOff x="1765300" y="3869935"/>
            <a:chExt cx="8703536" cy="362573"/>
          </a:xfrm>
        </p:grpSpPr>
        <p:grpSp>
          <p:nvGrpSpPr>
            <p:cNvPr id="16" name="组合 15"/>
            <p:cNvGrpSpPr/>
            <p:nvPr/>
          </p:nvGrpSpPr>
          <p:grpSpPr>
            <a:xfrm>
              <a:off x="5159286" y="3869935"/>
              <a:ext cx="1921792" cy="362573"/>
              <a:chOff x="5484776" y="3445323"/>
              <a:chExt cx="1566907" cy="295619"/>
            </a:xfrm>
            <a:gradFill>
              <a:gsLst>
                <a:gs pos="70000">
                  <a:srgbClr val="F8ECE0"/>
                </a:gs>
                <a:gs pos="37000">
                  <a:srgbClr val="F8ECE0"/>
                </a:gs>
                <a:gs pos="97959">
                  <a:srgbClr val="F5A67E"/>
                </a:gs>
                <a:gs pos="51000">
                  <a:srgbClr val="F5A67E"/>
                </a:gs>
              </a:gsLst>
              <a:lin ang="2700000" scaled="1"/>
            </a:gradFill>
          </p:grpSpPr>
          <p:sp>
            <p:nvSpPr>
              <p:cNvPr id="18" name="星形: 五角 44"/>
              <p:cNvSpPr/>
              <p:nvPr>
                <p:custDataLst>
                  <p:tags r:id="rId5"/>
                </p:custDataLst>
              </p:nvPr>
            </p:nvSpPr>
            <p:spPr>
              <a:xfrm>
                <a:off x="6120420" y="3445323"/>
                <a:ext cx="295619" cy="29561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20" name="星形: 五角 45"/>
              <p:cNvSpPr/>
              <p:nvPr>
                <p:custDataLst>
                  <p:tags r:id="rId6"/>
                </p:custDataLst>
              </p:nvPr>
            </p:nvSpPr>
            <p:spPr>
              <a:xfrm>
                <a:off x="6534151" y="3491628"/>
                <a:ext cx="217644" cy="217644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47" name="星形: 五角 46"/>
              <p:cNvSpPr/>
              <p:nvPr>
                <p:custDataLst>
                  <p:tags r:id="rId7"/>
                </p:custDataLst>
              </p:nvPr>
            </p:nvSpPr>
            <p:spPr>
              <a:xfrm>
                <a:off x="6883334" y="3516275"/>
                <a:ext cx="168349" cy="16834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grpSp>
            <p:nvGrpSpPr>
              <p:cNvPr id="48" name="组合 47"/>
              <p:cNvGrpSpPr/>
              <p:nvPr/>
            </p:nvGrpSpPr>
            <p:grpSpPr>
              <a:xfrm flipH="1">
                <a:off x="5484776" y="3491627"/>
                <a:ext cx="517532" cy="217644"/>
                <a:chOff x="6686551" y="3644028"/>
                <a:chExt cx="517532" cy="217644"/>
              </a:xfrm>
              <a:grpFill/>
            </p:grpSpPr>
            <p:sp>
              <p:nvSpPr>
                <p:cNvPr id="49" name="星形: 五角 48"/>
                <p:cNvSpPr/>
                <p:nvPr>
                  <p:custDataLst>
                    <p:tags r:id="rId8"/>
                  </p:custDataLst>
                </p:nvPr>
              </p:nvSpPr>
              <p:spPr>
                <a:xfrm>
                  <a:off x="6686551" y="3644028"/>
                  <a:ext cx="217644" cy="217644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  <p:sp>
              <p:nvSpPr>
                <p:cNvPr id="50" name="星形: 五角 49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7035734" y="3668675"/>
                  <a:ext cx="168349" cy="168349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</p:grpSp>
        </p:grpSp>
        <p:grpSp>
          <p:nvGrpSpPr>
            <p:cNvPr id="23" name="组合 22"/>
            <p:cNvGrpSpPr/>
            <p:nvPr/>
          </p:nvGrpSpPr>
          <p:grpSpPr>
            <a:xfrm>
              <a:off x="1765300" y="4060196"/>
              <a:ext cx="8703536" cy="0"/>
              <a:chOff x="1866900" y="4085596"/>
              <a:chExt cx="8703536" cy="0"/>
            </a:xfrm>
          </p:grpSpPr>
          <p:cxnSp>
            <p:nvCxnSpPr>
              <p:cNvPr id="64" name="直接连接符 63"/>
              <p:cNvCxnSpPr/>
              <p:nvPr>
                <p:custDataLst>
                  <p:tags r:id="rId10"/>
                </p:custDataLst>
              </p:nvPr>
            </p:nvCxnSpPr>
            <p:spPr>
              <a:xfrm>
                <a:off x="18669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29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5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>
                <p:custDataLst>
                  <p:tags r:id="rId11"/>
                </p:custDataLst>
              </p:nvPr>
            </p:nvCxnSpPr>
            <p:spPr>
              <a:xfrm flipH="1">
                <a:off x="75184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37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0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1" name="图片 50" descr="51miz-E1073526-F402386A (1)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5240" y="320675"/>
            <a:ext cx="1863725" cy="1316355"/>
          </a:xfrm>
          <a:prstGeom prst="rect">
            <a:avLst/>
          </a:prstGeom>
        </p:spPr>
      </p:pic>
      <p:pic>
        <p:nvPicPr>
          <p:cNvPr id="52" name="图片 51" descr="983c97d3ddf3a9925e0f8c748062926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25" y="4483735"/>
            <a:ext cx="12192000" cy="2230120"/>
          </a:xfrm>
          <a:prstGeom prst="rect">
            <a:avLst/>
          </a:prstGeom>
        </p:spPr>
      </p:pic>
    </p:spTree>
    <p:custDataLst>
      <p:tags r:id="rId15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努力使家庭成为国家发展、民族进步、社会和谐的重要基点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: 圆角 62"/>
          <p:cNvSpPr/>
          <p:nvPr/>
        </p:nvSpPr>
        <p:spPr>
          <a:xfrm>
            <a:off x="3476626" y="1295401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/>
        </p:nvSpPr>
        <p:spPr>
          <a:xfrm rot="5400000" flipH="1">
            <a:off x="8378764" y="-201869"/>
            <a:ext cx="161823" cy="3546253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/>
        </p:nvSpPr>
        <p:spPr bwMode="auto">
          <a:xfrm>
            <a:off x="734695" y="1323975"/>
            <a:ext cx="706628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在2015年春节团拜会上的讲话(2015年2月17日)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734695" y="2177415"/>
            <a:ext cx="5830570" cy="3328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家庭是社会的基本细胞，是人生的第一所学校。不论时代发生多大变化，不论生活格局发生多大变化，我们都要重视家庭建设，注重家庭、注重家教、注重家风，紧密结合培育和弘扬社会主义核心价值观，发扬光大中华民族传统家庭美德，促进家庭和睦，促进亲人相亲相爱，促进下一代健康成长，促进老年人老有所养，使千千万万个家庭成为国家发展、民族进步、社会和谐的重要基点。</a:t>
            </a:r>
            <a:endParaRPr lang="zh-CN" altLang="zh-CN">
              <a:latin typeface="阿里巴巴普惠体"/>
              <a:ea typeface="阿里巴巴普惠体"/>
              <a:cs typeface="阿里巴巴普惠体" panose="00020600040101010101" charset="-122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13" name="矩形: 圆角 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324090" y="2177415"/>
            <a:ext cx="3891915" cy="3760470"/>
          </a:xfrm>
          <a:prstGeom prst="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pic>
        <p:nvPicPr>
          <p:cNvPr id="15" name="图片 14" descr="51miz-E827452-EC5D545C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" y="4637405"/>
            <a:ext cx="12192000" cy="222059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努力使家庭成为国家发展、民族进步、社会和谐的重要基点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: 圆角 62"/>
          <p:cNvSpPr/>
          <p:nvPr>
            <p:custDataLst>
              <p:tags r:id="rId4"/>
            </p:custDataLst>
          </p:nvPr>
        </p:nvSpPr>
        <p:spPr>
          <a:xfrm>
            <a:off x="4410076" y="1295401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>
            <p:custDataLst>
              <p:tags r:id="rId5"/>
            </p:custDataLst>
          </p:nvPr>
        </p:nvSpPr>
        <p:spPr>
          <a:xfrm rot="5400000" flipH="1">
            <a:off x="10074275" y="560070"/>
            <a:ext cx="180975" cy="2003425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34695" y="1323975"/>
            <a:ext cx="9718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《在会见第一届全国文明家庭代表时间的讲话》(2016年12月12日)</a:t>
            </a: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982345" y="2199640"/>
            <a:ext cx="10059670" cy="450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家庭是社会的细胞。家庭和睦则社会安定，家庭幸福则社会祥和,家庭文明则社会文明。</a:t>
            </a:r>
          </a:p>
        </p:txBody>
      </p:sp>
      <p:sp>
        <p:nvSpPr>
          <p:cNvPr id="9" name="矩形: 圆角 62"/>
          <p:cNvSpPr/>
          <p:nvPr>
            <p:custDataLst>
              <p:tags r:id="rId8"/>
            </p:custDataLst>
          </p:nvPr>
        </p:nvSpPr>
        <p:spPr>
          <a:xfrm>
            <a:off x="4410076" y="3284856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10" name="矩形: 圆顶角 75"/>
          <p:cNvSpPr/>
          <p:nvPr>
            <p:custDataLst>
              <p:tags r:id="rId9"/>
            </p:custDataLst>
          </p:nvPr>
        </p:nvSpPr>
        <p:spPr>
          <a:xfrm rot="5400000" flipH="1">
            <a:off x="10074275" y="2549525"/>
            <a:ext cx="180975" cy="2003425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12" name="文本框 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4695" y="3313430"/>
            <a:ext cx="9718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《在会见第一届全国文明家庭代表时的讲话》（2016年12月12日）</a:t>
            </a: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982345" y="4220845"/>
            <a:ext cx="10059670" cy="1170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广大家庭都要把爱家和爱国统一起来，把实现家庭梦融入民族梦之中，心往一处想，劲往一处使，用我们四亿多家庭、十三亿多人民的智慧和热情汇聚起实现“两个一百年”奋斗目标、实现中华民族伟大复兴中国梦的磅礴力量。</a:t>
            </a:r>
          </a:p>
        </p:txBody>
      </p:sp>
      <p:pic>
        <p:nvPicPr>
          <p:cNvPr id="14" name="图片 13" descr="03家庭教育促进法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" y="5337175"/>
            <a:ext cx="12192000" cy="1525905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11" grpId="0"/>
      <p:bldP spid="9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grpSp>
        <p:nvGrpSpPr>
          <p:cNvPr id="72" name="组合 71"/>
          <p:cNvGrpSpPr/>
          <p:nvPr/>
        </p:nvGrpSpPr>
        <p:grpSpPr>
          <a:xfrm>
            <a:off x="776659" y="1003158"/>
            <a:ext cx="10727056" cy="2466974"/>
            <a:chOff x="1265587" y="1323176"/>
            <a:chExt cx="9925750" cy="2282693"/>
          </a:xfrm>
        </p:grpSpPr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1265587" y="2676340"/>
              <a:ext cx="9925750" cy="929529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contrasting" dir="t">
                  <a:rot lat="0" lon="0" rev="21594000"/>
                </a:lightRig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zh-CN" altLang="en-US" sz="5400" b="1">
                  <a:ln w="9525">
                    <a:noFill/>
                  </a:ln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effectLst/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中华民族历来重视家庭</a:t>
              </a:r>
            </a:p>
          </p:txBody>
        </p:sp>
        <p:sp>
          <p:nvSpPr>
            <p:cNvPr id="12" name="星形: 五角 35"/>
            <p:cNvSpPr/>
            <p:nvPr>
              <p:custDataLst>
                <p:tags r:id="rId4"/>
              </p:custDataLst>
            </p:nvPr>
          </p:nvSpPr>
          <p:spPr>
            <a:xfrm>
              <a:off x="5532037" y="1323176"/>
              <a:ext cx="1127924" cy="1127924"/>
            </a:xfrm>
            <a:prstGeom prst="star5">
              <a:avLst>
                <a:gd name="adj" fmla="val 23530"/>
                <a:gd name="hf" fmla="val 105146"/>
                <a:gd name="vf" fmla="val 110557"/>
              </a:avLst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270000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8ECE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2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437100" y="3736420"/>
            <a:ext cx="9406172" cy="391844"/>
            <a:chOff x="1765300" y="3869935"/>
            <a:chExt cx="8703536" cy="362573"/>
          </a:xfrm>
        </p:grpSpPr>
        <p:grpSp>
          <p:nvGrpSpPr>
            <p:cNvPr id="16" name="组合 15"/>
            <p:cNvGrpSpPr/>
            <p:nvPr/>
          </p:nvGrpSpPr>
          <p:grpSpPr>
            <a:xfrm>
              <a:off x="5159286" y="3869935"/>
              <a:ext cx="1921792" cy="362573"/>
              <a:chOff x="5484776" y="3445323"/>
              <a:chExt cx="1566907" cy="295619"/>
            </a:xfrm>
            <a:gradFill>
              <a:gsLst>
                <a:gs pos="70000">
                  <a:srgbClr val="F8ECE0"/>
                </a:gs>
                <a:gs pos="37000">
                  <a:srgbClr val="F8ECE0"/>
                </a:gs>
                <a:gs pos="97959">
                  <a:srgbClr val="F5A67E"/>
                </a:gs>
                <a:gs pos="51000">
                  <a:srgbClr val="F5A67E"/>
                </a:gs>
              </a:gsLst>
              <a:lin ang="2700000" scaled="1"/>
            </a:gradFill>
          </p:grpSpPr>
          <p:sp>
            <p:nvSpPr>
              <p:cNvPr id="18" name="星形: 五角 44"/>
              <p:cNvSpPr/>
              <p:nvPr>
                <p:custDataLst>
                  <p:tags r:id="rId5"/>
                </p:custDataLst>
              </p:nvPr>
            </p:nvSpPr>
            <p:spPr>
              <a:xfrm>
                <a:off x="6120420" y="3445323"/>
                <a:ext cx="295619" cy="29561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20" name="星形: 五角 45"/>
              <p:cNvSpPr/>
              <p:nvPr>
                <p:custDataLst>
                  <p:tags r:id="rId6"/>
                </p:custDataLst>
              </p:nvPr>
            </p:nvSpPr>
            <p:spPr>
              <a:xfrm>
                <a:off x="6534151" y="3491628"/>
                <a:ext cx="217644" cy="217644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47" name="星形: 五角 46"/>
              <p:cNvSpPr/>
              <p:nvPr>
                <p:custDataLst>
                  <p:tags r:id="rId7"/>
                </p:custDataLst>
              </p:nvPr>
            </p:nvSpPr>
            <p:spPr>
              <a:xfrm>
                <a:off x="6883334" y="3516275"/>
                <a:ext cx="168349" cy="16834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grpSp>
            <p:nvGrpSpPr>
              <p:cNvPr id="48" name="组合 47"/>
              <p:cNvGrpSpPr/>
              <p:nvPr/>
            </p:nvGrpSpPr>
            <p:grpSpPr>
              <a:xfrm flipH="1">
                <a:off x="5484776" y="3491627"/>
                <a:ext cx="517532" cy="217644"/>
                <a:chOff x="6686551" y="3644028"/>
                <a:chExt cx="517532" cy="217644"/>
              </a:xfrm>
              <a:grpFill/>
            </p:grpSpPr>
            <p:sp>
              <p:nvSpPr>
                <p:cNvPr id="49" name="星形: 五角 48"/>
                <p:cNvSpPr/>
                <p:nvPr>
                  <p:custDataLst>
                    <p:tags r:id="rId8"/>
                  </p:custDataLst>
                </p:nvPr>
              </p:nvSpPr>
              <p:spPr>
                <a:xfrm>
                  <a:off x="6686551" y="3644028"/>
                  <a:ext cx="217644" cy="217644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  <p:sp>
              <p:nvSpPr>
                <p:cNvPr id="50" name="星形: 五角 49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7035734" y="3668675"/>
                  <a:ext cx="168349" cy="168349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</p:grpSp>
        </p:grpSp>
        <p:grpSp>
          <p:nvGrpSpPr>
            <p:cNvPr id="23" name="组合 22"/>
            <p:cNvGrpSpPr/>
            <p:nvPr/>
          </p:nvGrpSpPr>
          <p:grpSpPr>
            <a:xfrm>
              <a:off x="1765300" y="4060196"/>
              <a:ext cx="8703536" cy="0"/>
              <a:chOff x="1866900" y="4085596"/>
              <a:chExt cx="8703536" cy="0"/>
            </a:xfrm>
          </p:grpSpPr>
          <p:cxnSp>
            <p:nvCxnSpPr>
              <p:cNvPr id="64" name="直接连接符 63"/>
              <p:cNvCxnSpPr/>
              <p:nvPr>
                <p:custDataLst>
                  <p:tags r:id="rId10"/>
                </p:custDataLst>
              </p:nvPr>
            </p:nvCxnSpPr>
            <p:spPr>
              <a:xfrm>
                <a:off x="18669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29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5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>
                <p:custDataLst>
                  <p:tags r:id="rId11"/>
                </p:custDataLst>
              </p:nvPr>
            </p:nvCxnSpPr>
            <p:spPr>
              <a:xfrm flipH="1">
                <a:off x="75184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37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0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1" name="图片 50" descr="51miz-E1073526-F402386A (1)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5240" y="320675"/>
            <a:ext cx="1863725" cy="1316355"/>
          </a:xfrm>
          <a:prstGeom prst="rect">
            <a:avLst/>
          </a:prstGeom>
        </p:spPr>
      </p:pic>
      <p:pic>
        <p:nvPicPr>
          <p:cNvPr id="52" name="图片 51" descr="983c97d3ddf3a9925e0f8c748062926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25" y="4298950"/>
            <a:ext cx="12192000" cy="2230120"/>
          </a:xfrm>
          <a:prstGeom prst="rect">
            <a:avLst/>
          </a:prstGeom>
        </p:spPr>
      </p:pic>
    </p:spTree>
    <p:custDataLst>
      <p:tags r:id="rId15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中华民族历来重视家庭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: 圆角 3"/>
          <p:cNvSpPr/>
          <p:nvPr>
            <p:custDataLst>
              <p:tags r:id="rId4"/>
            </p:custDataLst>
          </p:nvPr>
        </p:nvSpPr>
        <p:spPr>
          <a:xfrm>
            <a:off x="681990" y="1336040"/>
            <a:ext cx="10807700" cy="1121410"/>
          </a:xfrm>
          <a:prstGeom prst="roundRect">
            <a:avLst>
              <a:gd name="adj" fmla="val 5614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316183" y="1569484"/>
            <a:ext cx="6989538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defRPr sz="3600" b="1" kern="1200" spc="300">
                <a:solidFill>
                  <a:schemeClr val="accent2"/>
                </a:solidFill>
                <a:latin typeface="汉仪雅酷黑 55W" panose="020b0504020202020204" pitchFamily="34" charset="-122"/>
                <a:ea typeface="汉仪雅酷黑 55W" panose="020b0504020202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2600" b="0" spc="0">
                <a:solidFill>
                  <a:srgbClr val="F8ECE0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《习近平关于注重家庭家教家风建设论述摘编》</a:t>
            </a:r>
          </a:p>
        </p:txBody>
      </p:sp>
      <p:sp>
        <p:nvSpPr>
          <p:cNvPr id="12" name="矩形: 圆角 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57434" y="1624693"/>
            <a:ext cx="3111356" cy="4537982"/>
          </a:xfrm>
          <a:prstGeom prst="roundRect">
            <a:avLst>
              <a:gd name="adj" fmla="val 2672"/>
            </a:avLst>
          </a:prstGeom>
          <a:blipFill dpi="0" rotWithShape="1"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3" name="矩形: 圆角 62"/>
          <p:cNvSpPr/>
          <p:nvPr>
            <p:custDataLst>
              <p:tags r:id="rId8"/>
            </p:custDataLst>
          </p:nvPr>
        </p:nvSpPr>
        <p:spPr>
          <a:xfrm>
            <a:off x="4576446" y="3052446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>
            <p:custDataLst>
              <p:tags r:id="rId9"/>
            </p:custDataLst>
          </p:nvPr>
        </p:nvSpPr>
        <p:spPr>
          <a:xfrm rot="5400000" flipH="1">
            <a:off x="10572115" y="2675890"/>
            <a:ext cx="180975" cy="1286510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487545" y="3081020"/>
            <a:ext cx="706628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在2018年春节团拜会上的讲话（2018年2月14日）</a:t>
            </a: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4487545" y="3903980"/>
            <a:ext cx="7002145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中华民族历来重视家庭，正所谓“天下之本在国，国之本在家”，家和万事兴。国家富强，民族复兴，最终要体现在千千万万个家庭都幸福美满上，体现在亿万人民生活不断改善上。千家万户都好，国家才能好，民族才能好。</a:t>
            </a:r>
          </a:p>
        </p:txBody>
      </p:sp>
    </p:spTree>
    <p:custDataLst>
      <p:tags r:id="rId12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中华民族历来重视家庭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: 圆角 3"/>
          <p:cNvSpPr/>
          <p:nvPr>
            <p:custDataLst>
              <p:tags r:id="rId4"/>
            </p:custDataLst>
          </p:nvPr>
        </p:nvSpPr>
        <p:spPr>
          <a:xfrm>
            <a:off x="681990" y="1336040"/>
            <a:ext cx="10807700" cy="1121410"/>
          </a:xfrm>
          <a:prstGeom prst="roundRect">
            <a:avLst>
              <a:gd name="adj" fmla="val 5614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316183" y="1569484"/>
            <a:ext cx="6989538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defRPr sz="3600" b="1" kern="1200" spc="300">
                <a:solidFill>
                  <a:schemeClr val="accent2"/>
                </a:solidFill>
                <a:latin typeface="汉仪雅酷黑 55W" panose="020b0504020202020204" pitchFamily="34" charset="-122"/>
                <a:ea typeface="汉仪雅酷黑 55W" panose="020b0504020202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2600" b="0" spc="0">
                <a:solidFill>
                  <a:srgbClr val="F8ECE0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《习近平关于注重家庭家教家风建设论述摘编》</a:t>
            </a:r>
          </a:p>
        </p:txBody>
      </p:sp>
      <p:sp>
        <p:nvSpPr>
          <p:cNvPr id="12" name="矩形: 圆角 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57434" y="1624693"/>
            <a:ext cx="3111356" cy="4537982"/>
          </a:xfrm>
          <a:prstGeom prst="roundRect">
            <a:avLst>
              <a:gd name="adj" fmla="val 2672"/>
            </a:avLst>
          </a:prstGeom>
          <a:blipFill dpi="0" rotWithShape="1"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3" name="矩形: 圆角 62"/>
          <p:cNvSpPr/>
          <p:nvPr>
            <p:custDataLst>
              <p:tags r:id="rId8"/>
            </p:custDataLst>
          </p:nvPr>
        </p:nvSpPr>
        <p:spPr>
          <a:xfrm>
            <a:off x="4576446" y="3052446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>
            <p:custDataLst>
              <p:tags r:id="rId9"/>
            </p:custDataLst>
          </p:nvPr>
        </p:nvSpPr>
        <p:spPr>
          <a:xfrm rot="5400000" flipH="1">
            <a:off x="10572115" y="2675890"/>
            <a:ext cx="180975" cy="1286510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487545" y="3081020"/>
            <a:ext cx="706628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在2015年春节团拜会上的讲话（2015年2月17日）</a:t>
            </a: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4487545" y="3903980"/>
            <a:ext cx="7002145" cy="2249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中华民族自古以来就重视家庭、重视亲情。家和万事兴、天伦之乐、尊老爱幼、贤妻良母、相夫教子、勤俭持家等，都体现了中国人的这种观念。“慈母手中线，游子身上衣。临行密密缝，意恐迟迟归。谁言寸草心，报得三春晖。”唐代诗人孟郊的这首《游子吟》，生动表达了中国人深厚的家庭情结。家庭是社会的基本细胞，是人生的第一所学校。</a:t>
            </a:r>
          </a:p>
        </p:txBody>
      </p:sp>
    </p:spTree>
    <p:custDataLst>
      <p:tags r:id="rId12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中华民族历来重视家庭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: 圆角 3"/>
          <p:cNvSpPr/>
          <p:nvPr>
            <p:custDataLst>
              <p:tags r:id="rId4"/>
            </p:custDataLst>
          </p:nvPr>
        </p:nvSpPr>
        <p:spPr>
          <a:xfrm>
            <a:off x="681990" y="1336040"/>
            <a:ext cx="10807700" cy="1121410"/>
          </a:xfrm>
          <a:prstGeom prst="roundRect">
            <a:avLst>
              <a:gd name="adj" fmla="val 5614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316183" y="1569484"/>
            <a:ext cx="6989538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defRPr sz="3600" b="1" kern="1200" spc="300">
                <a:solidFill>
                  <a:schemeClr val="accent2"/>
                </a:solidFill>
                <a:latin typeface="汉仪雅酷黑 55W" panose="020b0504020202020204" pitchFamily="34" charset="-122"/>
                <a:ea typeface="汉仪雅酷黑 55W" panose="020b0504020202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2600" b="0" spc="0">
                <a:solidFill>
                  <a:srgbClr val="F8ECE0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《习近平关于注重家庭家教家风建设论述摘编》</a:t>
            </a:r>
          </a:p>
        </p:txBody>
      </p:sp>
      <p:sp>
        <p:nvSpPr>
          <p:cNvPr id="12" name="矩形: 圆角 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57434" y="1624693"/>
            <a:ext cx="3111356" cy="4537982"/>
          </a:xfrm>
          <a:prstGeom prst="roundRect">
            <a:avLst>
              <a:gd name="adj" fmla="val 2672"/>
            </a:avLst>
          </a:prstGeom>
          <a:blipFill dpi="0" rotWithShape="1"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3" name="矩形: 圆角 62"/>
          <p:cNvSpPr/>
          <p:nvPr>
            <p:custDataLst>
              <p:tags r:id="rId8"/>
            </p:custDataLst>
          </p:nvPr>
        </p:nvSpPr>
        <p:spPr>
          <a:xfrm>
            <a:off x="4576445" y="2900045"/>
            <a:ext cx="6977380" cy="876300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>
            <p:custDataLst>
              <p:tags r:id="rId9"/>
            </p:custDataLst>
          </p:nvPr>
        </p:nvSpPr>
        <p:spPr>
          <a:xfrm rot="5400000" flipH="1">
            <a:off x="8570595" y="1506855"/>
            <a:ext cx="146685" cy="4144645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487545" y="2890520"/>
            <a:ext cx="7066280" cy="706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  <a:sym typeface="+mn-ea"/>
              </a:rPr>
              <a:t>《在同全国妇联新一届领导班子成员集体谈话时的讲话》2018年11月2日</a:t>
            </a: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4487545" y="3903980"/>
            <a:ext cx="7002145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“正家，而天下定矣。”古时，那些于孙多贤达、功业多卓著的名门，无不与其良好家风的传承息息相关。北宋杨家兴隆三代，将帅满门，人人忠肝义胆、战功卓著。究其缘由，不由让人感叹“杨家儿孙，无论将宦，必以精血肝胆报国”之风的分量。</a:t>
            </a:r>
          </a:p>
        </p:txBody>
      </p:sp>
    </p:spTree>
    <p:custDataLst>
      <p:tags r:id="rId12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grpSp>
        <p:nvGrpSpPr>
          <p:cNvPr id="72" name="组合 71"/>
          <p:cNvGrpSpPr/>
          <p:nvPr/>
        </p:nvGrpSpPr>
        <p:grpSpPr>
          <a:xfrm>
            <a:off x="776659" y="1003158"/>
            <a:ext cx="10727056" cy="3380740"/>
            <a:chOff x="1265587" y="1323176"/>
            <a:chExt cx="9925750" cy="3128201"/>
          </a:xfrm>
        </p:grpSpPr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1265587" y="2676340"/>
              <a:ext cx="9925750" cy="1775037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contrasting" dir="t">
                  <a:rot lat="0" lon="0" rev="21594000"/>
                </a:lightRig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zh-CN" altLang="en-US" sz="5400" b="1">
                  <a:ln w="9525">
                    <a:noFill/>
                  </a:ln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effectLst/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家庭教育最重要的</a:t>
              </a:r>
            </a:p>
            <a:p>
              <a:pPr algn="ctr">
                <a:lnSpc>
                  <a:spcPct val="110000"/>
                </a:lnSpc>
              </a:pPr>
              <a:r>
                <a:rPr lang="zh-CN" altLang="en-US" sz="5400" b="1">
                  <a:ln w="9525">
                    <a:noFill/>
                  </a:ln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effectLst/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是品德教育</a:t>
              </a:r>
            </a:p>
          </p:txBody>
        </p:sp>
        <p:sp>
          <p:nvSpPr>
            <p:cNvPr id="12" name="星形: 五角 35"/>
            <p:cNvSpPr/>
            <p:nvPr>
              <p:custDataLst>
                <p:tags r:id="rId4"/>
              </p:custDataLst>
            </p:nvPr>
          </p:nvSpPr>
          <p:spPr>
            <a:xfrm>
              <a:off x="5532037" y="1323176"/>
              <a:ext cx="1127924" cy="1127924"/>
            </a:xfrm>
            <a:prstGeom prst="star5">
              <a:avLst>
                <a:gd name="adj" fmla="val 23530"/>
                <a:gd name="hf" fmla="val 105146"/>
                <a:gd name="vf" fmla="val 110557"/>
              </a:avLst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270000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8ECE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3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437100" y="4613990"/>
            <a:ext cx="9406172" cy="391844"/>
            <a:chOff x="1765300" y="3869935"/>
            <a:chExt cx="8703536" cy="362573"/>
          </a:xfrm>
        </p:grpSpPr>
        <p:grpSp>
          <p:nvGrpSpPr>
            <p:cNvPr id="16" name="组合 15"/>
            <p:cNvGrpSpPr/>
            <p:nvPr/>
          </p:nvGrpSpPr>
          <p:grpSpPr>
            <a:xfrm>
              <a:off x="5159286" y="3869935"/>
              <a:ext cx="1921792" cy="362573"/>
              <a:chOff x="5484776" y="3445323"/>
              <a:chExt cx="1566907" cy="295619"/>
            </a:xfrm>
            <a:gradFill>
              <a:gsLst>
                <a:gs pos="70000">
                  <a:srgbClr val="F8ECE0"/>
                </a:gs>
                <a:gs pos="37000">
                  <a:srgbClr val="F8ECE0"/>
                </a:gs>
                <a:gs pos="97959">
                  <a:srgbClr val="F5A67E"/>
                </a:gs>
                <a:gs pos="51000">
                  <a:srgbClr val="F5A67E"/>
                </a:gs>
              </a:gsLst>
              <a:lin ang="2700000" scaled="1"/>
            </a:gradFill>
          </p:grpSpPr>
          <p:sp>
            <p:nvSpPr>
              <p:cNvPr id="18" name="星形: 五角 44"/>
              <p:cNvSpPr/>
              <p:nvPr>
                <p:custDataLst>
                  <p:tags r:id="rId5"/>
                </p:custDataLst>
              </p:nvPr>
            </p:nvSpPr>
            <p:spPr>
              <a:xfrm>
                <a:off x="6120420" y="3445323"/>
                <a:ext cx="295619" cy="29561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20" name="星形: 五角 45"/>
              <p:cNvSpPr/>
              <p:nvPr>
                <p:custDataLst>
                  <p:tags r:id="rId6"/>
                </p:custDataLst>
              </p:nvPr>
            </p:nvSpPr>
            <p:spPr>
              <a:xfrm>
                <a:off x="6534151" y="3491628"/>
                <a:ext cx="217644" cy="217644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47" name="星形: 五角 46"/>
              <p:cNvSpPr/>
              <p:nvPr>
                <p:custDataLst>
                  <p:tags r:id="rId7"/>
                </p:custDataLst>
              </p:nvPr>
            </p:nvSpPr>
            <p:spPr>
              <a:xfrm>
                <a:off x="6883334" y="3516275"/>
                <a:ext cx="168349" cy="16834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grpSp>
            <p:nvGrpSpPr>
              <p:cNvPr id="48" name="组合 47"/>
              <p:cNvGrpSpPr/>
              <p:nvPr/>
            </p:nvGrpSpPr>
            <p:grpSpPr>
              <a:xfrm flipH="1">
                <a:off x="5484776" y="3491627"/>
                <a:ext cx="517532" cy="217644"/>
                <a:chOff x="6686551" y="3644028"/>
                <a:chExt cx="517532" cy="217644"/>
              </a:xfrm>
              <a:grpFill/>
            </p:grpSpPr>
            <p:sp>
              <p:nvSpPr>
                <p:cNvPr id="49" name="星形: 五角 48"/>
                <p:cNvSpPr/>
                <p:nvPr>
                  <p:custDataLst>
                    <p:tags r:id="rId8"/>
                  </p:custDataLst>
                </p:nvPr>
              </p:nvSpPr>
              <p:spPr>
                <a:xfrm>
                  <a:off x="6686551" y="3644028"/>
                  <a:ext cx="217644" cy="217644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  <p:sp>
              <p:nvSpPr>
                <p:cNvPr id="50" name="星形: 五角 49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7035734" y="3668675"/>
                  <a:ext cx="168349" cy="168349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</p:grpSp>
        </p:grpSp>
        <p:grpSp>
          <p:nvGrpSpPr>
            <p:cNvPr id="23" name="组合 22"/>
            <p:cNvGrpSpPr/>
            <p:nvPr/>
          </p:nvGrpSpPr>
          <p:grpSpPr>
            <a:xfrm>
              <a:off x="1765300" y="4060196"/>
              <a:ext cx="8703536" cy="0"/>
              <a:chOff x="1866900" y="4085596"/>
              <a:chExt cx="8703536" cy="0"/>
            </a:xfrm>
          </p:grpSpPr>
          <p:cxnSp>
            <p:nvCxnSpPr>
              <p:cNvPr id="64" name="直接连接符 63"/>
              <p:cNvCxnSpPr/>
              <p:nvPr>
                <p:custDataLst>
                  <p:tags r:id="rId10"/>
                </p:custDataLst>
              </p:nvPr>
            </p:nvCxnSpPr>
            <p:spPr>
              <a:xfrm>
                <a:off x="18669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29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5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>
                <p:custDataLst>
                  <p:tags r:id="rId11"/>
                </p:custDataLst>
              </p:nvPr>
            </p:nvCxnSpPr>
            <p:spPr>
              <a:xfrm flipH="1">
                <a:off x="75184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37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0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1" name="图片 50" descr="51miz-E1073526-F402386A (1)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5240" y="320675"/>
            <a:ext cx="1863725" cy="1316355"/>
          </a:xfrm>
          <a:prstGeom prst="rect">
            <a:avLst/>
          </a:prstGeom>
        </p:spPr>
      </p:pic>
      <p:pic>
        <p:nvPicPr>
          <p:cNvPr id="52" name="图片 51" descr="983c97d3ddf3a9925e0f8c748062926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25" y="4483735"/>
            <a:ext cx="12192000" cy="2230120"/>
          </a:xfrm>
          <a:prstGeom prst="rect">
            <a:avLst/>
          </a:prstGeom>
        </p:spPr>
      </p:pic>
    </p:spTree>
    <p:custDataLst>
      <p:tags r:id="rId15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家庭教育最重要的是品德教育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: 圆角 62"/>
          <p:cNvSpPr/>
          <p:nvPr>
            <p:custDataLst>
              <p:tags r:id="rId4"/>
            </p:custDataLst>
          </p:nvPr>
        </p:nvSpPr>
        <p:spPr>
          <a:xfrm>
            <a:off x="4505326" y="1295401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>
            <p:custDataLst>
              <p:tags r:id="rId5"/>
            </p:custDataLst>
          </p:nvPr>
        </p:nvSpPr>
        <p:spPr>
          <a:xfrm rot="5400000" flipH="1">
            <a:off x="10064115" y="454660"/>
            <a:ext cx="142875" cy="2251710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34695" y="1323975"/>
            <a:ext cx="912368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在会见第一届全国文明家庭代表时的讲话（2016年12月12日）</a:t>
            </a: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734695" y="2428240"/>
            <a:ext cx="5830570" cy="3328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家庭是人生的第一个课堂，父母是孩子的第一任老师。孩子们从牙牙学语起就开始接受家教，有什么样的家教，就有什么样的人。家庭教育涉及很多方面，但最重要的是品德教育，是如何做人的教育。也就是古人说的“爱子，教之以义方”，“爱之不以道，适所以害之也”。青少年是家庭的未来和希望，更是国家的未来和希望。古人都知道，养不教，父之过。家长应该担负起教育后代的责任。家长特别是父母对子女的影响很大，往往可以影响一个人的一生。</a:t>
            </a:r>
          </a:p>
        </p:txBody>
      </p:sp>
      <p:sp>
        <p:nvSpPr>
          <p:cNvPr id="13" name="矩形: 圆角 3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324090" y="2177415"/>
            <a:ext cx="3891915" cy="4083050"/>
          </a:xfrm>
          <a:prstGeom prst="rect">
            <a:avLst/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</p:spTree>
    <p:custDataLst>
      <p:tags r:id="rId10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家庭教育最重要的是品德教育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: 圆角 62"/>
          <p:cNvSpPr/>
          <p:nvPr>
            <p:custDataLst>
              <p:tags r:id="rId4"/>
            </p:custDataLst>
          </p:nvPr>
        </p:nvSpPr>
        <p:spPr>
          <a:xfrm>
            <a:off x="4105276" y="1295401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>
            <p:custDataLst>
              <p:tags r:id="rId5"/>
            </p:custDataLst>
          </p:nvPr>
        </p:nvSpPr>
        <p:spPr>
          <a:xfrm rot="5400000" flipH="1">
            <a:off x="9606915" y="454660"/>
            <a:ext cx="142875" cy="2251710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34695" y="1323975"/>
            <a:ext cx="912368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2016年12月12日，在会见第一届全国文明家庭代表时的讲话</a:t>
            </a: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734695" y="2146300"/>
            <a:ext cx="10347960" cy="1889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广大家庭都要重言传、重身教，教知识、育品德，身体力行、耳濡目染，帮助孩子扣好人生的第一粒扣子，迈好人生的第一个台阶。要在家庭中培育和践行社会主义核心价值观，引导家庭成员特别是下一代热爱党、热爱祖国、热爱人民、热爱中华民族。要积极传播中华民族传统美德，传递尊老爱幼、男女平等、夫妻和睦、勤俭持家、邻里团结的观念，倡导忠诚、责任、亲情、学习、公益的理念，推动人们在为家庭谋幸福、为他人送温暖、为社会作贡献的过程中提高精神境界、培育文明风尚。</a:t>
            </a:r>
          </a:p>
        </p:txBody>
      </p:sp>
      <p:sp>
        <p:nvSpPr>
          <p:cNvPr id="4" name="矩形: 圆角 62"/>
          <p:cNvSpPr/>
          <p:nvPr>
            <p:custDataLst>
              <p:tags r:id="rId8"/>
            </p:custDataLst>
          </p:nvPr>
        </p:nvSpPr>
        <p:spPr>
          <a:xfrm>
            <a:off x="4105276" y="4721861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" name="矩形: 圆顶角 75"/>
          <p:cNvSpPr/>
          <p:nvPr>
            <p:custDataLst>
              <p:tags r:id="rId9"/>
            </p:custDataLst>
          </p:nvPr>
        </p:nvSpPr>
        <p:spPr>
          <a:xfrm rot="5400000" flipH="1">
            <a:off x="9766935" y="4041140"/>
            <a:ext cx="123825" cy="1951355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" name="文本框 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4695" y="4750435"/>
            <a:ext cx="912368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《从小积极培育和践行社会主义核心价值观》（2014年5月30日）</a:t>
            </a: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734695" y="5602605"/>
            <a:ext cx="10347960" cy="450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让社会主义核心价值观在少年儿童中培育起来，家庭、学校、少先队组织和全社会都有责任。</a:t>
            </a:r>
          </a:p>
        </p:txBody>
      </p:sp>
    </p:spTree>
    <p:custDataLst>
      <p:tags r:id="rId12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11" grpId="0"/>
      <p:bldP spid="4" grpId="0"/>
      <p:bldP spid="6" grpId="0"/>
      <p:bldP spid="7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grpSp>
        <p:nvGrpSpPr>
          <p:cNvPr id="72" name="组合 71"/>
          <p:cNvGrpSpPr/>
          <p:nvPr/>
        </p:nvGrpSpPr>
        <p:grpSpPr>
          <a:xfrm>
            <a:off x="776659" y="1003158"/>
            <a:ext cx="10727056" cy="3215640"/>
            <a:chOff x="1265587" y="1323176"/>
            <a:chExt cx="9925750" cy="2975434"/>
          </a:xfrm>
        </p:grpSpPr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1265587" y="2676340"/>
              <a:ext cx="9925750" cy="1622270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contrasting" dir="t">
                  <a:rot lat="0" lon="0" rev="21594000"/>
                </a:lightRig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5400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  <a:sym typeface="+mn-ea"/>
                </a:rPr>
                <a:t>以千千万万家庭的</a:t>
              </a:r>
            </a:p>
            <a:p>
              <a:pPr algn="ctr"/>
              <a:r>
                <a:rPr lang="zh-CN" altLang="en-US" sz="5400" b="1">
                  <a:gradFill>
                    <a:gsLst>
                      <a:gs pos="0">
                        <a:srgbClr val="E30000"/>
                      </a:gs>
                      <a:gs pos="100000">
                        <a:srgbClr val="760303"/>
                      </a:gs>
                    </a:gsLst>
                    <a:lin scaled="0"/>
                  </a:gradFill>
                  <a:latin typeface="阿里巴巴普惠体"/>
                  <a:ea typeface="阿里巴巴普惠体"/>
                  <a:cs typeface="阿里巴巴普惠体" panose="00020600040101010101" charset="-122"/>
                  <a:sym typeface="+mn-ea"/>
                </a:rPr>
                <a:t>好家风支撑起全社会的好风气</a:t>
              </a:r>
              <a:endParaRPr lang="zh-CN" altLang="en-US" sz="5400" b="1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endParaRPr>
            </a:p>
          </p:txBody>
        </p:sp>
        <p:sp>
          <p:nvSpPr>
            <p:cNvPr id="12" name="星形: 五角 35"/>
            <p:cNvSpPr/>
            <p:nvPr>
              <p:custDataLst>
                <p:tags r:id="rId4"/>
              </p:custDataLst>
            </p:nvPr>
          </p:nvSpPr>
          <p:spPr>
            <a:xfrm>
              <a:off x="5532037" y="1323176"/>
              <a:ext cx="1127924" cy="1127924"/>
            </a:xfrm>
            <a:prstGeom prst="star5">
              <a:avLst>
                <a:gd name="adj" fmla="val 23530"/>
                <a:gd name="hf" fmla="val 105146"/>
                <a:gd name="vf" fmla="val 110557"/>
              </a:avLst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ang="2700000" scaled="0"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F8ECE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" panose="00020600040101010101" charset="-122"/>
                </a:rPr>
                <a:t>4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437100" y="4613990"/>
            <a:ext cx="9406172" cy="391844"/>
            <a:chOff x="1765300" y="3869935"/>
            <a:chExt cx="8703536" cy="362573"/>
          </a:xfrm>
        </p:grpSpPr>
        <p:grpSp>
          <p:nvGrpSpPr>
            <p:cNvPr id="16" name="组合 15"/>
            <p:cNvGrpSpPr/>
            <p:nvPr/>
          </p:nvGrpSpPr>
          <p:grpSpPr>
            <a:xfrm>
              <a:off x="5159286" y="3869935"/>
              <a:ext cx="1921792" cy="362573"/>
              <a:chOff x="5484776" y="3445323"/>
              <a:chExt cx="1566907" cy="295619"/>
            </a:xfrm>
            <a:gradFill>
              <a:gsLst>
                <a:gs pos="70000">
                  <a:srgbClr val="F8ECE0"/>
                </a:gs>
                <a:gs pos="37000">
                  <a:srgbClr val="F8ECE0"/>
                </a:gs>
                <a:gs pos="97959">
                  <a:srgbClr val="F5A67E"/>
                </a:gs>
                <a:gs pos="51000">
                  <a:srgbClr val="F5A67E"/>
                </a:gs>
              </a:gsLst>
              <a:lin ang="2700000" scaled="1"/>
            </a:gradFill>
          </p:grpSpPr>
          <p:sp>
            <p:nvSpPr>
              <p:cNvPr id="18" name="星形: 五角 44"/>
              <p:cNvSpPr/>
              <p:nvPr>
                <p:custDataLst>
                  <p:tags r:id="rId5"/>
                </p:custDataLst>
              </p:nvPr>
            </p:nvSpPr>
            <p:spPr>
              <a:xfrm>
                <a:off x="6120420" y="3445323"/>
                <a:ext cx="295619" cy="29561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20" name="星形: 五角 45"/>
              <p:cNvSpPr/>
              <p:nvPr>
                <p:custDataLst>
                  <p:tags r:id="rId6"/>
                </p:custDataLst>
              </p:nvPr>
            </p:nvSpPr>
            <p:spPr>
              <a:xfrm>
                <a:off x="6534151" y="3491628"/>
                <a:ext cx="217644" cy="217644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sp>
            <p:nvSpPr>
              <p:cNvPr id="47" name="星形: 五角 46"/>
              <p:cNvSpPr/>
              <p:nvPr>
                <p:custDataLst>
                  <p:tags r:id="rId7"/>
                </p:custDataLst>
              </p:nvPr>
            </p:nvSpPr>
            <p:spPr>
              <a:xfrm>
                <a:off x="6883334" y="3516275"/>
                <a:ext cx="168349" cy="168349"/>
              </a:xfrm>
              <a:prstGeom prst="star5">
                <a:avLst>
                  <a:gd name="adj" fmla="val 24724"/>
                  <a:gd name="hf" fmla="val 105146"/>
                  <a:gd name="vf" fmla="val 110557"/>
                </a:avLst>
              </a:prstGeom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20000"/>
                  </a:solidFill>
                  <a:latin typeface="阿里巴巴普惠体"/>
                  <a:ea typeface="阿里巴巴普惠体"/>
                  <a:cs typeface="阿里巴巴普惠体" panose="00020600040101010101" charset="-122"/>
                </a:endParaRPr>
              </a:p>
            </p:txBody>
          </p:sp>
          <p:grpSp>
            <p:nvGrpSpPr>
              <p:cNvPr id="48" name="组合 47"/>
              <p:cNvGrpSpPr/>
              <p:nvPr/>
            </p:nvGrpSpPr>
            <p:grpSpPr>
              <a:xfrm flipH="1">
                <a:off x="5484776" y="3491627"/>
                <a:ext cx="517532" cy="217644"/>
                <a:chOff x="6686551" y="3644028"/>
                <a:chExt cx="517532" cy="217644"/>
              </a:xfrm>
              <a:grpFill/>
            </p:grpSpPr>
            <p:sp>
              <p:nvSpPr>
                <p:cNvPr id="49" name="星形: 五角 48"/>
                <p:cNvSpPr/>
                <p:nvPr>
                  <p:custDataLst>
                    <p:tags r:id="rId8"/>
                  </p:custDataLst>
                </p:nvPr>
              </p:nvSpPr>
              <p:spPr>
                <a:xfrm>
                  <a:off x="6686551" y="3644028"/>
                  <a:ext cx="217644" cy="217644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  <p:sp>
              <p:nvSpPr>
                <p:cNvPr id="50" name="星形: 五角 49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7035734" y="3668675"/>
                  <a:ext cx="168349" cy="168349"/>
                </a:xfrm>
                <a:prstGeom prst="star5">
                  <a:avLst>
                    <a:gd name="adj" fmla="val 24724"/>
                    <a:gd name="hf" fmla="val 105146"/>
                    <a:gd name="vf" fmla="val 110557"/>
                  </a:avLst>
                </a:prstGeom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C20000"/>
                    </a:solidFill>
                    <a:latin typeface="阿里巴巴普惠体"/>
                    <a:ea typeface="阿里巴巴普惠体"/>
                    <a:cs typeface="阿里巴巴普惠体" panose="00020600040101010101" charset="-122"/>
                  </a:endParaRPr>
                </a:p>
              </p:txBody>
            </p:sp>
          </p:grpSp>
        </p:grpSp>
        <p:grpSp>
          <p:nvGrpSpPr>
            <p:cNvPr id="23" name="组合 22"/>
            <p:cNvGrpSpPr/>
            <p:nvPr/>
          </p:nvGrpSpPr>
          <p:grpSpPr>
            <a:xfrm>
              <a:off x="1765300" y="4060196"/>
              <a:ext cx="8703536" cy="0"/>
              <a:chOff x="1866900" y="4085596"/>
              <a:chExt cx="8703536" cy="0"/>
            </a:xfrm>
          </p:grpSpPr>
          <p:cxnSp>
            <p:nvCxnSpPr>
              <p:cNvPr id="64" name="直接连接符 63"/>
              <p:cNvCxnSpPr/>
              <p:nvPr>
                <p:custDataLst>
                  <p:tags r:id="rId10"/>
                </p:custDataLst>
              </p:nvPr>
            </p:nvCxnSpPr>
            <p:spPr>
              <a:xfrm>
                <a:off x="18669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29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5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/>
              <p:nvPr>
                <p:custDataLst>
                  <p:tags r:id="rId11"/>
                </p:custDataLst>
              </p:nvPr>
            </p:nvCxnSpPr>
            <p:spPr>
              <a:xfrm flipH="1">
                <a:off x="7518400" y="4085596"/>
                <a:ext cx="3052036" cy="0"/>
              </a:xfrm>
              <a:prstGeom prst="line">
                <a:avLst/>
              </a:prstGeom>
              <a:ln w="19050">
                <a:gradFill flip="none" rotWithShape="1">
                  <a:gsLst>
                    <a:gs pos="37000">
                      <a:srgbClr val="EB7B78"/>
                    </a:gs>
                    <a:gs pos="0">
                      <a:srgbClr val="DE0E25">
                        <a:alpha val="0"/>
                      </a:srgbClr>
                    </a:gs>
                    <a:gs pos="70000">
                      <a:srgbClr val="F7D2BC"/>
                    </a:gs>
                  </a:gsLst>
                  <a:lin ang="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1" name="图片 50" descr="51miz-E1073526-F402386A (1)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5240" y="320675"/>
            <a:ext cx="1863725" cy="1316355"/>
          </a:xfrm>
          <a:prstGeom prst="rect">
            <a:avLst/>
          </a:prstGeom>
        </p:spPr>
      </p:pic>
      <p:pic>
        <p:nvPicPr>
          <p:cNvPr id="52" name="图片 51" descr="983c97d3ddf3a9925e0f8c748062926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25" y="4483735"/>
            <a:ext cx="12192000" cy="2230120"/>
          </a:xfrm>
          <a:prstGeom prst="rect">
            <a:avLst/>
          </a:prstGeom>
        </p:spPr>
      </p:pic>
    </p:spTree>
    <p:custDataLst>
      <p:tags r:id="rId15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7c2901119aa2b9aef31c10d44b1eb45"/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662940" y="160655"/>
            <a:ext cx="10745470" cy="49720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contrasting" dir="t">
                <a:rot lat="0" lon="0" rev="21594000"/>
              </a:lightRig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400">
                <a:ln w="9525">
                  <a:noFill/>
                </a:ln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" panose="00020600040101010101" charset="-122"/>
              </a:rPr>
              <a:t>以千千万万家庭的好家风支撑起全社会的好风气</a:t>
            </a:r>
          </a:p>
        </p:txBody>
      </p:sp>
      <p:sp>
        <p:nvSpPr>
          <p:cNvPr id="3" name="星形: 五角 35"/>
          <p:cNvSpPr/>
          <p:nvPr>
            <p:custDataLst>
              <p:tags r:id="rId3"/>
            </p:custDataLst>
          </p:nvPr>
        </p:nvSpPr>
        <p:spPr>
          <a:xfrm>
            <a:off x="262890" y="217805"/>
            <a:ext cx="361950" cy="361950"/>
          </a:xfrm>
          <a:prstGeom prst="star5">
            <a:avLst>
              <a:gd name="adj" fmla="val 23530"/>
              <a:gd name="hf" fmla="val 105146"/>
              <a:gd name="vf" fmla="val 110557"/>
            </a:avLst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2700000" scaled="0"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en-US" altLang="zh-CN" sz="2800">
              <a:solidFill>
                <a:srgbClr val="F8ECE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宋体 CN Heavy" panose="02020900000000000000" pitchFamily="18" charset="-122"/>
              <a:ea typeface="思源宋体 CN Heavy" panose="02020900000000000000" pitchFamily="18" charset="-122"/>
              <a:cs typeface="阿里巴巴普惠体" panose="00020600040101010101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161290" y="714375"/>
            <a:ext cx="11887200" cy="0"/>
          </a:xfrm>
          <a:prstGeom prst="line">
            <a:avLst/>
          </a:prstGeom>
          <a:ln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: 圆角 62"/>
          <p:cNvSpPr/>
          <p:nvPr>
            <p:custDataLst>
              <p:tags r:id="rId4"/>
            </p:custDataLst>
          </p:nvPr>
        </p:nvSpPr>
        <p:spPr>
          <a:xfrm>
            <a:off x="4105275" y="1295400"/>
            <a:ext cx="6977380" cy="858520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6" name="矩形: 圆顶角 75"/>
          <p:cNvSpPr/>
          <p:nvPr>
            <p:custDataLst>
              <p:tags r:id="rId5"/>
            </p:custDataLst>
          </p:nvPr>
        </p:nvSpPr>
        <p:spPr>
          <a:xfrm rot="5400000" flipH="1">
            <a:off x="9606915" y="597535"/>
            <a:ext cx="142875" cy="2251710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53" name="文本框 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34695" y="1323975"/>
            <a:ext cx="9123680" cy="829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《在同全国妇联新一届领导班子集体谈话时的讲话》</a:t>
            </a:r>
          </a:p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（2013年10月31日）</a:t>
            </a: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861695" y="2482850"/>
            <a:ext cx="10347960" cy="450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家庭是社会的基本细胞，千千万万个家庭的家风好，子女教育得好，社会风气好才有基础。</a:t>
            </a:r>
          </a:p>
        </p:txBody>
      </p:sp>
      <p:sp>
        <p:nvSpPr>
          <p:cNvPr id="4" name="矩形: 圆角 62"/>
          <p:cNvSpPr/>
          <p:nvPr>
            <p:custDataLst>
              <p:tags r:id="rId8"/>
            </p:custDataLst>
          </p:nvPr>
        </p:nvSpPr>
        <p:spPr>
          <a:xfrm>
            <a:off x="4105276" y="3569336"/>
            <a:ext cx="6977122" cy="551712"/>
          </a:xfrm>
          <a:prstGeom prst="roundRect">
            <a:avLst>
              <a:gd name="adj" fmla="val 50000"/>
            </a:avLst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71000">
                  <a:srgbClr val="C00000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6" name="矩形: 圆顶角 75"/>
          <p:cNvSpPr/>
          <p:nvPr>
            <p:custDataLst>
              <p:tags r:id="rId9"/>
            </p:custDataLst>
          </p:nvPr>
        </p:nvSpPr>
        <p:spPr>
          <a:xfrm rot="5400000" flipH="1">
            <a:off x="9606915" y="2728595"/>
            <a:ext cx="142875" cy="2251710"/>
          </a:xfrm>
          <a:prstGeom prst="round2SameRect">
            <a:avLst>
              <a:gd name="adj1" fmla="val 50000"/>
              <a:gd name="adj2" fmla="val 0"/>
            </a:avLst>
          </a:prstGeom>
          <a:gradFill>
            <a:gsLst>
              <a:gs pos="14000">
                <a:schemeClr val="accent1">
                  <a:lumMod val="20000"/>
                  <a:lumOff val="80000"/>
                  <a:alpha val="0"/>
                </a:schemeClr>
              </a:gs>
              <a:gs pos="100000">
                <a:srgbClr val="C00000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/>
              <a:ea typeface="阿里巴巴普惠体"/>
              <a:cs typeface="阿里巴巴普惠体" panose="00020600040101010101" charset="-122"/>
            </a:endParaRPr>
          </a:p>
        </p:txBody>
      </p:sp>
      <p:sp>
        <p:nvSpPr>
          <p:cNvPr id="7" name="文本框 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4695" y="3597910"/>
            <a:ext cx="912368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gradFill flip="none" rotWithShape="1"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思源宋体 CN Heavy" panose="02020900000000000000" pitchFamily="18" charset="-122"/>
              </a:rPr>
              <a:t>在会见第一届全国文明家庭代表时的讲话（2016年12月12日）</a:t>
            </a: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861695" y="4580890"/>
            <a:ext cx="10347960" cy="1170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>
                <a:latin typeface="阿里巴巴普惠体"/>
                <a:ea typeface="阿里巴巴普惠体"/>
                <a:cs typeface="阿里巴巴普惠体" panose="00020600040101010101" charset="-122"/>
                <a:sym typeface="+mn-ea"/>
              </a:rPr>
              <a:t>广大家庭都要弘扬优良家风，以千千万万家庭的好家风支撑起全社会的好风气。特别是各级领导干部要带头抓好家风。《礼记·大学》中说：“所谓治国必先齐其家者，其家不可教而能教人者，无之。”领导干部的家风，不仅关系自己的家庭，而且关系党风政风。</a:t>
            </a:r>
          </a:p>
        </p:txBody>
      </p:sp>
      <p:pic>
        <p:nvPicPr>
          <p:cNvPr id="10" name="图片 9" descr="51miz-E1073526-F402386A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71710" y="5536565"/>
            <a:ext cx="1767840" cy="1248410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76" grpId="0"/>
      <p:bldP spid="53" grpId="0"/>
      <p:bldP spid="11" grpId="0"/>
      <p:bldP spid="4" grpId="0"/>
      <p:bldP spid="6" grpId="0"/>
      <p:bldP spid="7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https://d.book118.com/368136007104006046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阿里巴巴普惠体"/>
        <a:ea typeface="阿里巴巴普惠体"/>
        <a:cs typeface="Arial"/>
      </a:majorFont>
      <a:minorFont>
        <a:latin typeface="阿里巴巴普惠体"/>
        <a:ea typeface="阿里巴巴普惠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阿里巴巴普惠体</vt:lpstr>
      <vt:lpstr>Wingdings</vt:lpstr>
      <vt:lpstr>思源宋体 CN Heavy</vt:lpstr>
      <vt:lpstr>汉仪雅酷黑 55W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2024-09-27T13:58:06.048</cp:lastPrinted>
  <dcterms:created xsi:type="dcterms:W3CDTF">2024-09-27T05:58:06Z</dcterms:created>
  <dcterms:modified xsi:type="dcterms:W3CDTF">2024-09-27T05:58:08Z</dcterms:modified>
</cp:coreProperties>
</file>