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2" r:id="rId35"/>
    <p:sldId id="355" r:id="rId36"/>
    <p:sldId id="358" r:id="rId37"/>
    <p:sldId id="361" r:id="rId38"/>
    <p:sldId id="364" r:id="rId39"/>
    <p:sldId id="367" r:id="rId40"/>
    <p:sldId id="370" r:id="rId41"/>
    <p:sldId id="373" r:id="rId42"/>
    <p:sldId id="376" r:id="rId43"/>
    <p:sldId id="379" r:id="rId44"/>
    <p:sldId id="382" r:id="rId45"/>
    <p:sldId id="385" r:id="rId46"/>
    <p:sldId id="387" r:id="rId47"/>
  </p:sldIdLst>
  <p:sldSz cx="9144000" cy="6858000"/>
  <p:notesSz cx="6858000" cy="9144000"/>
  <p:custDataLst>
    <p:tags r:id="rId4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slide" Target="slides/slide42.xml" /><Relationship Id="rId46" Type="http://schemas.openxmlformats.org/officeDocument/2006/relationships/slide" Target="slides/slide43.xml" /><Relationship Id="rId47" Type="http://schemas.openxmlformats.org/officeDocument/2006/relationships/slide" Target="slides/slide44.xml" /><Relationship Id="rId48" Type="http://schemas.openxmlformats.org/officeDocument/2006/relationships/tags" Target="tags/tag1.xml" /><Relationship Id="rId49" Type="http://schemas.openxmlformats.org/officeDocument/2006/relationships/presProps" Target="presProps.xml" /><Relationship Id="rId5" Type="http://schemas.openxmlformats.org/officeDocument/2006/relationships/slide" Target="slides/slide2.xml" /><Relationship Id="rId50" Type="http://schemas.openxmlformats.org/officeDocument/2006/relationships/viewProps" Target="viewProps.xml" /><Relationship Id="rId51" Type="http://schemas.openxmlformats.org/officeDocument/2006/relationships/theme" Target="theme/theme1.xml" /><Relationship Id="rId52" Type="http://schemas.openxmlformats.org/officeDocument/2006/relationships/tableStyles" Target="tableStyles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C5E4C-F1D7-488C-BE7A-BB611452D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07203-2366-4C33-9956-BD158609F90A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1BFB6-0EED-41C7-A681-90980E1C619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18ADEC-EBB2-4587-AAFC-33074ABF4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94FAFC-753D-4383-9282-864B11A94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F75AF8-A3F7-414C-B3ED-1EE238819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16B4B4-AB99-45C3-9238-1DB120965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71E812-3912-4A9B-B65D-74D1ECBC5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C00E48-8A35-4025-B28F-7CF4CD437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5B2D1F-ECDF-4136-8492-6A3147BD1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98B527-90CE-4A03-ABC2-E51A6BDC1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E38C70-78CB-4057-BD0D-4FECC5963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965CE-81CB-4341-973E-E44E70E67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A3559-E5C3-459C-AFF4-1F3CC9183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>
                <a:latin typeface="Arial" pitchFamily="34" charset="0"/>
              </a:defRPr>
            </a:lvl1pPr>
          </a:lstStyle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</a:defRPr>
            </a:lvl1pPr>
          </a:lstStyle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image" Target="../media/image1.jpe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 dpi="0" rotWithShape="1">
          <a:blip r:embed="rId1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B89CB7-1895-42C0-8DFD-B68DCD354E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D78662-A0B2-4C21-B0E7-F03AFBA500B6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audio" Target="../media/audio111.wav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4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4307513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标题 2049"/>
          <p:cNvSpPr>
            <a:spLocks noGrp="1"/>
          </p:cNvSpPr>
          <p:nvPr>
            <p:ph type="ctrTitle" sz="quarter" idx="4294967295"/>
          </p:nvPr>
        </p:nvSpPr>
        <p:spPr>
          <a:xfrm>
            <a:off x="6191250" y="3357563"/>
            <a:ext cx="2952750" cy="1470025"/>
          </a:xfrm>
        </p:spPr>
        <p:txBody>
          <a:bodyPr anchor="ctr">
            <a:normAutofit/>
          </a:bodyPr>
          <a:lstStyle/>
          <a:p>
            <a:pPr defTabSz="914400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SzTx/>
            </a:pPr>
            <a:r>
              <a:rPr lang="zh-CN" altLang="en-US" b="1" kern="1200" baseline="0" smtClean="0"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语法（一）</a:t>
            </a:r>
            <a:endParaRPr lang="zh-CN" altLang="en-US" b="1" kern="1200" baseline="0"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标题 2049"/>
          <p:cNvSpPr txBox="1"/>
          <p:nvPr/>
        </p:nvSpPr>
        <p:spPr>
          <a:xfrm>
            <a:off x="2123728" y="2204864"/>
            <a:ext cx="5184576" cy="1470025"/>
          </a:xfrm>
          <a:prstGeom prst="roundRect">
            <a:avLst>
              <a:gd name="adj" fmla="val 50000"/>
            </a:avLst>
          </a:prstGeom>
          <a:noFill/>
          <a:ln w="952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</a:pPr>
            <a:r>
              <a:rPr lang="zh-CN" altLang="en-US" b="1" smtClean="0"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期末专项复习</a:t>
            </a:r>
            <a:endParaRPr lang="zh-CN" altLang="en-US" b="1"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51" name="TextBox 2050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2049"/>
          <p:cNvSpPr>
            <a:spLocks noGrp="1"/>
          </p:cNvSpPr>
          <p:nvPr>
            <p:ph type="ctrTitle" sz="quarter" idx="4294967295"/>
          </p:nvPr>
        </p:nvSpPr>
        <p:spPr>
          <a:xfrm>
            <a:off x="4606925" y="3357563"/>
            <a:ext cx="4537075" cy="1470025"/>
          </a:xfrm>
        </p:spPr>
        <p:txBody>
          <a:bodyPr anchor="ctr">
            <a:normAutofit/>
          </a:bodyPr>
          <a:lstStyle/>
          <a:p>
            <a:pPr defTabSz="914400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SzTx/>
            </a:pPr>
            <a:r>
              <a:rPr lang="zh-CN" altLang="en-US" sz="4000" kern="1200" baseline="0"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人称代词和</a:t>
            </a:r>
            <a:r>
              <a:rPr lang="en-US" altLang="zh-CN" sz="4000" kern="1200" baseline="0" smtClean="0"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4000" kern="1200" baseline="0" smtClean="0"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动词</a:t>
            </a:r>
            <a:endParaRPr lang="zh-CN" altLang="en-US" sz="4000" kern="1200" baseline="0"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标题 2049"/>
          <p:cNvSpPr txBox="1"/>
          <p:nvPr/>
        </p:nvSpPr>
        <p:spPr>
          <a:xfrm>
            <a:off x="2627784" y="2348880"/>
            <a:ext cx="4032448" cy="1296144"/>
          </a:xfrm>
          <a:prstGeom prst="roundRect">
            <a:avLst>
              <a:gd name="adj" fmla="val 50000"/>
            </a:avLst>
          </a:prstGeom>
          <a:noFill/>
          <a:ln w="952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</a:pPr>
            <a:r>
              <a:rPr lang="zh-CN" altLang="en-US" b="1" smtClean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复习内容</a:t>
            </a:r>
            <a:endParaRPr lang="zh-CN" altLang="en-US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899592" y="692696"/>
            <a:ext cx="806608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              一、人称代词</a:t>
            </a: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在英语中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表示人称代词的有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you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你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she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她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it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它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we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you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你们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they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她们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它们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我们已经学到的人称代词有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I, you, he, </a:t>
            </a: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She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, it;  </a:t>
            </a:r>
            <a:endParaRPr lang="en-US" altLang="zh-CN" sz="28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如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endParaRPr lang="en-US" altLang="zh-CN" sz="2800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am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Frank.	</a:t>
            </a: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You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are Gina.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is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Bob.	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She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is Alice. 	</a:t>
            </a: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It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is a pen.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6018" name="Group 2"/>
          <p:cNvGraphicFramePr>
            <a:graphicFrameLocks noGrp="1"/>
          </p:cNvGraphicFramePr>
          <p:nvPr/>
        </p:nvGraphicFramePr>
        <p:xfrm>
          <a:off x="467544" y="1052736"/>
          <a:ext cx="8246366" cy="4905650"/>
        </p:xfrm>
        <a:graphic>
          <a:graphicData uri="http://schemas.openxmlformats.org/drawingml/2006/table">
            <a:tbl>
              <a:tblPr/>
              <a:tblGrid>
                <a:gridCol w="1840707"/>
                <a:gridCol w="1558002"/>
                <a:gridCol w="1674233"/>
                <a:gridCol w="1726097"/>
                <a:gridCol w="1447327"/>
              </a:tblGrid>
              <a:tr h="827831">
                <a:tc rowSpan="2">
                  <a:txBody>
                    <a:bodyPr vert="horz" wrap="square"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      数格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人 称   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单    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gridSpan="2"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复    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79963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主    格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宾   格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主   格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宾   格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992">
                <a:tc>
                  <a:txBody>
                    <a:bodyPr vert="horz" wrap="square"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第一人称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me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we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us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08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第二人称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 you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You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you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you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44">
                <a:tc rowSpan="3">
                  <a:txBody>
                    <a:bodyPr vert="horz" wrap="square"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第三人称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he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Him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they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them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44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she 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 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her 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640144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 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it 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 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it 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cxnSp>
        <p:nvCxnSpPr>
          <p:cNvPr id="3" name="直接连接符 2"/>
          <p:cNvCxnSpPr/>
          <p:nvPr/>
        </p:nvCxnSpPr>
        <p:spPr>
          <a:xfrm>
            <a:off x="467544" y="1052736"/>
            <a:ext cx="1800200" cy="15841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3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683568" y="332656"/>
            <a:ext cx="7848872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物主代词</a:t>
            </a:r>
            <a:endParaRPr lang="zh-CN" altLang="en-US" b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在英语中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物主代词分为形容词性物主代词和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名词性物主</a:t>
            </a:r>
            <a:r>
              <a:rPr lang="zh-CN" altLang="en-US" sz="2800" smtClean="0">
                <a:latin typeface="+mn-lt"/>
                <a:ea typeface="+mn-ea"/>
                <a:cs typeface="+mn-ea"/>
                <a:sym typeface="+mn-lt"/>
              </a:rPr>
              <a:t>代词。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表示形容词性物主代词的有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my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我的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your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你的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his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他的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her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她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 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its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它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our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我们的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your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你们的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),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their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/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她们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它们的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，后面跟名词。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我们已经学到的物主代词有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my, your, his,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her;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如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: </a:t>
            </a:r>
            <a:endParaRPr lang="en-US" altLang="zh-CN" sz="2800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My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name is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Frank.		</a:t>
            </a: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Your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name is Gina.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His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name is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Bob.			</a:t>
            </a:r>
            <a:r>
              <a:rPr lang="en-US" altLang="zh-CN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Her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name is Helen.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               </a:t>
            </a:r>
            <a:endParaRPr lang="en-US" altLang="zh-CN" sz="24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3275856" y="476672"/>
            <a:ext cx="28803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zh-CN" altLang="en-US" sz="40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二、</a:t>
            </a:r>
            <a:r>
              <a:rPr lang="en-US" altLang="zh-CN" sz="40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40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动词</a:t>
            </a:r>
            <a:endParaRPr lang="zh-CN" altLang="en-US" sz="40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935088" y="1412776"/>
            <a:ext cx="7813376" cy="479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、用法：一般现在时态中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动词形式：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lang="en-US" altLang="zh-CN" sz="280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am</a:t>
            </a:r>
            <a:r>
              <a:rPr lang="en-US" altLang="zh-CN" sz="2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, is, </a:t>
            </a:r>
            <a:r>
              <a:rPr lang="en-US" altLang="zh-CN" sz="280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are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2800" smtClean="0">
                <a:latin typeface="+mn-lt"/>
                <a:ea typeface="+mn-ea"/>
                <a:cs typeface="+mn-ea"/>
                <a:sym typeface="+mn-lt"/>
              </a:rPr>
              <a:t>词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意：“是”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 2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、使用方法：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     (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1)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第一人称单数做主语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en-US" altLang="zh-CN" sz="2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am </a:t>
            </a:r>
            <a:endParaRPr lang="en-US" altLang="zh-CN" sz="280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2800" smtClean="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           I </a:t>
            </a:r>
            <a:r>
              <a:rPr lang="en-US" altLang="zh-CN" sz="280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am Cindy.</a:t>
            </a:r>
            <a:endParaRPr lang="en-US" altLang="zh-CN" sz="2800">
              <a:solidFill>
                <a:srgbClr val="0066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     (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2)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可数名词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不可数名词单数形式做主语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en-US" altLang="zh-CN" sz="2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lang="en-US" altLang="zh-CN" sz="280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                         </a:t>
            </a:r>
            <a:endParaRPr lang="en-US" altLang="zh-CN" sz="2800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2800" smtClean="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          The </a:t>
            </a:r>
            <a:r>
              <a:rPr lang="en-US" altLang="zh-CN" sz="280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clock is green.</a:t>
            </a:r>
            <a:endParaRPr lang="en-US" altLang="zh-CN" sz="2800">
              <a:solidFill>
                <a:srgbClr val="0066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     (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3)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人称代词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he/she/it +</a:t>
            </a:r>
            <a:r>
              <a:rPr lang="en-US" altLang="zh-CN" sz="2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  </a:t>
            </a:r>
            <a:endParaRPr lang="en-US" altLang="zh-CN" sz="2800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2800" smtClean="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           She </a:t>
            </a:r>
            <a:r>
              <a:rPr lang="en-US" altLang="zh-CN" sz="280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is Mary.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1187624" y="1268760"/>
            <a:ext cx="7704856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(4)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复数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表复数的词作主语 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en-US" altLang="zh-CN" sz="32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are</a:t>
            </a:r>
            <a:r>
              <a:rPr lang="en-US" altLang="zh-CN" sz="320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endParaRPr lang="en-US" altLang="zh-CN" sz="3200">
              <a:solidFill>
                <a:srgbClr val="3333CC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3200" smtClean="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Jack </a:t>
            </a:r>
            <a:r>
              <a:rPr lang="en-US" altLang="zh-CN" sz="320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and Mike are good friends.</a:t>
            </a:r>
            <a:endParaRPr lang="en-US" altLang="zh-CN" sz="3200">
              <a:solidFill>
                <a:srgbClr val="0066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3200" smtClean="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These </a:t>
            </a:r>
            <a:r>
              <a:rPr lang="en-US" altLang="zh-CN" sz="320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pictures are very nice.</a:t>
            </a:r>
            <a:endParaRPr lang="en-US" altLang="zh-CN" sz="3200">
              <a:solidFill>
                <a:srgbClr val="0066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(5)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人称代词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we/you/they + </a:t>
            </a:r>
            <a:r>
              <a:rPr lang="en-US" altLang="zh-CN" sz="32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are </a:t>
            </a:r>
            <a:r>
              <a:rPr lang="en-US" altLang="zh-CN" sz="320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endParaRPr lang="en-US" altLang="zh-CN" sz="3200">
              <a:solidFill>
                <a:srgbClr val="3333CC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3200" smtClean="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We </a:t>
            </a:r>
            <a:r>
              <a:rPr lang="en-US" altLang="zh-CN" sz="3200">
                <a:solidFill>
                  <a:srgbClr val="0066FF"/>
                </a:solidFill>
                <a:latin typeface="+mn-lt"/>
                <a:ea typeface="+mn-ea"/>
                <a:cs typeface="+mn-ea"/>
                <a:sym typeface="+mn-lt"/>
              </a:rPr>
              <a:t>are friends.</a:t>
            </a:r>
            <a:endParaRPr lang="en-US" altLang="zh-CN" sz="3200">
              <a:solidFill>
                <a:srgbClr val="0066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(6)be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动词与其他单词的缩写</a:t>
            </a:r>
            <a:r>
              <a:rPr lang="zh-CN" altLang="en-US" sz="3200" smtClean="0">
                <a:latin typeface="+mn-lt"/>
                <a:ea typeface="+mn-ea"/>
                <a:cs typeface="+mn-ea"/>
                <a:sym typeface="+mn-lt"/>
              </a:rPr>
              <a:t>形式</a:t>
            </a:r>
            <a:endParaRPr lang="en-US" altLang="zh-CN" sz="2800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Font typeface="Wingdings" panose="05000000000000000000" pitchFamily="2" charset="2"/>
              <a:buNone/>
            </a:pPr>
            <a:r>
              <a:rPr lang="zh-CN" altLang="en-US" sz="28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注</a:t>
            </a:r>
            <a:r>
              <a:rPr lang="zh-CN" altLang="en-US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this is , am not , these/those are </a:t>
            </a:r>
            <a:r>
              <a:rPr lang="zh-CN" altLang="en-US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不能缩</a:t>
            </a:r>
            <a:endParaRPr lang="zh-CN" altLang="en-US" sz="28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08050"/>
            <a:ext cx="7777163" cy="554513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en-US" altLang="zh-CN" b="1" smtClean="0">
                <a:cs typeface="+mn-ea"/>
                <a:sym typeface="+mn-lt"/>
              </a:rPr>
              <a:t>3</a:t>
            </a:r>
            <a:r>
              <a:rPr lang="zh-CN" altLang="en-US" b="1" smtClean="0">
                <a:cs typeface="+mn-ea"/>
                <a:sym typeface="+mn-lt"/>
              </a:rPr>
              <a:t>、</a:t>
            </a:r>
            <a:r>
              <a:rPr lang="en-US" altLang="zh-CN" b="1" smtClean="0">
                <a:cs typeface="+mn-ea"/>
                <a:sym typeface="+mn-lt"/>
              </a:rPr>
              <a:t>what</a:t>
            </a:r>
            <a:r>
              <a:rPr lang="zh-CN" altLang="en-US" b="1" smtClean="0">
                <a:cs typeface="+mn-ea"/>
                <a:sym typeface="+mn-lt"/>
              </a:rPr>
              <a:t>与</a:t>
            </a:r>
            <a:r>
              <a:rPr lang="en-US" altLang="zh-CN" b="1" smtClean="0">
                <a:cs typeface="+mn-ea"/>
                <a:sym typeface="+mn-lt"/>
              </a:rPr>
              <a:t>be</a:t>
            </a:r>
            <a:r>
              <a:rPr lang="zh-CN" altLang="en-US" b="1" smtClean="0">
                <a:cs typeface="+mn-ea"/>
                <a:sym typeface="+mn-lt"/>
              </a:rPr>
              <a:t>动词构成的特殊疑问句结构：</a:t>
            </a:r>
            <a:endParaRPr lang="zh-CN" altLang="en-US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zh-CN" altLang="en-US" b="1" smtClean="0">
                <a:cs typeface="+mn-ea"/>
                <a:sym typeface="+mn-lt"/>
              </a:rPr>
              <a:t>      </a:t>
            </a: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what + be 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动词 </a:t>
            </a: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+ 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名词</a:t>
            </a: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/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介词 </a:t>
            </a: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+ 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其它</a:t>
            </a:r>
            <a:endParaRPr lang="en-US" altLang="zh-CN" b="1" smtClean="0">
              <a:solidFill>
                <a:srgbClr val="FF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en-US" altLang="zh-CN" b="1" smtClean="0">
                <a:cs typeface="+mn-ea"/>
                <a:sym typeface="+mn-lt"/>
              </a:rPr>
              <a:t>4</a:t>
            </a:r>
            <a:r>
              <a:rPr lang="zh-CN" altLang="en-US" b="1" smtClean="0">
                <a:cs typeface="+mn-ea"/>
                <a:sym typeface="+mn-lt"/>
              </a:rPr>
              <a:t>、动词</a:t>
            </a:r>
            <a:r>
              <a:rPr lang="en-US" altLang="zh-CN" b="1" smtClean="0">
                <a:cs typeface="+mn-ea"/>
                <a:sym typeface="+mn-lt"/>
              </a:rPr>
              <a:t>be</a:t>
            </a:r>
            <a:r>
              <a:rPr lang="zh-CN" altLang="en-US" b="1" smtClean="0">
                <a:cs typeface="+mn-ea"/>
                <a:sym typeface="+mn-lt"/>
              </a:rPr>
              <a:t>的自述</a:t>
            </a:r>
            <a:endParaRPr lang="zh-CN" altLang="en-US" b="1" smtClean="0"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zh-CN" altLang="en-US" b="1" smtClean="0">
                <a:solidFill>
                  <a:srgbClr val="000000"/>
                </a:solidFill>
                <a:cs typeface="+mn-ea"/>
                <a:sym typeface="+mn-lt"/>
              </a:rPr>
              <a:t>   我叫动词</a:t>
            </a:r>
            <a:r>
              <a:rPr lang="en-US" altLang="zh-CN" b="1" smtClean="0">
                <a:solidFill>
                  <a:srgbClr val="000000"/>
                </a:solidFill>
                <a:cs typeface="+mn-ea"/>
                <a:sym typeface="+mn-lt"/>
              </a:rPr>
              <a:t>be, </a:t>
            </a:r>
            <a:r>
              <a:rPr lang="zh-CN" altLang="en-US" b="1" smtClean="0">
                <a:solidFill>
                  <a:srgbClr val="000000"/>
                </a:solidFill>
                <a:cs typeface="+mn-ea"/>
                <a:sym typeface="+mn-lt"/>
              </a:rPr>
              <a:t>别看个子小</a:t>
            </a:r>
            <a:r>
              <a:rPr lang="en-US" altLang="zh-CN" b="1" smtClean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zh-CN" altLang="en-US" b="1" smtClean="0">
                <a:solidFill>
                  <a:srgbClr val="000000"/>
                </a:solidFill>
                <a:cs typeface="+mn-ea"/>
                <a:sym typeface="+mn-lt"/>
              </a:rPr>
              <a:t>本领可不少</a:t>
            </a:r>
            <a:r>
              <a:rPr lang="en-US" altLang="zh-CN" b="1" smtClean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endParaRPr lang="en-US" altLang="zh-CN" b="1" smtClean="0">
              <a:solidFill>
                <a:srgbClr val="00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en-US" altLang="zh-CN" b="1" smtClean="0">
                <a:solidFill>
                  <a:srgbClr val="000000"/>
                </a:solidFill>
                <a:cs typeface="+mn-ea"/>
                <a:sym typeface="+mn-lt"/>
              </a:rPr>
              <a:t>   </a:t>
            </a:r>
            <a:r>
              <a:rPr lang="zh-CN" altLang="en-US" b="1" smtClean="0">
                <a:solidFill>
                  <a:srgbClr val="000000"/>
                </a:solidFill>
                <a:cs typeface="+mn-ea"/>
                <a:sym typeface="+mn-lt"/>
              </a:rPr>
              <a:t>句中会变形</a:t>
            </a:r>
            <a:r>
              <a:rPr lang="en-US" altLang="zh-CN" b="1" smtClean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zh-CN" altLang="en-US" b="1" smtClean="0">
                <a:solidFill>
                  <a:srgbClr val="000000"/>
                </a:solidFill>
                <a:cs typeface="+mn-ea"/>
                <a:sym typeface="+mn-lt"/>
              </a:rPr>
              <a:t>大家要区分</a:t>
            </a:r>
            <a:r>
              <a:rPr lang="en-US" altLang="zh-CN" b="1" smtClean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endParaRPr lang="en-US" altLang="zh-CN" b="1">
              <a:solidFill>
                <a:srgbClr val="00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				I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后</a:t>
            </a: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am, you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后</a:t>
            </a: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are</a:t>
            </a:r>
            <a:endParaRPr lang="en-US" altLang="zh-CN" b="1" smtClean="0">
              <a:solidFill>
                <a:srgbClr val="FF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				is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跟着他、她、它</a:t>
            </a:r>
            <a:endParaRPr lang="en-US" altLang="zh-CN" b="1">
              <a:solidFill>
                <a:srgbClr val="FF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				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单数后面用</a:t>
            </a: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is</a:t>
            </a:r>
            <a:endParaRPr lang="en-US" altLang="zh-CN" b="1" smtClean="0">
              <a:solidFill>
                <a:srgbClr val="FF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ts val="10"/>
              </a:spcAft>
              <a:buFont typeface="Wingdings" panose="05000000000000000000" pitchFamily="2" charset="2"/>
              <a:buNone/>
            </a:pP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				</a:t>
            </a:r>
            <a:r>
              <a:rPr lang="zh-CN" altLang="en-US" b="1" smtClean="0">
                <a:solidFill>
                  <a:srgbClr val="FF0000"/>
                </a:solidFill>
                <a:cs typeface="+mn-ea"/>
                <a:sym typeface="+mn-lt"/>
              </a:rPr>
              <a:t>复数后面一定用</a:t>
            </a:r>
            <a:r>
              <a:rPr lang="en-US" altLang="zh-CN" b="1" smtClean="0">
                <a:solidFill>
                  <a:srgbClr val="FF0000"/>
                </a:solidFill>
                <a:cs typeface="+mn-ea"/>
                <a:sym typeface="+mn-lt"/>
              </a:rPr>
              <a:t>are</a:t>
            </a:r>
            <a:endParaRPr lang="zh-CN" altLang="en-US" b="1" smtClean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683568" y="260648"/>
            <a:ext cx="8102227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r>
              <a:rPr lang="zh-CN" altLang="en-US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动词</a:t>
            </a: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英语中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有一表示“是”的概念的动词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be, 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它不</a:t>
            </a: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表示具体的</a:t>
            </a:r>
            <a:endParaRPr lang="en-US" altLang="zh-CN" sz="2400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动作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或行为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只是在句中起着联系主语</a:t>
            </a: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和表语的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作用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所以</a:t>
            </a:r>
            <a:endParaRPr lang="en-US" altLang="zh-CN" sz="2400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我们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叫它“联系动词”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也称</a:t>
            </a: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“系动词”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现在时中有</a:t>
            </a:r>
            <a:endParaRPr lang="en-US" altLang="zh-CN" sz="2400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三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种形式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分别是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am, is, </a:t>
            </a:r>
            <a:r>
              <a:rPr lang="en-US" altLang="zh-CN" sz="24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are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2400" smtClean="0"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的形式依主语的不同而</a:t>
            </a: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发</a:t>
            </a:r>
            <a:endParaRPr lang="en-US" altLang="zh-CN" sz="2400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400" smtClean="0">
                <a:latin typeface="+mn-lt"/>
                <a:ea typeface="+mn-ea"/>
                <a:cs typeface="+mn-ea"/>
                <a:sym typeface="+mn-lt"/>
              </a:rPr>
              <a:t>生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变化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2400">
                <a:latin typeface="+mn-lt"/>
                <a:ea typeface="+mn-ea"/>
                <a:cs typeface="+mn-ea"/>
                <a:sym typeface="+mn-lt"/>
              </a:rPr>
              <a:t>如表：</a:t>
            </a:r>
            <a:endParaRPr lang="zh-CN" altLang="en-US" sz="2400" b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41988" name="Group 4"/>
          <p:cNvGraphicFramePr>
            <a:graphicFrameLocks noGrp="1"/>
          </p:cNvGraphicFramePr>
          <p:nvPr/>
        </p:nvGraphicFramePr>
        <p:xfrm>
          <a:off x="899592" y="3573016"/>
          <a:ext cx="7529513" cy="2839784"/>
        </p:xfrm>
        <a:graphic>
          <a:graphicData uri="http://schemas.openxmlformats.org/drawingml/2006/table">
            <a:tbl>
              <a:tblPr/>
              <a:tblGrid>
                <a:gridCol w="4637088"/>
                <a:gridCol w="2892425"/>
              </a:tblGrid>
              <a:tr h="26670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主语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系动词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(be)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第一人称单数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am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第二人称单数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you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are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第三人称单数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he, she, it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is 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复数人称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they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are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55576" y="764704"/>
            <a:ext cx="8137525" cy="537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3200" smtClean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2800" smtClean="0">
                <a:latin typeface="+mn-lt"/>
                <a:ea typeface="+mn-ea"/>
                <a:cs typeface="+mn-ea"/>
                <a:sym typeface="+mn-lt"/>
              </a:rPr>
              <a:t>读一读下列句子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: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   ①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 </a:t>
            </a:r>
            <a:r>
              <a:rPr lang="en-US" altLang="zh-CN" sz="28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am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a student.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我是一个学生。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    ②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You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are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a good boy.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你是一个好男孩。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    ③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She</a:t>
            </a:r>
            <a:r>
              <a:rPr lang="en-US" altLang="zh-CN" sz="2800">
                <a:solidFill>
                  <a:srgbClr val="02FE14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lang="en-US" altLang="zh-CN" sz="2800">
                <a:solidFill>
                  <a:srgbClr val="FFFF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 good girl.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她是一个好女孩。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    ④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It</a:t>
            </a:r>
            <a:r>
              <a:rPr lang="en-US" altLang="zh-CN" sz="2800">
                <a:solidFill>
                  <a:srgbClr val="FFFF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lang="en-US" altLang="zh-CN" sz="2800">
                <a:solidFill>
                  <a:srgbClr val="FFFF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 black pen.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这是一支黑钢笔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    ⑤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My</a:t>
            </a:r>
            <a:r>
              <a:rPr lang="en-US" altLang="zh-CN" sz="2800">
                <a:solidFill>
                  <a:srgbClr val="02FE14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name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Jim.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我的名字是吉姆。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    ⑥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Where </a:t>
            </a:r>
            <a:r>
              <a:rPr lang="en-US" altLang="zh-CN" sz="28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are</a:t>
            </a:r>
            <a:r>
              <a:rPr lang="en-US" altLang="zh-CN" sz="2800">
                <a:solidFill>
                  <a:srgbClr val="FFFF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Eric</a:t>
            </a:r>
            <a:r>
              <a:rPr lang="en-US" altLang="zh-CN" sz="2800">
                <a:solidFill>
                  <a:srgbClr val="02FE14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lang="en-US" altLang="zh-CN" sz="2800">
                <a:solidFill>
                  <a:srgbClr val="02FE14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Bob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? 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埃里克和鲍勃在哪里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?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   ⑦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They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are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my friends.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他们是我的朋友。</a:t>
            </a:r>
            <a:endParaRPr lang="zh-CN" altLang="en-US" sz="1600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1051715" y="1340768"/>
            <a:ext cx="6472614" cy="4856714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zh-CN" altLang="en-US" sz="3200" smtClean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                  </a:t>
            </a:r>
            <a:r>
              <a:rPr lang="zh-CN" altLang="en-US" sz="3200" smtClean="0">
                <a:latin typeface="+mn-lt"/>
                <a:ea typeface="+mn-ea"/>
                <a:cs typeface="+mn-ea"/>
                <a:sym typeface="+mn-lt"/>
              </a:rPr>
              <a:t>动词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的现在时态 </a:t>
            </a:r>
            <a:endParaRPr lang="zh-CN" altLang="en-US" sz="320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20000"/>
              </a:lnSpc>
              <a:spcBef>
                <a:spcPts val="2400"/>
              </a:spcBef>
              <a:spcAft>
                <a:spcPct val="10000"/>
              </a:spcAft>
              <a:buClrTx/>
              <a:buSzTx/>
            </a:pPr>
            <a:r>
              <a:rPr lang="zh-CN" altLang="en-US" sz="3200" smtClean="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   肯定</a:t>
            </a:r>
            <a:r>
              <a:rPr lang="zh-CN" altLang="en-US" sz="320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句</a:t>
            </a:r>
            <a:r>
              <a:rPr lang="en-US" altLang="zh-CN" sz="320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主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be</a:t>
            </a:r>
            <a:endParaRPr lang="en-US" altLang="zh-CN" sz="320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ts val="240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en-US" altLang="zh-CN" sz="320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320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否定句</a:t>
            </a:r>
            <a:r>
              <a:rPr lang="en-US" altLang="zh-CN" sz="320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主 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 + not + …</a:t>
            </a:r>
            <a:endParaRPr lang="en-US" altLang="zh-CN" sz="32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320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3200" smtClean="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一般</a:t>
            </a:r>
            <a:r>
              <a:rPr lang="zh-CN" altLang="en-US" sz="320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疑问句</a:t>
            </a:r>
            <a:r>
              <a:rPr lang="en-US" altLang="zh-CN" sz="320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主</a:t>
            </a:r>
            <a:r>
              <a:rPr lang="en-US" altLang="zh-CN" sz="3200" smtClean="0">
                <a:latin typeface="+mn-lt"/>
                <a:ea typeface="+mn-ea"/>
                <a:cs typeface="+mn-ea"/>
                <a:sym typeface="+mn-lt"/>
              </a:rPr>
              <a:t>+ …?</a:t>
            </a:r>
            <a:endParaRPr lang="en-US" altLang="zh-CN" sz="32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                         </a:t>
            </a:r>
            <a:r>
              <a:rPr lang="en-US" altLang="zh-CN" sz="3200" smtClean="0"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主 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 sz="32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                         </a:t>
            </a:r>
            <a:r>
              <a:rPr lang="en-US" altLang="zh-CN" sz="3200" smtClean="0">
                <a:latin typeface="+mn-lt"/>
                <a:ea typeface="+mn-ea"/>
                <a:cs typeface="+mn-ea"/>
                <a:sym typeface="+mn-lt"/>
              </a:rPr>
              <a:t>No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sz="3200">
                <a:latin typeface="+mn-lt"/>
                <a:ea typeface="+mn-ea"/>
                <a:cs typeface="+mn-ea"/>
                <a:sym typeface="+mn-lt"/>
              </a:rPr>
              <a:t>主 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 + </a:t>
            </a: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not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 sz="3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8790" name="AutoShape 6"/>
          <p:cNvSpPr/>
          <p:nvPr/>
        </p:nvSpPr>
        <p:spPr bwMode="auto">
          <a:xfrm>
            <a:off x="4211960" y="2204864"/>
            <a:ext cx="380429" cy="1008112"/>
          </a:xfrm>
          <a:prstGeom prst="leftBrace">
            <a:avLst>
              <a:gd name="adj1" fmla="val 25208"/>
              <a:gd name="adj2" fmla="val 50000"/>
            </a:avLst>
          </a:prstGeom>
          <a:noFill/>
          <a:ln w="9525">
            <a:solidFill>
              <a:srgbClr val="0000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8791" name="Text Box 7"/>
          <p:cNvSpPr txBox="1">
            <a:spLocks noChangeArrowheads="1"/>
          </p:cNvSpPr>
          <p:nvPr/>
        </p:nvSpPr>
        <p:spPr bwMode="auto">
          <a:xfrm>
            <a:off x="4499992" y="1844824"/>
            <a:ext cx="863600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>
                <a:solidFill>
                  <a:srgbClr val="FF3399"/>
                </a:solidFill>
                <a:latin typeface="+mn-lt"/>
                <a:ea typeface="+mn-ea"/>
                <a:cs typeface="+mn-ea"/>
                <a:sym typeface="+mn-lt"/>
              </a:rPr>
              <a:t>am</a:t>
            </a:r>
            <a:endParaRPr lang="en-US" altLang="zh-CN">
              <a:solidFill>
                <a:srgbClr val="FF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8792" name="Text Box 8"/>
          <p:cNvSpPr txBox="1">
            <a:spLocks noChangeArrowheads="1"/>
          </p:cNvSpPr>
          <p:nvPr/>
        </p:nvSpPr>
        <p:spPr bwMode="auto">
          <a:xfrm>
            <a:off x="4499992" y="2348880"/>
            <a:ext cx="2735263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>
                <a:solidFill>
                  <a:srgbClr val="FF3399"/>
                </a:solidFill>
                <a:latin typeface="+mn-lt"/>
                <a:ea typeface="+mn-ea"/>
                <a:cs typeface="+mn-ea"/>
                <a:sym typeface="+mn-lt"/>
              </a:rPr>
              <a:t>is    </a:t>
            </a:r>
            <a:r>
              <a:rPr lang="en-US" altLang="zh-CN" smtClean="0"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…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8793" name="Text Box 9"/>
          <p:cNvSpPr txBox="1">
            <a:spLocks noChangeArrowheads="1"/>
          </p:cNvSpPr>
          <p:nvPr/>
        </p:nvSpPr>
        <p:spPr bwMode="auto">
          <a:xfrm>
            <a:off x="4499992" y="2708920"/>
            <a:ext cx="936625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>
                <a:solidFill>
                  <a:srgbClr val="FF3399"/>
                </a:solidFill>
                <a:latin typeface="+mn-lt"/>
                <a:ea typeface="+mn-ea"/>
                <a:cs typeface="+mn-ea"/>
                <a:sym typeface="+mn-lt"/>
              </a:rPr>
              <a:t>are</a:t>
            </a:r>
            <a:endParaRPr lang="en-US" altLang="zh-CN">
              <a:solidFill>
                <a:srgbClr val="FF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/>
      <p:bldP spid="118790" grpId="0"/>
      <p:bldP spid="118791" grpId="0"/>
      <p:bldP spid="118792" grpId="0"/>
      <p:bldP spid="1187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755576" y="1484784"/>
            <a:ext cx="8208912" cy="4130361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SzPct val="120000"/>
              <a:buFont typeface="Wingdings" panose="05000000000000000000" pitchFamily="2" charset="2"/>
              <a:buChar char="§"/>
              <a:defRPr sz="3600" b="1" kern="1200">
                <a:solidFill>
                  <a:schemeClr val="tx1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kumimoji="1" lang="zh-CN" altLang="en-US" sz="3200">
                <a:latin typeface="+mn-lt"/>
                <a:ea typeface="+mn-ea"/>
                <a:cs typeface="+mn-ea"/>
                <a:sym typeface="+mn-lt"/>
              </a:rPr>
              <a:t>注意</a:t>
            </a:r>
            <a:r>
              <a:rPr kumimoji="1" lang="en-US" altLang="zh-CN" sz="3200">
                <a:latin typeface="+mn-lt"/>
                <a:ea typeface="+mn-ea"/>
                <a:cs typeface="+mn-ea"/>
                <a:sym typeface="+mn-lt"/>
              </a:rPr>
              <a:t>:  be</a:t>
            </a:r>
            <a:r>
              <a:rPr kumimoji="1" lang="zh-CN" altLang="en-US" sz="3200">
                <a:latin typeface="+mn-lt"/>
                <a:ea typeface="+mn-ea"/>
                <a:cs typeface="+mn-ea"/>
                <a:sym typeface="+mn-lt"/>
              </a:rPr>
              <a:t>动词</a:t>
            </a:r>
            <a:r>
              <a:rPr kumimoji="1" lang="en-US" altLang="zh-CN" sz="3200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am/is/are</a:t>
            </a:r>
            <a:r>
              <a:rPr kumimoji="1" lang="zh-CN" altLang="en-US" sz="3200">
                <a:latin typeface="+mn-lt"/>
                <a:ea typeface="+mn-ea"/>
                <a:cs typeface="+mn-ea"/>
                <a:sym typeface="+mn-lt"/>
              </a:rPr>
              <a:t>与其</a:t>
            </a:r>
            <a:r>
              <a:rPr kumimoji="1" lang="zh-CN" altLang="en-US" sz="3200" smtClean="0">
                <a:latin typeface="+mn-lt"/>
                <a:ea typeface="+mn-ea"/>
                <a:cs typeface="+mn-ea"/>
                <a:sym typeface="+mn-lt"/>
              </a:rPr>
              <a:t>前后词</a:t>
            </a:r>
            <a:r>
              <a:rPr kumimoji="1" lang="zh-CN" altLang="en-US" sz="3200">
                <a:latin typeface="+mn-lt"/>
                <a:ea typeface="+mn-ea"/>
                <a:cs typeface="+mn-ea"/>
                <a:sym typeface="+mn-lt"/>
              </a:rPr>
              <a:t>的合写。</a:t>
            </a:r>
            <a:endParaRPr kumimoji="1" lang="zh-CN" altLang="en-US" sz="32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kumimoji="1" lang="en-US" altLang="zh-CN" sz="3200" b="0">
                <a:latin typeface="+mn-lt"/>
                <a:ea typeface="+mn-ea"/>
                <a:cs typeface="+mn-ea"/>
                <a:sym typeface="+mn-lt"/>
              </a:rPr>
              <a:t>I am = I’m                You are = You’re</a:t>
            </a:r>
            <a:endParaRPr kumimoji="1" lang="en-US" altLang="zh-CN" sz="3200" b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kumimoji="1" lang="en-US" altLang="zh-CN" sz="3200" b="0">
                <a:latin typeface="+mn-lt"/>
                <a:ea typeface="+mn-ea"/>
                <a:cs typeface="+mn-ea"/>
                <a:sym typeface="+mn-lt"/>
              </a:rPr>
              <a:t>He is = He’s              She is = She’s</a:t>
            </a:r>
            <a:endParaRPr kumimoji="1" lang="en-US" altLang="zh-CN" sz="3200" b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kumimoji="1" lang="en-US" altLang="zh-CN" sz="3200" b="0">
                <a:latin typeface="+mn-lt"/>
                <a:ea typeface="+mn-ea"/>
                <a:cs typeface="+mn-ea"/>
                <a:sym typeface="+mn-lt"/>
              </a:rPr>
              <a:t>What is= What’s      It is = It’s </a:t>
            </a:r>
            <a:endParaRPr kumimoji="1" lang="en-US" altLang="zh-CN" sz="3200" b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kumimoji="1" lang="en-US" altLang="zh-CN" sz="3200" b="0">
                <a:latin typeface="+mn-lt"/>
                <a:ea typeface="+mn-ea"/>
                <a:cs typeface="+mn-ea"/>
                <a:sym typeface="+mn-lt"/>
              </a:rPr>
              <a:t>is not = isn’t              are not = aren’t</a:t>
            </a:r>
            <a:endParaRPr kumimoji="1" lang="en-US" altLang="zh-CN" sz="3200" b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kumimoji="1" lang="en-US" altLang="zh-CN" sz="3200" b="0">
                <a:latin typeface="+mn-lt"/>
                <a:ea typeface="+mn-ea"/>
                <a:cs typeface="+mn-ea"/>
                <a:sym typeface="+mn-lt"/>
              </a:rPr>
              <a:t>My name is = My name’s</a:t>
            </a:r>
            <a:endParaRPr kumimoji="1" lang="en-US" altLang="zh-CN" sz="3200" b="0">
              <a:solidFill>
                <a:srgbClr val="9933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7" name="文本框 28676"/>
          <p:cNvSpPr txBox="1"/>
          <p:nvPr/>
        </p:nvSpPr>
        <p:spPr>
          <a:xfrm>
            <a:off x="2700338" y="1341438"/>
            <a:ext cx="4103687" cy="3957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78" name="文本框 28677"/>
          <p:cNvSpPr txBox="1"/>
          <p:nvPr/>
        </p:nvSpPr>
        <p:spPr>
          <a:xfrm>
            <a:off x="2700338" y="692150"/>
            <a:ext cx="4248150" cy="19355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endParaRPr lang="en-US" altLang="zh-CN" sz="4800" b="1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endParaRPr lang="en-US" altLang="zh-CN" sz="4800"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79" name="文本框 28678"/>
          <p:cNvSpPr txBox="1"/>
          <p:nvPr/>
        </p:nvSpPr>
        <p:spPr>
          <a:xfrm>
            <a:off x="1331640" y="908720"/>
            <a:ext cx="6335712" cy="543533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zh-CN" altLang="en-US" sz="2800" smtClean="0">
                <a:latin typeface="+mn-lt"/>
                <a:ea typeface="+mn-ea"/>
                <a:cs typeface="+mn-ea"/>
                <a:sym typeface="+mn-lt"/>
              </a:rPr>
              <a:t>一、单项选择题</a:t>
            </a:r>
            <a:endParaRPr lang="en-US" altLang="zh-CN" sz="2800" smtClean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. I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__________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 a girl.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AutoNum type="alphaUcPeriod"/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am  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	B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. is 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		C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. are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You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__________</a:t>
            </a:r>
            <a:r>
              <a:rPr lang="en-US" altLang="zh-CN" sz="2800">
                <a:cs typeface="+mn-ea"/>
                <a:sym typeface="+mn-lt"/>
              </a:rPr>
              <a:t>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 a boy.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A. am  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	B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. is 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		C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. are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3. We 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__________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 boys.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marL="514350" indent="-51435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AutoNum type="alphaUcPeriod"/>
            </a:pP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am</a:t>
            </a:r>
            <a:r>
              <a:rPr lang="en-US" altLang="zh-CN">
                <a:sym typeface="+mn-lt"/>
              </a:rPr>
              <a:t>  </a:t>
            </a:r>
            <a:r>
              <a:rPr lang="en-US" altLang="zh-CN" smtClean="0">
                <a:sym typeface="+mn-lt"/>
              </a:rPr>
              <a:t>	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. is 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		C. are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4. My father 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 __________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 a doctor.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A. am  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	B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. is 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		C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.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are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0" name="文本框 28679"/>
          <p:cNvSpPr txBox="1"/>
          <p:nvPr/>
        </p:nvSpPr>
        <p:spPr>
          <a:xfrm>
            <a:off x="2699792" y="1412776"/>
            <a:ext cx="504825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1" name="文本框 28680"/>
          <p:cNvSpPr txBox="1"/>
          <p:nvPr/>
        </p:nvSpPr>
        <p:spPr>
          <a:xfrm>
            <a:off x="2987824" y="2564904"/>
            <a:ext cx="504825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2" name="文本框 28681"/>
          <p:cNvSpPr txBox="1"/>
          <p:nvPr/>
        </p:nvSpPr>
        <p:spPr>
          <a:xfrm>
            <a:off x="2915816" y="3861048"/>
            <a:ext cx="576263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3" name="文本框 28682"/>
          <p:cNvSpPr txBox="1"/>
          <p:nvPr/>
        </p:nvSpPr>
        <p:spPr>
          <a:xfrm>
            <a:off x="3995936" y="5013176"/>
            <a:ext cx="504825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/>
      <p:bldP spid="28681" grpId="0"/>
      <p:bldP spid="28682" grpId="0"/>
      <p:bldP spid="286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9" name="文本框 28678"/>
          <p:cNvSpPr txBox="1"/>
          <p:nvPr/>
        </p:nvSpPr>
        <p:spPr>
          <a:xfrm>
            <a:off x="1187624" y="476672"/>
            <a:ext cx="7056784" cy="59523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cs typeface="+mn-ea"/>
                <a:sym typeface="+mn-lt"/>
              </a:rPr>
              <a:t>5</a:t>
            </a:r>
            <a:r>
              <a:rPr lang="en-US" altLang="zh-CN" sz="2800">
                <a:latin typeface="+mn-lt"/>
                <a:cs typeface="+mn-ea"/>
                <a:sym typeface="+mn-lt"/>
              </a:rPr>
              <a:t>. 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_________ </a:t>
            </a:r>
            <a:r>
              <a:rPr lang="en-US" altLang="zh-CN" sz="2800">
                <a:latin typeface="+mn-lt"/>
                <a:cs typeface="+mn-ea"/>
                <a:sym typeface="+mn-lt"/>
              </a:rPr>
              <a:t>is a good student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, All </a:t>
            </a:r>
            <a:r>
              <a:rPr lang="en-US" altLang="zh-CN" sz="2800">
                <a:latin typeface="+mn-lt"/>
                <a:cs typeface="+mn-ea"/>
                <a:sym typeface="+mn-lt"/>
              </a:rPr>
              <a:t>the teachers 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like _________ </a:t>
            </a:r>
            <a:r>
              <a:rPr lang="en-US" altLang="zh-CN" sz="2800">
                <a:latin typeface="+mn-lt"/>
                <a:cs typeface="+mn-ea"/>
                <a:sym typeface="+mn-lt"/>
              </a:rPr>
              <a:t>very much.</a:t>
            </a:r>
            <a:endParaRPr lang="en-US" altLang="zh-CN" sz="2800">
              <a:latin typeface="+mn-lt"/>
              <a:cs typeface="+mn-ea"/>
              <a:sym typeface="+mn-lt"/>
            </a:endParaRPr>
          </a:p>
          <a:p>
            <a:pPr lvl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latin typeface="+mn-lt"/>
                <a:cs typeface="+mn-ea"/>
                <a:sym typeface="+mn-lt"/>
              </a:rPr>
              <a:t> A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. She; her  		 B. Her; she</a:t>
            </a:r>
            <a:endParaRPr lang="en-US" altLang="zh-CN" sz="2800">
              <a:latin typeface="+mn-lt"/>
              <a:cs typeface="+mn-ea"/>
              <a:sym typeface="+mn-lt"/>
            </a:endParaRPr>
          </a:p>
          <a:p>
            <a:pPr lvl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latin typeface="+mn-lt"/>
                <a:cs typeface="+mn-ea"/>
                <a:sym typeface="+mn-lt"/>
              </a:rPr>
              <a:t> C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. He; her   		  	 D. she; him</a:t>
            </a:r>
            <a:endParaRPr lang="en-US" altLang="zh-CN" sz="2800" smtClean="0">
              <a:latin typeface="+mn-lt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cs typeface="+mn-ea"/>
                <a:sym typeface="+mn-lt"/>
              </a:rPr>
              <a:t>6.Tom </a:t>
            </a:r>
            <a:r>
              <a:rPr lang="en-US" altLang="zh-CN" sz="2800">
                <a:latin typeface="+mn-lt"/>
                <a:cs typeface="+mn-ea"/>
                <a:sym typeface="+mn-lt"/>
              </a:rPr>
              <a:t>and Jack ________ boys.</a:t>
            </a:r>
            <a:endParaRPr lang="en-US" altLang="zh-CN" sz="2800">
              <a:latin typeface="+mn-lt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cs typeface="+mn-ea"/>
                <a:sym typeface="+mn-lt"/>
              </a:rPr>
              <a:t>A. am</a:t>
            </a:r>
            <a:r>
              <a:rPr lang="en-US" altLang="zh-CN" sz="2800">
                <a:latin typeface="+mn-lt"/>
                <a:cs typeface="+mn-ea"/>
                <a:sym typeface="+mn-lt"/>
              </a:rPr>
              <a:t>  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	B</a:t>
            </a:r>
            <a:r>
              <a:rPr lang="en-US" altLang="zh-CN" sz="2800">
                <a:latin typeface="+mn-lt"/>
                <a:cs typeface="+mn-ea"/>
                <a:sym typeface="+mn-lt"/>
              </a:rPr>
              <a:t>. is  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		 C</a:t>
            </a:r>
            <a:r>
              <a:rPr lang="en-US" altLang="zh-CN" sz="2800">
                <a:latin typeface="+mn-lt"/>
                <a:cs typeface="+mn-ea"/>
                <a:sym typeface="+mn-lt"/>
              </a:rPr>
              <a:t>. are</a:t>
            </a:r>
            <a:endParaRPr lang="en-US" altLang="zh-CN" sz="2800">
              <a:latin typeface="+mn-lt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cs typeface="+mn-ea"/>
                <a:sym typeface="+mn-lt"/>
              </a:rPr>
              <a:t>7.This</a:t>
            </a:r>
            <a:r>
              <a:rPr lang="en-US" altLang="zh-CN" sz="2800">
                <a:latin typeface="+mn-lt"/>
                <a:cs typeface="+mn-ea"/>
                <a:sym typeface="+mn-lt"/>
              </a:rPr>
              <a:t> 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________</a:t>
            </a:r>
            <a:r>
              <a:rPr lang="en-US" altLang="zh-CN" sz="2800">
                <a:latin typeface="+mn-lt"/>
                <a:cs typeface="+mn-ea"/>
                <a:sym typeface="+mn-lt"/>
              </a:rPr>
              <a:t> a desk.</a:t>
            </a:r>
            <a:endParaRPr lang="en-US" altLang="zh-CN" sz="2800">
              <a:latin typeface="+mn-lt"/>
              <a:cs typeface="+mn-ea"/>
              <a:sym typeface="+mn-lt"/>
            </a:endParaRPr>
          </a:p>
          <a:p>
            <a:pPr marL="514350" indent="-51435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AutoNum type="alphaUcPeriod"/>
            </a:pPr>
            <a:r>
              <a:rPr lang="en-US" altLang="zh-CN" sz="2800" smtClean="0">
                <a:latin typeface="+mn-lt"/>
                <a:cs typeface="+mn-ea"/>
                <a:sym typeface="+mn-lt"/>
              </a:rPr>
              <a:t>am</a:t>
            </a:r>
            <a:r>
              <a:rPr lang="en-US" altLang="zh-CN" sz="2800">
                <a:latin typeface="+mn-lt"/>
                <a:cs typeface="+mn-ea"/>
                <a:sym typeface="+mn-lt"/>
              </a:rPr>
              <a:t>    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	B</a:t>
            </a:r>
            <a:r>
              <a:rPr lang="en-US" altLang="zh-CN" sz="2800">
                <a:latin typeface="+mn-lt"/>
                <a:cs typeface="+mn-ea"/>
                <a:sym typeface="+mn-lt"/>
              </a:rPr>
              <a:t>. is  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		 C</a:t>
            </a:r>
            <a:r>
              <a:rPr lang="en-US" altLang="zh-CN" sz="2800">
                <a:latin typeface="+mn-lt"/>
                <a:cs typeface="+mn-ea"/>
                <a:sym typeface="+mn-lt"/>
              </a:rPr>
              <a:t>. 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are</a:t>
            </a:r>
            <a:endParaRPr lang="en-US" altLang="zh-CN" sz="2800" smtClean="0">
              <a:latin typeface="+mn-lt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cs typeface="+mn-ea"/>
                <a:sym typeface="+mn-lt"/>
              </a:rPr>
              <a:t>8.Mary, please </a:t>
            </a:r>
            <a:r>
              <a:rPr lang="en-US" altLang="zh-CN" sz="2800">
                <a:latin typeface="+mn-lt"/>
                <a:cs typeface="+mn-ea"/>
                <a:sym typeface="+mn-lt"/>
              </a:rPr>
              <a:t>show 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________ your picture.</a:t>
            </a:r>
            <a:endParaRPr lang="en-US" altLang="zh-CN" sz="2800">
              <a:latin typeface="+mn-lt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latin typeface="+mn-lt"/>
                <a:cs typeface="+mn-ea"/>
                <a:sym typeface="+mn-lt"/>
              </a:rPr>
              <a:t> A</a:t>
            </a:r>
            <a:r>
              <a:rPr lang="en-US" altLang="zh-CN" sz="2800" smtClean="0">
                <a:latin typeface="+mn-lt"/>
                <a:cs typeface="+mn-ea"/>
                <a:sym typeface="+mn-lt"/>
              </a:rPr>
              <a:t>. My   	B. mine    	 C.I     	D.me</a:t>
            </a:r>
            <a:endParaRPr lang="en-US" altLang="zh-CN" sz="2800">
              <a:latin typeface="+mn-lt"/>
              <a:cs typeface="+mn-ea"/>
              <a:sym typeface="+mn-lt"/>
            </a:endParaRPr>
          </a:p>
        </p:txBody>
      </p:sp>
      <p:sp>
        <p:nvSpPr>
          <p:cNvPr id="28677" name="文本框 28676"/>
          <p:cNvSpPr txBox="1"/>
          <p:nvPr/>
        </p:nvSpPr>
        <p:spPr>
          <a:xfrm>
            <a:off x="2700338" y="1341438"/>
            <a:ext cx="4103687" cy="3957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0" name="文本框 28679"/>
          <p:cNvSpPr txBox="1"/>
          <p:nvPr/>
        </p:nvSpPr>
        <p:spPr>
          <a:xfrm>
            <a:off x="2339752" y="476672"/>
            <a:ext cx="504825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2" name="文本框 28681"/>
          <p:cNvSpPr txBox="1"/>
          <p:nvPr/>
        </p:nvSpPr>
        <p:spPr>
          <a:xfrm>
            <a:off x="4067944" y="2780928"/>
            <a:ext cx="576263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5" name="文本框 28684"/>
          <p:cNvSpPr txBox="1"/>
          <p:nvPr/>
        </p:nvSpPr>
        <p:spPr>
          <a:xfrm>
            <a:off x="2699792" y="3933056"/>
            <a:ext cx="647700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60032" y="5157192"/>
            <a:ext cx="647700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/>
      <p:bldP spid="28682" grpId="0"/>
      <p:bldP spid="28685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7" name="文本框 30726"/>
          <p:cNvSpPr txBox="1"/>
          <p:nvPr/>
        </p:nvSpPr>
        <p:spPr>
          <a:xfrm>
            <a:off x="899592" y="2132856"/>
            <a:ext cx="7920880" cy="41426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1.________(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 am a teacher.</a:t>
            </a:r>
            <a:br>
              <a:rPr lang="en-US" altLang="zh-CN" sz="280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2.My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father is talking with 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).</a:t>
            </a:r>
            <a:br>
              <a:rPr lang="en-US" altLang="zh-CN" sz="280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3._______(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你们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 often read English.</a:t>
            </a:r>
            <a:br>
              <a:rPr lang="en-US" altLang="zh-CN" sz="280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4._______(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 often plays basketball after school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 sz="2800" smtClean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5._______(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 buy a pair of shoes for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______</a:t>
            </a:r>
            <a:endParaRPr lang="en-US" altLang="zh-CN" sz="2800" smtClean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 smtClean="0">
                <a:latin typeface="+mn-lt"/>
                <a:ea typeface="+mn-ea"/>
                <a:cs typeface="+mn-ea"/>
                <a:sym typeface="+mn-lt"/>
              </a:rPr>
              <a:t>我的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) mother.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8" name="文本框 30727"/>
          <p:cNvSpPr txBox="1"/>
          <p:nvPr/>
        </p:nvSpPr>
        <p:spPr>
          <a:xfrm>
            <a:off x="1691680" y="2204864"/>
            <a:ext cx="432048" cy="6093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9" name="文本框 30728"/>
          <p:cNvSpPr txBox="1"/>
          <p:nvPr/>
        </p:nvSpPr>
        <p:spPr>
          <a:xfrm>
            <a:off x="5220072" y="2814262"/>
            <a:ext cx="863600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me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0" name="文本框 30729"/>
          <p:cNvSpPr txBox="1"/>
          <p:nvPr/>
        </p:nvSpPr>
        <p:spPr>
          <a:xfrm>
            <a:off x="1547664" y="3501008"/>
            <a:ext cx="1152525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You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1" name="文本框 30730"/>
          <p:cNvSpPr txBox="1"/>
          <p:nvPr/>
        </p:nvSpPr>
        <p:spPr>
          <a:xfrm>
            <a:off x="1547664" y="4077072"/>
            <a:ext cx="936625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99592" y="1412776"/>
            <a:ext cx="6296336" cy="7920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None/>
            </a:pPr>
            <a:r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二、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用</a:t>
            </a:r>
            <a:r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人称代词的适当形式填空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47664" y="4797152"/>
            <a:ext cx="936625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We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092280" y="4869160"/>
            <a:ext cx="936625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my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/>
      <p:bldP spid="30729" grpId="0"/>
      <p:bldP spid="30730" grpId="0"/>
      <p:bldP spid="30731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5" name="文本框 30724"/>
          <p:cNvSpPr txBox="1"/>
          <p:nvPr/>
        </p:nvSpPr>
        <p:spPr>
          <a:xfrm>
            <a:off x="2700338" y="1341438"/>
            <a:ext cx="4103687" cy="3957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6" name="文本框 30725"/>
          <p:cNvSpPr txBox="1"/>
          <p:nvPr/>
        </p:nvSpPr>
        <p:spPr>
          <a:xfrm>
            <a:off x="2700338" y="692150"/>
            <a:ext cx="4248150" cy="19355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endParaRPr lang="en-US" altLang="zh-CN" sz="4800" b="1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endParaRPr lang="en-US" altLang="zh-CN" sz="4800"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7" name="文本框 30726"/>
          <p:cNvSpPr txBox="1"/>
          <p:nvPr/>
        </p:nvSpPr>
        <p:spPr>
          <a:xfrm>
            <a:off x="1115616" y="692696"/>
            <a:ext cx="7704856" cy="40564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</a:pPr>
            <a:br>
              <a:rPr lang="en-US" altLang="zh-CN" sz="2800" b="1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6.Please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pass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 the ball.</a:t>
            </a:r>
            <a:br>
              <a:rPr lang="en-US" altLang="zh-CN" sz="280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7._______(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 are listening to the radio.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8._______(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她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 likes to send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food to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_______(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他们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).</a:t>
            </a:r>
            <a:br>
              <a:rPr lang="en-US" altLang="zh-CN" sz="280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9._______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is my friend.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他是我的朋友。</a:t>
            </a:r>
            <a:br>
              <a:rPr lang="zh-CN" altLang="en-US" sz="280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10.My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dog likes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________.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我的狗喜欢她。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4" name="文本框 30733"/>
          <p:cNvSpPr txBox="1"/>
          <p:nvPr/>
        </p:nvSpPr>
        <p:spPr>
          <a:xfrm>
            <a:off x="3491880" y="1424583"/>
            <a:ext cx="649287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us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5" name="文本框 30734"/>
          <p:cNvSpPr txBox="1"/>
          <p:nvPr/>
        </p:nvSpPr>
        <p:spPr>
          <a:xfrm>
            <a:off x="1619672" y="1988840"/>
            <a:ext cx="1223962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They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6" name="文本框 30735"/>
          <p:cNvSpPr txBox="1"/>
          <p:nvPr/>
        </p:nvSpPr>
        <p:spPr>
          <a:xfrm>
            <a:off x="1763688" y="2708920"/>
            <a:ext cx="863600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She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7" name="文本框 30736"/>
          <p:cNvSpPr txBox="1"/>
          <p:nvPr/>
        </p:nvSpPr>
        <p:spPr>
          <a:xfrm>
            <a:off x="6444208" y="2708920"/>
            <a:ext cx="1150937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them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63688" y="3429000"/>
            <a:ext cx="1150937" cy="60939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51920" y="4077072"/>
            <a:ext cx="1150937" cy="5642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her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 hidden="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2552700"/>
            <a:ext cx="2311400" cy="1752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4" grpId="0"/>
      <p:bldP spid="30735" grpId="0"/>
      <p:bldP spid="30736" grpId="0"/>
      <p:bldP spid="30737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9" name="文本框 3073"/>
          <p:cNvSpPr txBox="1">
            <a:spLocks noChangeArrowheads="1"/>
          </p:cNvSpPr>
          <p:nvPr/>
        </p:nvSpPr>
        <p:spPr bwMode="auto">
          <a:xfrm>
            <a:off x="228600" y="669925"/>
            <a:ext cx="8915400" cy="144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0" b="1">
                <a:latin typeface="+mn-lt"/>
                <a:ea typeface="+mn-ea"/>
                <a:cs typeface="+mn-ea"/>
                <a:sym typeface="+mn-lt"/>
              </a:rPr>
              <a:t>  </a:t>
            </a:r>
            <a:endParaRPr lang="en-US" altLang="zh-CN" sz="80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83" name="椭圆 3082"/>
          <p:cNvSpPr>
            <a:spLocks noChangeArrowheads="1"/>
          </p:cNvSpPr>
          <p:nvPr/>
        </p:nvSpPr>
        <p:spPr bwMode="auto">
          <a:xfrm>
            <a:off x="6400800" y="1905000"/>
            <a:ext cx="533400" cy="533400"/>
          </a:xfrm>
          <a:prstGeom prst="ellipse">
            <a:avLst/>
          </a:prstGeom>
          <a:solidFill>
            <a:srgbClr val="FFCC00">
              <a:alpha val="2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3086"/>
          <p:cNvSpPr txBox="1">
            <a:spLocks noChangeArrowheads="1"/>
          </p:cNvSpPr>
          <p:nvPr/>
        </p:nvSpPr>
        <p:spPr bwMode="auto">
          <a:xfrm>
            <a:off x="2286060" y="2438426"/>
            <a:ext cx="4678656" cy="8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400" b="1" smtClean="0">
                <a:latin typeface="+mn-lt"/>
                <a:ea typeface="+mn-ea"/>
                <a:cs typeface="+mn-ea"/>
                <a:sym typeface="+mn-lt"/>
              </a:rPr>
              <a:t>期末综合复习</a:t>
            </a:r>
            <a:endParaRPr lang="en-US" altLang="zh-CN" sz="44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3086"/>
          <p:cNvSpPr txBox="1">
            <a:spLocks noChangeArrowheads="1"/>
          </p:cNvSpPr>
          <p:nvPr/>
        </p:nvSpPr>
        <p:spPr bwMode="auto">
          <a:xfrm>
            <a:off x="2590852" y="3505198"/>
            <a:ext cx="3962296" cy="8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400" b="1" smtClean="0">
                <a:latin typeface="+mn-lt"/>
                <a:ea typeface="+mn-ea"/>
                <a:cs typeface="+mn-ea"/>
                <a:sym typeface="+mn-lt"/>
              </a:rPr>
              <a:t>语法（二）</a:t>
            </a:r>
            <a:endParaRPr lang="en-US" altLang="zh-CN" sz="4400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dur="200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3086"/>
          <p:cNvSpPr txBox="1">
            <a:spLocks noChangeArrowheads="1"/>
          </p:cNvSpPr>
          <p:nvPr/>
        </p:nvSpPr>
        <p:spPr bwMode="auto">
          <a:xfrm>
            <a:off x="1600278" y="3429000"/>
            <a:ext cx="5943444" cy="8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400" b="1">
                <a:latin typeface="+mn-lt"/>
                <a:ea typeface="+mn-ea"/>
                <a:cs typeface="+mn-ea"/>
                <a:sym typeface="+mn-lt"/>
              </a:rPr>
              <a:t>一般</a:t>
            </a:r>
            <a:r>
              <a:rPr lang="zh-CN" altLang="en-US" sz="4400" b="1" smtClean="0">
                <a:latin typeface="+mn-lt"/>
                <a:ea typeface="+mn-ea"/>
                <a:cs typeface="+mn-ea"/>
                <a:sym typeface="+mn-lt"/>
              </a:rPr>
              <a:t>疑问句</a:t>
            </a:r>
            <a:r>
              <a:rPr lang="en-US" altLang="zh-CN" sz="4400" b="1" smtClean="0">
                <a:latin typeface="+mn-lt"/>
                <a:ea typeface="+mn-ea"/>
                <a:cs typeface="+mn-ea"/>
                <a:sym typeface="+mn-lt"/>
              </a:rPr>
              <a:t>&amp;</a:t>
            </a:r>
            <a:r>
              <a:rPr lang="zh-CN" altLang="en-US" sz="4400" b="1" smtClean="0">
                <a:latin typeface="+mn-lt"/>
                <a:ea typeface="+mn-ea"/>
                <a:cs typeface="+mn-ea"/>
                <a:sym typeface="+mn-lt"/>
              </a:rPr>
              <a:t>特殊</a:t>
            </a:r>
            <a:r>
              <a:rPr lang="zh-CN" altLang="en-US" sz="4400" b="1">
                <a:latin typeface="+mn-lt"/>
                <a:ea typeface="+mn-ea"/>
                <a:cs typeface="+mn-ea"/>
                <a:sym typeface="+mn-lt"/>
              </a:rPr>
              <a:t>疑问</a:t>
            </a:r>
            <a:endParaRPr lang="en-US" altLang="zh-CN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3086"/>
          <p:cNvSpPr txBox="1">
            <a:spLocks noChangeArrowheads="1"/>
          </p:cNvSpPr>
          <p:nvPr/>
        </p:nvSpPr>
        <p:spPr bwMode="auto">
          <a:xfrm>
            <a:off x="2667050" y="2133634"/>
            <a:ext cx="3962296" cy="8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4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复习内容</a:t>
            </a:r>
            <a:endParaRPr lang="en-US" altLang="zh-CN" sz="44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41148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smtClean="0">
                <a:latin typeface="+mn-lt"/>
                <a:ea typeface="+mn-ea"/>
                <a:cs typeface="+mn-ea"/>
                <a:sym typeface="+mn-lt"/>
              </a:rPr>
              <a:t>一、一般疑问句</a:t>
            </a:r>
            <a:endParaRPr lang="zh-CN" altLang="en-US" sz="4000" b="1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04" name="Rectangle 3"/>
          <p:cNvSpPr>
            <a:spLocks noGrp="1"/>
          </p:cNvSpPr>
          <p:nvPr>
            <p:ph type="body" idx="4294967295"/>
          </p:nvPr>
        </p:nvSpPr>
        <p:spPr>
          <a:xfrm>
            <a:off x="914400" y="1981200"/>
            <a:ext cx="8229600" cy="32766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 b="1" noProof="1">
                <a:cs typeface="+mn-ea"/>
                <a:sym typeface="+mn-lt"/>
              </a:rPr>
              <a:t>含义</a:t>
            </a:r>
            <a:r>
              <a:rPr lang="zh-CN" altLang="en-US" b="1" noProof="1">
                <a:cs typeface="+mn-ea"/>
                <a:sym typeface="+mn-lt"/>
              </a:rPr>
              <a:t>：一般疑问句是疑问句的一种。它一般只用</a:t>
            </a:r>
            <a:r>
              <a:rPr lang="en-US" altLang="zh-CN" b="1" noProof="1">
                <a:cs typeface="+mn-ea"/>
                <a:sym typeface="+mn-lt"/>
              </a:rPr>
              <a:t>yes</a:t>
            </a:r>
            <a:r>
              <a:rPr lang="zh-CN" altLang="en-US" b="1" noProof="1">
                <a:cs typeface="+mn-ea"/>
                <a:sym typeface="+mn-lt"/>
              </a:rPr>
              <a:t>（是）或</a:t>
            </a:r>
            <a:r>
              <a:rPr lang="en-US" altLang="zh-CN" b="1" noProof="1">
                <a:cs typeface="+mn-ea"/>
                <a:sym typeface="+mn-lt"/>
              </a:rPr>
              <a:t>no</a:t>
            </a:r>
            <a:r>
              <a:rPr lang="zh-CN" altLang="en-US" b="1" noProof="1">
                <a:cs typeface="+mn-ea"/>
                <a:sym typeface="+mn-lt"/>
              </a:rPr>
              <a:t>（否）来回答的句子。朗读一般疑问句时用升调，而一般疑问句的简略答语则用降调</a:t>
            </a:r>
            <a:r>
              <a:rPr lang="zh-CN" altLang="en-US" b="1" noProof="1" smtClean="0">
                <a:cs typeface="+mn-ea"/>
                <a:sym typeface="+mn-lt"/>
              </a:rPr>
              <a:t>。</a:t>
            </a:r>
            <a:endParaRPr lang="en-US" altLang="zh-CN" b="1" noProof="1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noProof="1" smtClean="0">
                <a:cs typeface="+mn-ea"/>
                <a:sym typeface="+mn-lt"/>
              </a:rPr>
              <a:t>eg: 1. </a:t>
            </a:r>
            <a:r>
              <a:rPr lang="en-US" altLang="zh-CN" b="1" noProof="1" smtClean="0">
                <a:solidFill>
                  <a:srgbClr val="FF3300"/>
                </a:solidFill>
                <a:cs typeface="+mn-ea"/>
                <a:sym typeface="+mn-lt"/>
              </a:rPr>
              <a:t>Is </a:t>
            </a:r>
            <a:r>
              <a:rPr lang="en-US" altLang="zh-CN" b="1" noProof="1" smtClean="0">
                <a:cs typeface="+mn-ea"/>
                <a:sym typeface="+mn-lt"/>
              </a:rPr>
              <a:t>h</a:t>
            </a:r>
            <a:r>
              <a:rPr lang="en-US" altLang="zh-CN" b="1" noProof="1">
                <a:cs typeface="+mn-ea"/>
                <a:sym typeface="+mn-lt"/>
              </a:rPr>
              <a:t>e</a:t>
            </a:r>
            <a:r>
              <a:rPr lang="en-US" altLang="zh-CN" b="1" noProof="1" smtClean="0">
                <a:cs typeface="+mn-ea"/>
                <a:sym typeface="+mn-lt"/>
              </a:rPr>
              <a:t> working in the office now?</a:t>
            </a:r>
            <a:endParaRPr lang="en-US" altLang="zh-CN" b="1" noProof="1">
              <a:cs typeface="+mn-ea"/>
              <a:sym typeface="+mn-lt"/>
            </a:endParaRPr>
          </a:p>
          <a:p>
            <a:pPr marL="609600" indent="-60960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noProof="1">
                <a:cs typeface="+mn-ea"/>
                <a:sym typeface="+mn-lt"/>
              </a:rPr>
              <a:t>     </a:t>
            </a:r>
            <a:r>
              <a:rPr lang="en-US" altLang="zh-CN" b="1" noProof="1" smtClean="0">
                <a:cs typeface="+mn-ea"/>
                <a:sym typeface="+mn-lt"/>
              </a:rPr>
              <a:t> 2. </a:t>
            </a:r>
            <a:r>
              <a:rPr lang="en-US" altLang="zh-CN" b="1" noProof="1" smtClean="0">
                <a:solidFill>
                  <a:srgbClr val="FF0000"/>
                </a:solidFill>
                <a:cs typeface="+mn-ea"/>
                <a:sym typeface="+mn-lt"/>
              </a:rPr>
              <a:t>Can </a:t>
            </a:r>
            <a:r>
              <a:rPr lang="en-US" altLang="zh-CN" b="1" noProof="1" smtClean="0">
                <a:cs typeface="+mn-ea"/>
                <a:sym typeface="+mn-lt"/>
              </a:rPr>
              <a:t>you please help me with my English?</a:t>
            </a:r>
            <a:endParaRPr lang="en-US" altLang="zh-CN" b="1" noProof="1" smtClean="0">
              <a:cs typeface="+mn-ea"/>
              <a:sym typeface="+mn-lt"/>
            </a:endParaRPr>
          </a:p>
          <a:p>
            <a:pPr marL="609600" indent="-60960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noProof="1">
                <a:cs typeface="+mn-ea"/>
                <a:sym typeface="+mn-lt"/>
              </a:rPr>
              <a:t> </a:t>
            </a:r>
            <a:r>
              <a:rPr lang="en-US" altLang="zh-CN" b="1" noProof="1" smtClean="0">
                <a:cs typeface="+mn-ea"/>
                <a:sym typeface="+mn-lt"/>
              </a:rPr>
              <a:t>     3. </a:t>
            </a:r>
            <a:r>
              <a:rPr lang="en-US" altLang="zh-CN" b="1" noProof="1" smtClean="0">
                <a:solidFill>
                  <a:srgbClr val="FF0000"/>
                </a:solidFill>
                <a:cs typeface="+mn-ea"/>
                <a:sym typeface="+mn-lt"/>
              </a:rPr>
              <a:t>Does</a:t>
            </a:r>
            <a:r>
              <a:rPr lang="en-US" altLang="zh-CN" b="1" noProof="1" smtClean="0">
                <a:cs typeface="+mn-ea"/>
                <a:sym typeface="+mn-lt"/>
              </a:rPr>
              <a:t> she study Chinese?</a:t>
            </a:r>
            <a:endParaRPr lang="en-US" altLang="zh-CN" b="1" noProof="1">
              <a:cs typeface="+mn-ea"/>
              <a:sym typeface="+mn-lt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143090" y="5105356"/>
            <a:ext cx="8305702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一般疑问句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结构：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 sz="3200" b="1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动词</a:t>
            </a:r>
            <a:r>
              <a:rPr lang="en-US" altLang="zh-CN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情态动词</a:t>
            </a:r>
            <a:r>
              <a:rPr lang="en-US" altLang="zh-CN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助动词</a:t>
            </a:r>
            <a:r>
              <a:rPr lang="en-US" altLang="zh-CN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主语</a:t>
            </a:r>
            <a:r>
              <a:rPr lang="en-US" altLang="zh-CN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其他？</a:t>
            </a:r>
            <a:endParaRPr lang="zh-CN" altLang="en-US" sz="32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 bwMode="auto"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3" name="文本框 5122"/>
          <p:cNvSpPr txBox="1">
            <a:spLocks noChangeArrowheads="1"/>
          </p:cNvSpPr>
          <p:nvPr/>
        </p:nvSpPr>
        <p:spPr bwMode="auto">
          <a:xfrm>
            <a:off x="1752674" y="533476"/>
            <a:ext cx="57118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）以系动词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lang="en-US" altLang="zh-CN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, Are</a:t>
            </a: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开头</a:t>
            </a:r>
            <a:endParaRPr lang="zh-CN" altLang="en-US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4" name="文本框 5123"/>
          <p:cNvSpPr txBox="1">
            <a:spLocks noChangeArrowheads="1"/>
          </p:cNvSpPr>
          <p:nvPr/>
        </p:nvSpPr>
        <p:spPr bwMode="auto">
          <a:xfrm>
            <a:off x="1752674" y="1143060"/>
            <a:ext cx="4495760" cy="108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smtClean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Is this your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schoolbag?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Are these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your pencils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?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7" name="文本框 5126"/>
          <p:cNvSpPr txBox="1">
            <a:spLocks noChangeArrowheads="1"/>
          </p:cNvSpPr>
          <p:nvPr/>
        </p:nvSpPr>
        <p:spPr bwMode="auto">
          <a:xfrm>
            <a:off x="1676476" y="2209832"/>
            <a:ext cx="502906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1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）以情态动词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Can, Must</a:t>
            </a: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开头</a:t>
            </a:r>
            <a:endParaRPr lang="zh-CN" altLang="en-US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8" name="文本框 5127"/>
          <p:cNvSpPr txBox="1">
            <a:spLocks noChangeArrowheads="1"/>
          </p:cNvSpPr>
          <p:nvPr/>
        </p:nvSpPr>
        <p:spPr bwMode="auto">
          <a:xfrm>
            <a:off x="1752674" y="2819416"/>
            <a:ext cx="4596130" cy="108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Can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you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spell it, please?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Must he ask his teacher for it? </a:t>
            </a:r>
            <a:endParaRPr lang="en-US" altLang="zh-CN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9" name="文本框 5128"/>
          <p:cNvSpPr txBox="1">
            <a:spLocks noChangeArrowheads="1"/>
          </p:cNvSpPr>
          <p:nvPr/>
        </p:nvSpPr>
        <p:spPr bwMode="auto">
          <a:xfrm>
            <a:off x="1828872" y="3962386"/>
            <a:ext cx="518155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3）以助动词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Do, Does, Did</a:t>
            </a: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开头</a:t>
            </a:r>
            <a:endParaRPr lang="zh-CN" altLang="en-US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30" name="文本框 5129"/>
          <p:cNvSpPr txBox="1">
            <a:spLocks noChangeArrowheads="1"/>
          </p:cNvSpPr>
          <p:nvPr/>
        </p:nvSpPr>
        <p:spPr bwMode="auto">
          <a:xfrm>
            <a:off x="1828872" y="4571970"/>
            <a:ext cx="4876672" cy="108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smtClean="0">
                <a:latin typeface="+mn-lt"/>
                <a:ea typeface="+mn-ea"/>
                <a:cs typeface="+mn-ea"/>
                <a:sym typeface="+mn-lt"/>
              </a:rPr>
              <a:t>Do you </a:t>
            </a:r>
            <a:r>
              <a:rPr lang="en-US" altLang="zh-CN" sz="2800" smtClean="0">
                <a:latin typeface="+mn-lt"/>
                <a:ea typeface="+mn-ea"/>
                <a:cs typeface="+mn-ea"/>
                <a:sym typeface="+mn-lt"/>
              </a:rPr>
              <a:t>have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 soccer ball?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2800" smtClean="0">
                <a:latin typeface="+mn-lt"/>
                <a:ea typeface="+mn-ea"/>
                <a:cs typeface="+mn-ea"/>
                <a:sym typeface="+mn-lt"/>
              </a:rPr>
              <a:t>Does 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he like play</a:t>
            </a:r>
            <a:r>
              <a:rPr lang="en-US" altLang="zh-CN" sz="2800" err="1">
                <a:latin typeface="+mn-lt"/>
                <a:ea typeface="+mn-ea"/>
                <a:cs typeface="+mn-ea"/>
                <a:sym typeface="+mn-lt"/>
              </a:rPr>
              <a:t>ing sports</a:t>
            </a:r>
            <a:r>
              <a:rPr lang="zh-CN" altLang="en-US" sz="2800">
                <a:latin typeface="+mn-lt"/>
                <a:ea typeface="+mn-ea"/>
                <a:cs typeface="+mn-ea"/>
                <a:sym typeface="+mn-lt"/>
              </a:rPr>
              <a:t>?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31" name="文本框 5130"/>
          <p:cNvSpPr txBox="1">
            <a:spLocks noChangeArrowheads="1"/>
          </p:cNvSpPr>
          <p:nvPr/>
        </p:nvSpPr>
        <p:spPr bwMode="auto">
          <a:xfrm>
            <a:off x="1828872" y="5791138"/>
            <a:ext cx="403849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首字母大写，句末</a:t>
            </a:r>
            <a:r>
              <a:rPr lang="zh-CN" altLang="en-US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问号。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41" name="文本框 5140"/>
          <p:cNvSpPr txBox="1">
            <a:spLocks noChangeArrowheads="1"/>
          </p:cNvSpPr>
          <p:nvPr/>
        </p:nvSpPr>
        <p:spPr bwMode="auto">
          <a:xfrm>
            <a:off x="5943600" y="5105400"/>
            <a:ext cx="338554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  </a:t>
            </a:r>
            <a:endParaRPr lang="zh-CN" altLang="en-US" sz="24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9704" y="990664"/>
            <a:ext cx="800219" cy="4724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latin typeface="+mn-lt"/>
                <a:ea typeface="+mn-ea"/>
                <a:cs typeface="+mn-ea"/>
                <a:sym typeface="+mn-lt"/>
              </a:rPr>
              <a:t>一般疑问句三种类型</a:t>
            </a:r>
            <a:endParaRPr lang="zh-CN" altLang="en-US" sz="4000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5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7" grpId="0"/>
      <p:bldP spid="5128" grpId="0"/>
      <p:bldP spid="5130" grpId="0"/>
      <p:bldP spid="51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文本框 4097"/>
          <p:cNvSpPr txBox="1">
            <a:spLocks noChangeArrowheads="1"/>
          </p:cNvSpPr>
          <p:nvPr/>
        </p:nvSpPr>
        <p:spPr bwMode="auto">
          <a:xfrm>
            <a:off x="1523710" y="1905000"/>
            <a:ext cx="184731" cy="157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 sz="8800" b="1" i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0" name="文本框 4099"/>
          <p:cNvSpPr txBox="1">
            <a:spLocks noChangeArrowheads="1"/>
          </p:cNvSpPr>
          <p:nvPr/>
        </p:nvSpPr>
        <p:spPr bwMode="auto">
          <a:xfrm>
            <a:off x="838298" y="2590822"/>
            <a:ext cx="5912196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4000" b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.-Can 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you play basketball?</a:t>
            </a:r>
            <a:endParaRPr lang="en-US" altLang="zh-CN" sz="4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1" name="文本框 4100"/>
          <p:cNvSpPr txBox="1">
            <a:spLocks noChangeArrowheads="1"/>
          </p:cNvSpPr>
          <p:nvPr/>
        </p:nvSpPr>
        <p:spPr bwMode="auto">
          <a:xfrm>
            <a:off x="1175847" y="3352802"/>
            <a:ext cx="5226366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4000">
                <a:solidFill>
                  <a:srgbClr val="CC00FF"/>
                </a:solidFill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, I can. </a:t>
            </a: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en-US" altLang="zh-CN" sz="4000">
                <a:solidFill>
                  <a:srgbClr val="CC00FF"/>
                </a:solidFill>
                <a:latin typeface="+mn-lt"/>
                <a:ea typeface="+mn-ea"/>
                <a:cs typeface="+mn-ea"/>
                <a:sym typeface="+mn-lt"/>
              </a:rPr>
              <a:t>No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, I can’t.</a:t>
            </a:r>
            <a:endParaRPr lang="en-US" altLang="zh-CN" sz="4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2" name="文本框 4101"/>
          <p:cNvSpPr txBox="1">
            <a:spLocks noChangeArrowheads="1"/>
          </p:cNvSpPr>
          <p:nvPr/>
        </p:nvSpPr>
        <p:spPr bwMode="auto">
          <a:xfrm>
            <a:off x="838298" y="4495772"/>
            <a:ext cx="6413935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4000" b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.-Do</a:t>
            </a:r>
            <a:r>
              <a:rPr lang="en-US" altLang="zh-CN" sz="4000" smtClean="0">
                <a:solidFill>
                  <a:srgbClr val="CC00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you like playing 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sports?</a:t>
            </a:r>
            <a:endParaRPr lang="en-US" altLang="zh-CN" sz="4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4102"/>
          <p:cNvSpPr txBox="1">
            <a:spLocks noChangeArrowheads="1"/>
          </p:cNvSpPr>
          <p:nvPr/>
        </p:nvSpPr>
        <p:spPr bwMode="auto">
          <a:xfrm>
            <a:off x="762100" y="762070"/>
            <a:ext cx="4661854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4000" b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.-Is 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this your </a:t>
            </a: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pencil?</a:t>
            </a:r>
            <a:endParaRPr lang="en-US" altLang="zh-CN" sz="4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4" name="文本框 4103"/>
          <p:cNvSpPr txBox="1">
            <a:spLocks noChangeArrowheads="1"/>
          </p:cNvSpPr>
          <p:nvPr/>
        </p:nvSpPr>
        <p:spPr bwMode="auto">
          <a:xfrm>
            <a:off x="1143090" y="1371654"/>
            <a:ext cx="2500941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4000" smtClean="0">
                <a:solidFill>
                  <a:srgbClr val="CC00FF"/>
                </a:solidFill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, it is.  </a:t>
            </a:r>
            <a:endParaRPr lang="en-US" altLang="zh-CN" sz="4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5" name="文本框 4104"/>
          <p:cNvSpPr txBox="1">
            <a:spLocks noChangeArrowheads="1"/>
          </p:cNvSpPr>
          <p:nvPr/>
        </p:nvSpPr>
        <p:spPr bwMode="auto">
          <a:xfrm>
            <a:off x="1219288" y="5181554"/>
            <a:ext cx="5085303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4000" smtClean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4000" smtClean="0">
                <a:solidFill>
                  <a:srgbClr val="CC00FF"/>
                </a:solidFill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, I do. / </a:t>
            </a:r>
            <a:r>
              <a:rPr lang="en-US" altLang="zh-CN" sz="4000">
                <a:solidFill>
                  <a:srgbClr val="CC00FF"/>
                </a:solidFill>
                <a:latin typeface="+mn-lt"/>
                <a:ea typeface="+mn-ea"/>
                <a:cs typeface="+mn-ea"/>
                <a:sym typeface="+mn-lt"/>
              </a:rPr>
              <a:t>No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, I don’t.</a:t>
            </a:r>
            <a:endParaRPr lang="en-US" altLang="zh-CN" sz="4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8" name="矩形 4107"/>
          <p:cNvSpPr>
            <a:spLocks noChangeArrowheads="1"/>
          </p:cNvSpPr>
          <p:nvPr/>
        </p:nvSpPr>
        <p:spPr bwMode="auto">
          <a:xfrm>
            <a:off x="3276634" y="1371654"/>
            <a:ext cx="2785058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en-US" altLang="zh-CN" sz="4000">
                <a:solidFill>
                  <a:srgbClr val="CC00FF"/>
                </a:solidFill>
                <a:latin typeface="+mn-lt"/>
                <a:ea typeface="+mn-ea"/>
                <a:cs typeface="+mn-ea"/>
                <a:sym typeface="+mn-lt"/>
              </a:rPr>
              <a:t>No</a:t>
            </a:r>
            <a:r>
              <a:rPr lang="en-US" altLang="zh-CN" sz="40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, it isn’t.</a:t>
            </a:r>
            <a:endParaRPr lang="en-US" altLang="zh-CN" sz="4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椭圆形标注 3"/>
          <p:cNvSpPr/>
          <p:nvPr/>
        </p:nvSpPr>
        <p:spPr>
          <a:xfrm>
            <a:off x="6019762" y="685872"/>
            <a:ext cx="3047920" cy="1904950"/>
          </a:xfrm>
          <a:prstGeom prst="wedgeEllipseCallout">
            <a:avLst>
              <a:gd name="adj1" fmla="val -51155"/>
              <a:gd name="adj2" fmla="val 497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mtClean="0">
                <a:cs typeface="+mn-ea"/>
                <a:sym typeface="+mn-lt"/>
              </a:rPr>
              <a:t>用</a:t>
            </a:r>
            <a:r>
              <a:rPr lang="en-US" altLang="zh-CN" sz="2400" b="1" smtClean="0">
                <a:cs typeface="+mn-ea"/>
                <a:sym typeface="+mn-lt"/>
              </a:rPr>
              <a:t>YES</a:t>
            </a:r>
            <a:r>
              <a:rPr lang="zh-CN" altLang="en-US" sz="2400" b="1" smtClean="0">
                <a:cs typeface="+mn-ea"/>
                <a:sym typeface="+mn-lt"/>
              </a:rPr>
              <a:t>或</a:t>
            </a:r>
            <a:r>
              <a:rPr lang="en-US" altLang="zh-CN" sz="2400" b="1" smtClean="0">
                <a:cs typeface="+mn-ea"/>
                <a:sym typeface="+mn-lt"/>
              </a:rPr>
              <a:t>NO</a:t>
            </a:r>
            <a:r>
              <a:rPr lang="zh-CN" altLang="en-US" sz="2400" b="1" smtClean="0">
                <a:cs typeface="+mn-ea"/>
                <a:sym typeface="+mn-lt"/>
              </a:rPr>
              <a:t>来回答的问句常是一般疑问句</a:t>
            </a:r>
            <a:endParaRPr lang="zh-CN" altLang="en-US" sz="2400" b="1" smtClean="0"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  <p:bldP spid="4102" grpId="0"/>
      <p:bldP spid="2" grpId="0"/>
      <p:bldP spid="4104" grpId="0"/>
      <p:bldP spid="4105" grpId="0"/>
      <p:bldP spid="4108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505200" y="1295400"/>
            <a:ext cx="5638800" cy="44196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smtClean="0">
                <a:cs typeface="+mn-ea"/>
                <a:sym typeface="+mn-lt"/>
              </a:rPr>
              <a:t>1.</a:t>
            </a:r>
            <a:r>
              <a:rPr lang="zh-CN" altLang="en-US" sz="3200" b="1" smtClean="0">
                <a:cs typeface="+mn-ea"/>
                <a:sym typeface="+mn-lt"/>
              </a:rPr>
              <a:t>句子</a:t>
            </a:r>
            <a:r>
              <a:rPr lang="zh-CN" altLang="en-US" sz="3200" b="1">
                <a:cs typeface="+mn-ea"/>
                <a:sym typeface="+mn-lt"/>
              </a:rPr>
              <a:t>中有</a:t>
            </a:r>
            <a:r>
              <a:rPr lang="en-US" altLang="zh-CN" sz="3200" b="1" smtClean="0">
                <a:cs typeface="+mn-ea"/>
                <a:sym typeface="+mn-lt"/>
              </a:rPr>
              <a:t>be</a:t>
            </a:r>
            <a:r>
              <a:rPr lang="zh-CN" altLang="en-US" sz="3200" b="1">
                <a:cs typeface="+mn-ea"/>
                <a:sym typeface="+mn-lt"/>
              </a:rPr>
              <a:t>，</a:t>
            </a:r>
            <a:r>
              <a:rPr lang="zh-CN" altLang="en-US" sz="3200" b="1" smtClean="0">
                <a:cs typeface="+mn-ea"/>
                <a:sym typeface="+mn-lt"/>
              </a:rPr>
              <a:t>把</a:t>
            </a:r>
            <a:r>
              <a:rPr lang="en-US" altLang="zh-CN" sz="3200" b="1">
                <a:cs typeface="+mn-ea"/>
                <a:sym typeface="+mn-lt"/>
              </a:rPr>
              <a:t>be</a:t>
            </a:r>
            <a:r>
              <a:rPr lang="zh-CN" altLang="en-US" sz="3200" b="1">
                <a:cs typeface="+mn-ea"/>
                <a:sym typeface="+mn-lt"/>
              </a:rPr>
              <a:t>提到句</a:t>
            </a:r>
            <a:r>
              <a:rPr lang="zh-CN" altLang="en-US" sz="3200" b="1" smtClean="0">
                <a:cs typeface="+mn-ea"/>
                <a:sym typeface="+mn-lt"/>
              </a:rPr>
              <a:t>首</a:t>
            </a:r>
            <a:endParaRPr lang="en-US" altLang="zh-CN" sz="3200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smtClean="0">
                <a:cs typeface="+mn-ea"/>
                <a:sym typeface="+mn-lt"/>
              </a:rPr>
              <a:t>1) </a:t>
            </a:r>
            <a:r>
              <a:rPr lang="en-US" altLang="zh-CN" sz="3200" b="1" smtClean="0">
                <a:solidFill>
                  <a:srgbClr val="FF3300"/>
                </a:solidFill>
                <a:cs typeface="+mn-ea"/>
                <a:sym typeface="+mn-lt"/>
              </a:rPr>
              <a:t>I am</a:t>
            </a:r>
            <a:r>
              <a:rPr lang="en-US" altLang="zh-CN" sz="3200" b="1" smtClean="0">
                <a:cs typeface="+mn-ea"/>
                <a:sym typeface="+mn-lt"/>
              </a:rPr>
              <a:t> a student.</a:t>
            </a:r>
            <a:endParaRPr lang="en-US" altLang="zh-CN" sz="3200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smtClean="0">
                <a:cs typeface="+mn-ea"/>
                <a:sym typeface="+mn-lt"/>
              </a:rPr>
              <a:t>    </a:t>
            </a:r>
            <a:r>
              <a:rPr lang="en-US" altLang="zh-CN" sz="3200" b="1" smtClean="0">
                <a:solidFill>
                  <a:srgbClr val="CC00FF"/>
                </a:solidFill>
                <a:cs typeface="+mn-ea"/>
                <a:sym typeface="+mn-lt"/>
              </a:rPr>
              <a:t>Are </a:t>
            </a:r>
            <a:r>
              <a:rPr lang="en-US" altLang="zh-CN" sz="3200" b="1" smtClean="0">
                <a:cs typeface="+mn-ea"/>
                <a:sym typeface="+mn-lt"/>
              </a:rPr>
              <a:t>you</a:t>
            </a:r>
            <a:r>
              <a:rPr lang="en-US" altLang="zh-CN" sz="3200" b="1" smtClean="0">
                <a:solidFill>
                  <a:srgbClr val="CC00FF"/>
                </a:solidFill>
                <a:cs typeface="+mn-ea"/>
                <a:sym typeface="+mn-lt"/>
              </a:rPr>
              <a:t> </a:t>
            </a:r>
            <a:r>
              <a:rPr lang="en-US" altLang="zh-CN" sz="3200" b="1" smtClean="0">
                <a:cs typeface="+mn-ea"/>
                <a:sym typeface="+mn-lt"/>
              </a:rPr>
              <a:t>a student?</a:t>
            </a:r>
            <a:endParaRPr lang="en-US" altLang="zh-CN" sz="3200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smtClean="0">
                <a:cs typeface="+mn-ea"/>
                <a:sym typeface="+mn-lt"/>
              </a:rPr>
              <a:t>2) </a:t>
            </a:r>
            <a:r>
              <a:rPr lang="en-US" altLang="zh-CN" sz="3200" b="1" smtClean="0">
                <a:solidFill>
                  <a:srgbClr val="FF3300"/>
                </a:solidFill>
                <a:cs typeface="+mn-ea"/>
                <a:sym typeface="+mn-lt"/>
              </a:rPr>
              <a:t>They are</a:t>
            </a:r>
            <a:r>
              <a:rPr lang="en-US" altLang="zh-CN" sz="3200" b="1" smtClean="0">
                <a:cs typeface="+mn-ea"/>
                <a:sym typeface="+mn-lt"/>
              </a:rPr>
              <a:t> blue.</a:t>
            </a:r>
            <a:endParaRPr lang="en-US" altLang="zh-CN" sz="3200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smtClean="0">
                <a:cs typeface="+mn-ea"/>
                <a:sym typeface="+mn-lt"/>
              </a:rPr>
              <a:t>    </a:t>
            </a:r>
            <a:r>
              <a:rPr lang="en-US" altLang="zh-CN" sz="3200" b="1" smtClean="0">
                <a:solidFill>
                  <a:srgbClr val="CC00FF"/>
                </a:solidFill>
                <a:cs typeface="+mn-ea"/>
                <a:sym typeface="+mn-lt"/>
              </a:rPr>
              <a:t>Are </a:t>
            </a:r>
            <a:r>
              <a:rPr lang="en-US" altLang="zh-CN" sz="3200" b="1" smtClean="0">
                <a:cs typeface="+mn-ea"/>
                <a:sym typeface="+mn-lt"/>
              </a:rPr>
              <a:t>they blue?</a:t>
            </a:r>
            <a:endParaRPr lang="en-US" altLang="zh-CN" sz="3200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smtClean="0">
                <a:cs typeface="+mn-ea"/>
                <a:sym typeface="+mn-lt"/>
              </a:rPr>
              <a:t>3) </a:t>
            </a:r>
            <a:r>
              <a:rPr lang="en-US" altLang="zh-CN" sz="3200" b="1" smtClean="0">
                <a:solidFill>
                  <a:srgbClr val="FF0000"/>
                </a:solidFill>
                <a:cs typeface="+mn-ea"/>
                <a:sym typeface="+mn-lt"/>
              </a:rPr>
              <a:t>The boy </a:t>
            </a:r>
            <a:r>
              <a:rPr lang="en-US" altLang="zh-CN" sz="3200" b="1" smtClean="0">
                <a:solidFill>
                  <a:srgbClr val="FF3300"/>
                </a:solidFill>
                <a:cs typeface="+mn-ea"/>
                <a:sym typeface="+mn-lt"/>
              </a:rPr>
              <a:t>is</a:t>
            </a:r>
            <a:r>
              <a:rPr lang="en-US" altLang="zh-CN" sz="3200" b="1" smtClean="0">
                <a:cs typeface="+mn-ea"/>
                <a:sym typeface="+mn-lt"/>
              </a:rPr>
              <a:t> Alan.</a:t>
            </a:r>
            <a:endParaRPr lang="en-US" altLang="zh-CN" sz="3200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smtClean="0">
                <a:cs typeface="+mn-ea"/>
                <a:sym typeface="+mn-lt"/>
              </a:rPr>
              <a:t>    </a:t>
            </a:r>
            <a:r>
              <a:rPr lang="en-US" altLang="zh-CN" sz="3200" b="1" smtClean="0">
                <a:solidFill>
                  <a:srgbClr val="CC00FF"/>
                </a:solidFill>
                <a:cs typeface="+mn-ea"/>
                <a:sym typeface="+mn-lt"/>
              </a:rPr>
              <a:t>Is </a:t>
            </a:r>
            <a:r>
              <a:rPr lang="en-US" altLang="zh-CN" sz="3200" b="1" smtClean="0">
                <a:cs typeface="+mn-ea"/>
                <a:sym typeface="+mn-lt"/>
              </a:rPr>
              <a:t>the boy Alan?</a:t>
            </a:r>
            <a:endParaRPr lang="en-US" altLang="zh-CN" sz="3200" b="1" smtClean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43090" y="1219258"/>
            <a:ext cx="800219" cy="4724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latin typeface="+mn-lt"/>
                <a:ea typeface="+mn-ea"/>
                <a:cs typeface="+mn-ea"/>
                <a:sym typeface="+mn-lt"/>
              </a:rPr>
              <a:t>肯定句变一般疑问句</a:t>
            </a:r>
            <a:endParaRPr lang="zh-CN" altLang="en-US" sz="4000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框 1"/>
          <p:cNvSpPr txBox="1">
            <a:spLocks noChangeArrowheads="1"/>
          </p:cNvSpPr>
          <p:nvPr/>
        </p:nvSpPr>
        <p:spPr bwMode="auto">
          <a:xfrm>
            <a:off x="1447882" y="1219258"/>
            <a:ext cx="6629226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009999"/>
              </a:buClr>
              <a:buFont typeface="Wingdings" panose="05000000000000000000" pitchFamily="2" charset="2"/>
              <a:buNone/>
            </a:pPr>
            <a:r>
              <a:rPr lang="en-US" altLang="zh-CN" b="1" smtClean="0"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b="1" smtClean="0">
                <a:latin typeface="+mn-lt"/>
                <a:ea typeface="+mn-ea"/>
                <a:cs typeface="+mn-ea"/>
                <a:sym typeface="+mn-lt"/>
              </a:rPr>
              <a:t>句子</a:t>
            </a:r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中有情态</a:t>
            </a:r>
            <a:r>
              <a:rPr lang="zh-CN" altLang="en-US" b="1" smtClean="0">
                <a:latin typeface="+mn-lt"/>
                <a:ea typeface="+mn-ea"/>
                <a:cs typeface="+mn-ea"/>
                <a:sym typeface="+mn-lt"/>
              </a:rPr>
              <a:t>动词</a:t>
            </a:r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需</a:t>
            </a:r>
            <a:r>
              <a:rPr lang="zh-CN" altLang="en-US" b="1" smtClean="0">
                <a:latin typeface="+mn-lt"/>
                <a:ea typeface="+mn-ea"/>
                <a:cs typeface="+mn-ea"/>
                <a:sym typeface="+mn-lt"/>
              </a:rPr>
              <a:t>提到</a:t>
            </a:r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句</a:t>
            </a:r>
            <a:r>
              <a:rPr lang="zh-CN" altLang="en-US" b="1" smtClean="0">
                <a:latin typeface="+mn-lt"/>
                <a:ea typeface="+mn-ea"/>
                <a:cs typeface="+mn-ea"/>
                <a:sym typeface="+mn-lt"/>
              </a:rPr>
              <a:t>首</a:t>
            </a:r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4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96" name="文本框 4"/>
          <p:cNvSpPr txBox="1">
            <a:spLocks noChangeArrowheads="1"/>
          </p:cNvSpPr>
          <p:nvPr/>
        </p:nvSpPr>
        <p:spPr bwMode="auto">
          <a:xfrm>
            <a:off x="1600278" y="1752644"/>
            <a:ext cx="57148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1) I 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can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 spell it.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Can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you spell it?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2) He 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can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 speak English.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Can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 he speak English?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14400"/>
            <a:ext cx="6553200" cy="1371600"/>
          </a:xfrm>
        </p:spPr>
        <p:txBody>
          <a:bodyPr anchor="b">
            <a:normAutofit fontScale="90000"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smtClean="0">
                <a:latin typeface="+mn-lt"/>
                <a:ea typeface="+mn-ea"/>
                <a:cs typeface="+mn-ea"/>
                <a:sym typeface="+mn-lt"/>
              </a:rPr>
              <a:t>3.</a:t>
            </a:r>
            <a:r>
              <a:rPr lang="zh-CN" altLang="en-US" sz="4000" b="1" smtClean="0">
                <a:latin typeface="+mn-lt"/>
                <a:ea typeface="+mn-ea"/>
                <a:cs typeface="+mn-ea"/>
                <a:sym typeface="+mn-lt"/>
              </a:rPr>
              <a:t>谓语是实义动词原形，在句首借助</a:t>
            </a:r>
            <a:r>
              <a:rPr lang="en-US" altLang="zh-CN" sz="4000" b="1" smtClean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do/does</a:t>
            </a:r>
            <a:endParaRPr lang="zh-CN" altLang="en-US" sz="3600" b="1" smtClean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24200" y="2209800"/>
            <a:ext cx="6019800" cy="3200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smtClean="0">
                <a:cs typeface="+mn-ea"/>
                <a:sym typeface="+mn-lt"/>
              </a:rPr>
              <a:t>1)</a:t>
            </a:r>
            <a:r>
              <a:rPr lang="en-US" altLang="zh-CN" smtClean="0">
                <a:cs typeface="+mn-ea"/>
                <a:sym typeface="+mn-lt"/>
              </a:rPr>
              <a:t> </a:t>
            </a:r>
            <a:r>
              <a:rPr lang="en-US" altLang="zh-CN" b="1" smtClean="0">
                <a:cs typeface="+mn-ea"/>
                <a:sym typeface="+mn-lt"/>
              </a:rPr>
              <a:t>I </a:t>
            </a:r>
            <a:r>
              <a:rPr lang="en-US" altLang="zh-CN" b="1" smtClean="0">
                <a:solidFill>
                  <a:srgbClr val="FF3300"/>
                </a:solidFill>
                <a:cs typeface="+mn-ea"/>
                <a:sym typeface="+mn-lt"/>
              </a:rPr>
              <a:t>have </a:t>
            </a:r>
            <a:r>
              <a:rPr lang="en-US" altLang="zh-CN" b="1" smtClean="0">
                <a:cs typeface="+mn-ea"/>
                <a:sym typeface="+mn-lt"/>
              </a:rPr>
              <a:t>a book.</a:t>
            </a:r>
            <a:endParaRPr lang="en-US" altLang="zh-CN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smtClean="0">
                <a:cs typeface="+mn-ea"/>
                <a:sym typeface="+mn-lt"/>
              </a:rPr>
              <a:t>    </a:t>
            </a:r>
            <a:r>
              <a:rPr lang="en-US" altLang="zh-CN" b="1" smtClean="0">
                <a:solidFill>
                  <a:srgbClr val="CC00FF"/>
                </a:solidFill>
                <a:cs typeface="+mn-ea"/>
                <a:sym typeface="+mn-lt"/>
              </a:rPr>
              <a:t>Do</a:t>
            </a:r>
            <a:r>
              <a:rPr lang="en-US" altLang="zh-CN" b="1" smtClean="0">
                <a:solidFill>
                  <a:srgbClr val="FF3300"/>
                </a:solidFill>
                <a:cs typeface="+mn-ea"/>
                <a:sym typeface="+mn-lt"/>
              </a:rPr>
              <a:t> </a:t>
            </a:r>
            <a:r>
              <a:rPr lang="en-US" altLang="zh-CN" b="1" smtClean="0">
                <a:cs typeface="+mn-ea"/>
                <a:sym typeface="+mn-lt"/>
              </a:rPr>
              <a:t>you have a book?</a:t>
            </a:r>
            <a:endParaRPr lang="en-US" altLang="zh-CN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smtClean="0">
                <a:cs typeface="+mn-ea"/>
                <a:sym typeface="+mn-lt"/>
              </a:rPr>
              <a:t>2) They </a:t>
            </a:r>
            <a:r>
              <a:rPr lang="en-US" altLang="zh-CN" b="1" smtClean="0">
                <a:solidFill>
                  <a:srgbClr val="FF3300"/>
                </a:solidFill>
                <a:cs typeface="+mn-ea"/>
                <a:sym typeface="+mn-lt"/>
              </a:rPr>
              <a:t>like </a:t>
            </a:r>
            <a:r>
              <a:rPr lang="en-US" altLang="zh-CN" b="1" smtClean="0">
                <a:cs typeface="+mn-ea"/>
                <a:sym typeface="+mn-lt"/>
              </a:rPr>
              <a:t>Chinese.</a:t>
            </a:r>
            <a:endParaRPr lang="en-US" altLang="zh-CN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smtClean="0">
                <a:cs typeface="+mn-ea"/>
                <a:sym typeface="+mn-lt"/>
              </a:rPr>
              <a:t>    </a:t>
            </a:r>
            <a:r>
              <a:rPr lang="en-US" altLang="zh-CN" b="1" smtClean="0">
                <a:solidFill>
                  <a:srgbClr val="CC00FF"/>
                </a:solidFill>
                <a:cs typeface="+mn-ea"/>
                <a:sym typeface="+mn-lt"/>
              </a:rPr>
              <a:t>Do</a:t>
            </a:r>
            <a:r>
              <a:rPr lang="en-US" altLang="zh-CN" b="1" smtClean="0">
                <a:solidFill>
                  <a:srgbClr val="FF3300"/>
                </a:solidFill>
                <a:cs typeface="+mn-ea"/>
                <a:sym typeface="+mn-lt"/>
              </a:rPr>
              <a:t> </a:t>
            </a:r>
            <a:r>
              <a:rPr lang="en-US" altLang="zh-CN" b="1" smtClean="0">
                <a:cs typeface="+mn-ea"/>
                <a:sym typeface="+mn-lt"/>
              </a:rPr>
              <a:t>they like Chinese?</a:t>
            </a:r>
            <a:endParaRPr lang="en-US" altLang="zh-CN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smtClean="0">
                <a:cs typeface="+mn-ea"/>
                <a:sym typeface="+mn-lt"/>
              </a:rPr>
              <a:t>3) He </a:t>
            </a:r>
            <a:r>
              <a:rPr lang="en-US" altLang="zh-CN" b="1" smtClean="0">
                <a:solidFill>
                  <a:srgbClr val="FF3300"/>
                </a:solidFill>
                <a:cs typeface="+mn-ea"/>
                <a:sym typeface="+mn-lt"/>
              </a:rPr>
              <a:t>comes</a:t>
            </a:r>
            <a:r>
              <a:rPr lang="en-US" altLang="zh-CN" b="1" smtClean="0">
                <a:cs typeface="+mn-ea"/>
                <a:sym typeface="+mn-lt"/>
              </a:rPr>
              <a:t> from China.</a:t>
            </a:r>
            <a:endParaRPr lang="en-US" altLang="zh-CN" b="1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smtClean="0">
                <a:cs typeface="+mn-ea"/>
                <a:sym typeface="+mn-lt"/>
              </a:rPr>
              <a:t>    </a:t>
            </a:r>
            <a:r>
              <a:rPr lang="en-US" altLang="zh-CN" b="1" smtClean="0">
                <a:solidFill>
                  <a:srgbClr val="CC00FF"/>
                </a:solidFill>
                <a:cs typeface="+mn-ea"/>
                <a:sym typeface="+mn-lt"/>
              </a:rPr>
              <a:t>Does </a:t>
            </a:r>
            <a:r>
              <a:rPr lang="en-US" altLang="zh-CN" b="1" smtClean="0">
                <a:cs typeface="+mn-ea"/>
                <a:sym typeface="+mn-lt"/>
              </a:rPr>
              <a:t>he come from China?</a:t>
            </a:r>
            <a:r>
              <a:rPr lang="en-US" altLang="zh-CN" smtClean="0">
                <a:cs typeface="+mn-ea"/>
                <a:sym typeface="+mn-lt"/>
              </a:rPr>
              <a:t> </a:t>
            </a:r>
            <a:endParaRPr lang="en-US" altLang="zh-CN" smtClean="0">
              <a:cs typeface="+mn-ea"/>
              <a:sym typeface="+mn-lt"/>
            </a:endParaRPr>
          </a:p>
        </p:txBody>
      </p:sp>
      <p:sp>
        <p:nvSpPr>
          <p:cNvPr id="7" name="Rectangle 2"/>
          <p:cNvSpPr txBox="1"/>
          <p:nvPr/>
        </p:nvSpPr>
        <p:spPr>
          <a:xfrm>
            <a:off x="1371684" y="5410148"/>
            <a:ext cx="632443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ct val="0"/>
              </a:spcAft>
              <a:buFontTx/>
            </a:pPr>
            <a:r>
              <a:rPr lang="zh-CN" altLang="en-US" sz="3600" b="1" noProof="1" smtClean="0">
                <a:solidFill>
                  <a:srgbClr val="FF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谓语动词是第三人称单数，在句首借用</a:t>
            </a:r>
            <a:r>
              <a:rPr lang="en-US" altLang="zh-CN" sz="3600" b="1" noProof="1" smtClean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Does</a:t>
            </a:r>
            <a:r>
              <a:rPr lang="zh-CN" altLang="en-US" sz="3600" b="1" noProof="1" smtClean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时</a:t>
            </a:r>
            <a:r>
              <a:rPr lang="zh-CN" altLang="en-US" sz="3600" b="1" noProof="1" smtClean="0">
                <a:solidFill>
                  <a:srgbClr val="FF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，问句中的实义动词</a:t>
            </a:r>
            <a:r>
              <a:rPr lang="zh-CN" altLang="en-US" sz="3600" b="1" noProof="1" smtClean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恢复回原形</a:t>
            </a:r>
            <a:r>
              <a:rPr lang="zh-CN" altLang="en-US" sz="3600" b="1" noProof="1" smtClean="0">
                <a:solidFill>
                  <a:srgbClr val="FF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3600" b="1" noProof="1">
              <a:solidFill>
                <a:srgbClr val="FF3300"/>
              </a:solidFill>
              <a:effectLst>
                <a:outerShdw blurRad="38100" dist="38100" dir="2700000">
                  <a:srgbClr val="00000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41148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smtClean="0">
                <a:latin typeface="+mn-lt"/>
                <a:ea typeface="+mn-ea"/>
                <a:cs typeface="+mn-ea"/>
                <a:sym typeface="+mn-lt"/>
              </a:rPr>
              <a:t>二、特殊疑问句</a:t>
            </a:r>
            <a:endParaRPr lang="zh-CN" altLang="en-US" sz="4000" b="1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04" name="Rectangle 3"/>
          <p:cNvSpPr>
            <a:spLocks noGrp="1"/>
          </p:cNvSpPr>
          <p:nvPr>
            <p:ph type="body" idx="4294967295"/>
          </p:nvPr>
        </p:nvSpPr>
        <p:spPr>
          <a:xfrm>
            <a:off x="914400" y="1752600"/>
            <a:ext cx="8229600" cy="3276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 b="1" noProof="1">
                <a:cs typeface="+mn-ea"/>
                <a:sym typeface="+mn-lt"/>
              </a:rPr>
              <a:t>含义：特殊疑问句是指</a:t>
            </a:r>
            <a:r>
              <a:rPr lang="zh-CN" altLang="en-US" sz="2800" b="1" noProof="1" smtClean="0">
                <a:cs typeface="+mn-ea"/>
                <a:sym typeface="+mn-lt"/>
              </a:rPr>
              <a:t>以</a:t>
            </a:r>
            <a:r>
              <a:rPr lang="en-US" altLang="zh-CN" sz="2800" b="1" noProof="1" smtClean="0">
                <a:cs typeface="+mn-ea"/>
                <a:sym typeface="+mn-lt"/>
              </a:rPr>
              <a:t>Wh- </a:t>
            </a:r>
            <a:r>
              <a:rPr lang="en-US" altLang="zh-CN" b="1" noProof="1" smtClean="0">
                <a:cs typeface="+mn-ea"/>
                <a:sym typeface="+mn-lt"/>
              </a:rPr>
              <a:t>, </a:t>
            </a:r>
            <a:r>
              <a:rPr lang="en-US" altLang="zh-CN" sz="2800" b="1" noProof="1" smtClean="0">
                <a:cs typeface="+mn-ea"/>
                <a:sym typeface="+mn-lt"/>
              </a:rPr>
              <a:t>How</a:t>
            </a:r>
            <a:r>
              <a:rPr lang="en-US" altLang="zh-CN" sz="2800" b="1" noProof="1">
                <a:cs typeface="+mn-ea"/>
                <a:sym typeface="+mn-lt"/>
              </a:rPr>
              <a:t>, (How</a:t>
            </a:r>
            <a:r>
              <a:rPr lang="zh-CN" altLang="en-US" sz="2800" b="1" noProof="1">
                <a:cs typeface="+mn-ea"/>
                <a:sym typeface="+mn-lt"/>
              </a:rPr>
              <a:t>组成的词组</a:t>
            </a:r>
            <a:r>
              <a:rPr lang="en-US" altLang="zh-CN" sz="2800" b="1" noProof="1">
                <a:cs typeface="+mn-ea"/>
                <a:sym typeface="+mn-lt"/>
              </a:rPr>
              <a:t>)</a:t>
            </a:r>
            <a:r>
              <a:rPr lang="zh-CN" altLang="en-US" sz="2800" b="1" noProof="1">
                <a:cs typeface="+mn-ea"/>
                <a:sym typeface="+mn-lt"/>
              </a:rPr>
              <a:t>等特殊疑问词</a:t>
            </a:r>
            <a:r>
              <a:rPr lang="zh-CN" altLang="en-US" sz="2800" b="1" noProof="1" smtClean="0">
                <a:cs typeface="+mn-ea"/>
                <a:sym typeface="+mn-lt"/>
              </a:rPr>
              <a:t>开头，</a:t>
            </a:r>
            <a:r>
              <a:rPr lang="zh-CN" altLang="zh-CN" sz="2800" b="1" noProof="1" smtClean="0">
                <a:cs typeface="+mn-ea"/>
                <a:sym typeface="+mn-lt"/>
              </a:rPr>
              <a:t>后</a:t>
            </a:r>
            <a:r>
              <a:rPr lang="zh-CN" altLang="zh-CN" sz="2800" b="1" noProof="1">
                <a:cs typeface="+mn-ea"/>
                <a:sym typeface="+mn-lt"/>
              </a:rPr>
              <a:t>接一般疑问句的问句</a:t>
            </a:r>
            <a:r>
              <a:rPr lang="zh-CN" altLang="en-US" sz="2800" b="1" noProof="1">
                <a:cs typeface="+mn-ea"/>
                <a:sym typeface="+mn-lt"/>
              </a:rPr>
              <a:t>。回答时不用</a:t>
            </a:r>
            <a:r>
              <a:rPr lang="en-US" altLang="zh-CN" sz="2800" b="1" noProof="1">
                <a:cs typeface="+mn-ea"/>
                <a:sym typeface="+mn-lt"/>
              </a:rPr>
              <a:t>Yes/No</a:t>
            </a:r>
            <a:r>
              <a:rPr lang="en-US" altLang="zh-CN" sz="2800" b="1" noProof="1" smtClean="0">
                <a:cs typeface="+mn-ea"/>
                <a:sym typeface="+mn-lt"/>
              </a:rPr>
              <a:t>, </a:t>
            </a:r>
            <a:r>
              <a:rPr lang="zh-CN" altLang="en-US" sz="2800" b="1" noProof="1" smtClean="0">
                <a:cs typeface="+mn-ea"/>
                <a:sym typeface="+mn-lt"/>
              </a:rPr>
              <a:t>要</a:t>
            </a:r>
            <a:r>
              <a:rPr lang="zh-CN" altLang="en-US" sz="2800" b="1" noProof="1">
                <a:cs typeface="+mn-ea"/>
                <a:sym typeface="+mn-lt"/>
              </a:rPr>
              <a:t>根据内容用一个词或一句话来回答</a:t>
            </a:r>
            <a:r>
              <a:rPr lang="zh-CN" altLang="en-US" b="1" noProof="1">
                <a:cs typeface="+mn-ea"/>
                <a:sym typeface="+mn-lt"/>
              </a:rPr>
              <a:t>。</a:t>
            </a:r>
            <a:endParaRPr lang="zh-CN" altLang="en-US" b="1" noProof="1">
              <a:cs typeface="+mn-ea"/>
              <a:sym typeface="+mn-lt"/>
            </a:endParaRPr>
          </a:p>
          <a:p>
            <a:pPr marL="609600" indent="-60960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noProof="1">
                <a:cs typeface="+mn-ea"/>
                <a:sym typeface="+mn-lt"/>
              </a:rPr>
              <a:t>eg</a:t>
            </a:r>
            <a:r>
              <a:rPr lang="en-US" altLang="zh-CN" b="1" noProof="1" smtClean="0">
                <a:cs typeface="+mn-ea"/>
                <a:sym typeface="+mn-lt"/>
              </a:rPr>
              <a:t>: 1. </a:t>
            </a:r>
            <a:r>
              <a:rPr lang="en-US" altLang="zh-CN" b="1" noProof="1" smtClean="0">
                <a:solidFill>
                  <a:srgbClr val="FF3300"/>
                </a:solidFill>
                <a:cs typeface="+mn-ea"/>
                <a:sym typeface="+mn-lt"/>
              </a:rPr>
              <a:t>What</a:t>
            </a:r>
            <a:r>
              <a:rPr lang="en-US" altLang="zh-CN" b="1" noProof="1" smtClean="0">
                <a:cs typeface="+mn-ea"/>
                <a:sym typeface="+mn-lt"/>
              </a:rPr>
              <a:t> </a:t>
            </a:r>
            <a:r>
              <a:rPr lang="en-US" altLang="zh-CN" b="1" noProof="1">
                <a:cs typeface="+mn-ea"/>
                <a:sym typeface="+mn-lt"/>
              </a:rPr>
              <a:t>is this in English?</a:t>
            </a:r>
            <a:endParaRPr lang="en-US" altLang="zh-CN" b="1" noProof="1">
              <a:cs typeface="+mn-ea"/>
              <a:sym typeface="+mn-lt"/>
            </a:endParaRPr>
          </a:p>
          <a:p>
            <a:pPr marL="609600" indent="-60960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noProof="1">
                <a:cs typeface="+mn-ea"/>
                <a:sym typeface="+mn-lt"/>
              </a:rPr>
              <a:t>     </a:t>
            </a:r>
            <a:r>
              <a:rPr lang="en-US" altLang="zh-CN" b="1" noProof="1" smtClean="0">
                <a:cs typeface="+mn-ea"/>
                <a:sym typeface="+mn-lt"/>
              </a:rPr>
              <a:t> 2. </a:t>
            </a:r>
            <a:r>
              <a:rPr lang="en-US" altLang="zh-CN" b="1" noProof="1" smtClean="0">
                <a:solidFill>
                  <a:srgbClr val="FF0000"/>
                </a:solidFill>
                <a:cs typeface="+mn-ea"/>
                <a:sym typeface="+mn-lt"/>
              </a:rPr>
              <a:t>How </a:t>
            </a:r>
            <a:r>
              <a:rPr lang="en-US" altLang="zh-CN" b="1" noProof="1">
                <a:cs typeface="+mn-ea"/>
                <a:sym typeface="+mn-lt"/>
              </a:rPr>
              <a:t>do you go to school every day</a:t>
            </a:r>
            <a:r>
              <a:rPr lang="en-US" altLang="zh-CN" b="1" noProof="1" smtClean="0">
                <a:cs typeface="+mn-ea"/>
                <a:sym typeface="+mn-lt"/>
              </a:rPr>
              <a:t>?</a:t>
            </a:r>
            <a:endParaRPr lang="en-US" altLang="zh-CN" b="1" noProof="1">
              <a:cs typeface="+mn-ea"/>
              <a:sym typeface="+mn-lt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09704" y="5257752"/>
            <a:ext cx="830570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特殊疑问句结构</a:t>
            </a:r>
            <a:r>
              <a:rPr lang="zh-CN" altLang="en-US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：特殊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疑问词 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 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一般疑问句 ？</a:t>
            </a:r>
            <a:endParaRPr lang="zh-CN" altLang="en-US" sz="32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6908" name="内容占位符 36907"/>
          <p:cNvGraphicFramePr>
            <a:graphicFrameLocks noGrp="1"/>
          </p:cNvGraphicFramePr>
          <p:nvPr>
            <p:ph idx="4294967295"/>
          </p:nvPr>
        </p:nvGraphicFramePr>
        <p:xfrm>
          <a:off x="0" y="609600"/>
          <a:ext cx="8229600" cy="5691188"/>
        </p:xfrm>
        <a:graphic>
          <a:graphicData uri="http://schemas.openxmlformats.org/drawingml/2006/table">
            <a:tbl>
              <a:tblPr/>
              <a:tblGrid>
                <a:gridCol w="2346960"/>
                <a:gridCol w="2236470"/>
                <a:gridCol w="3646170"/>
              </a:tblGrid>
              <a:tr h="685782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 u="none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特殊疑问词</a:t>
                      </a:r>
                      <a:endParaRPr lang="zh-CN" altLang="en-US" sz="2800" b="1" u="none">
                        <a:solidFill>
                          <a:srgbClr val="FF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3200" b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意思</a:t>
                      </a:r>
                      <a:endParaRPr lang="zh-CN" altLang="en-US" sz="3200" b="1">
                        <a:solidFill>
                          <a:srgbClr val="FF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3200" b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对</a:t>
                      </a:r>
                      <a:r>
                        <a:rPr lang="en-US" altLang="zh-CN" sz="3200" b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…</a:t>
                      </a:r>
                      <a:r>
                        <a:rPr lang="zh-CN" altLang="en-US" sz="3200" b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提问</a:t>
                      </a:r>
                      <a:endParaRPr lang="zh-CN" altLang="en-US" sz="3200" b="1">
                        <a:solidFill>
                          <a:srgbClr val="FF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88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what 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什么</a:t>
                      </a:r>
                      <a:endParaRPr lang="zh-CN" altLang="en-US" sz="2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东西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366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who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谁</a:t>
                      </a:r>
                      <a:endParaRPr lang="zh-CN" altLang="en-US" sz="2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人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346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whose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谁的</a:t>
                      </a:r>
                      <a:endParaRPr lang="zh-CN" altLang="en-US" sz="2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谁的</a:t>
                      </a:r>
                      <a:r>
                        <a:rPr lang="en-US" altLang="zh-CN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(who</a:t>
                      </a:r>
                      <a:r>
                        <a:rPr lang="zh-CN" altLang="zh-CN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的</a:t>
                      </a: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所有格</a:t>
                      </a:r>
                      <a:r>
                        <a:rPr lang="en-US" altLang="zh-CN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524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which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哪一个</a:t>
                      </a:r>
                      <a:endParaRPr lang="zh-CN" altLang="en-US" sz="2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选择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5504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where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哪里</a:t>
                      </a:r>
                      <a:endParaRPr lang="zh-CN" altLang="en-US" sz="2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地点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9484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when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什么时侯</a:t>
                      </a:r>
                      <a:endParaRPr lang="zh-CN" altLang="en-US" sz="2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时间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464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why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为什么</a:t>
                      </a:r>
                      <a:endParaRPr lang="zh-CN" altLang="en-US" sz="2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原因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3642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how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8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怎么样</a:t>
                      </a:r>
                      <a:endParaRPr lang="zh-CN" altLang="en-US" sz="2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方式，方法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1" marB="45721">
                    <a:lnL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0017" name="Group 81"/>
          <p:cNvGraphicFramePr>
            <a:graphicFrameLocks noGrp="1"/>
          </p:cNvGraphicFramePr>
          <p:nvPr>
            <p:ph idx="4294967295"/>
          </p:nvPr>
        </p:nvGraphicFramePr>
        <p:xfrm>
          <a:off x="914400" y="533400"/>
          <a:ext cx="8229600" cy="5630863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What color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smtClean="0">
                          <a:ln>
                            <a:noFill/>
                          </a:ln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什么颜色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What time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smtClean="0">
                          <a:ln>
                            <a:noFill/>
                          </a:ln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几点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What kind of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哪种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How many/much 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多少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How old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多大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How far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多远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How often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多久一次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How long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多长时间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How soon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多久以后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37" marR="91437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文本框 1"/>
          <p:cNvSpPr txBox="1">
            <a:spLocks noChangeArrowheads="1"/>
          </p:cNvSpPr>
          <p:nvPr/>
        </p:nvSpPr>
        <p:spPr bwMode="auto">
          <a:xfrm>
            <a:off x="762100" y="533476"/>
            <a:ext cx="895667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肯定句与一般疑问句、特殊疑问句间的联系</a:t>
            </a:r>
            <a:endParaRPr lang="zh-CN" altLang="en-US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1" name="文本框 2"/>
          <p:cNvSpPr txBox="1">
            <a:spLocks noChangeArrowheads="1"/>
          </p:cNvSpPr>
          <p:nvPr/>
        </p:nvSpPr>
        <p:spPr bwMode="auto">
          <a:xfrm>
            <a:off x="152516" y="1143060"/>
            <a:ext cx="8439150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This is </a:t>
            </a:r>
            <a:r>
              <a:rPr lang="en-US" altLang="zh-CN" u="sng">
                <a:latin typeface="+mn-lt"/>
                <a:ea typeface="+mn-ea"/>
                <a:cs typeface="+mn-ea"/>
                <a:sym typeface="+mn-lt"/>
              </a:rPr>
              <a:t>an old jacket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14496" y="1676446"/>
            <a:ext cx="4724276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Is this an old jacket?</a:t>
            </a:r>
            <a:endParaRPr lang="en-US" altLang="zh-CN">
              <a:solidFill>
                <a:srgbClr val="00B0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914496" y="2286030"/>
            <a:ext cx="4724276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What's this?</a:t>
            </a:r>
            <a:endParaRPr lang="en-US" altLang="zh-CN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4" name="文本框 6"/>
          <p:cNvSpPr txBox="1">
            <a:spLocks noChangeArrowheads="1"/>
          </p:cNvSpPr>
          <p:nvPr/>
        </p:nvSpPr>
        <p:spPr bwMode="auto">
          <a:xfrm>
            <a:off x="228714" y="2819416"/>
            <a:ext cx="735322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zh-CN" sz="320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My schoolbag is </a:t>
            </a:r>
            <a:r>
              <a:rPr lang="en-US" altLang="zh-CN" sz="3200" u="sng">
                <a:latin typeface="+mn-lt"/>
                <a:ea typeface="+mn-ea"/>
                <a:cs typeface="+mn-ea"/>
                <a:sym typeface="+mn-lt"/>
              </a:rPr>
              <a:t>black and white.</a:t>
            </a:r>
            <a:endParaRPr lang="en-US" altLang="zh-CN" sz="3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838298" y="3352802"/>
            <a:ext cx="687220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Is your schoolbag black and white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?</a:t>
            </a:r>
            <a:endParaRPr lang="en-US" altLang="zh-CN" sz="3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62100" y="3886188"/>
            <a:ext cx="7467404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What color is your schoolbag?</a:t>
            </a:r>
            <a:endParaRPr lang="en-US" altLang="zh-CN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7" name="文本框 9"/>
          <p:cNvSpPr txBox="1">
            <a:spLocks noChangeArrowheads="1"/>
          </p:cNvSpPr>
          <p:nvPr/>
        </p:nvSpPr>
        <p:spPr bwMode="auto">
          <a:xfrm>
            <a:off x="152516" y="4495772"/>
            <a:ext cx="8621712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zh-CN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She likes </a:t>
            </a:r>
            <a:r>
              <a:rPr lang="en-US" altLang="zh-CN" u="sng">
                <a:latin typeface="+mn-lt"/>
                <a:ea typeface="+mn-ea"/>
                <a:cs typeface="+mn-ea"/>
                <a:sym typeface="+mn-lt"/>
              </a:rPr>
              <a:t>playing sports.</a:t>
            </a:r>
            <a:endParaRPr lang="en-US" altLang="zh-CN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838298" y="5105356"/>
            <a:ext cx="7695998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Does she like playing sports?</a:t>
            </a:r>
            <a:endParaRPr lang="en-US" altLang="zh-CN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838298" y="5714940"/>
            <a:ext cx="7894637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What does she like?</a:t>
            </a:r>
            <a:endParaRPr lang="en-US" altLang="zh-CN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文本框 1"/>
          <p:cNvSpPr txBox="1">
            <a:spLocks noChangeArrowheads="1"/>
          </p:cNvSpPr>
          <p:nvPr/>
        </p:nvSpPr>
        <p:spPr bwMode="auto">
          <a:xfrm>
            <a:off x="533506" y="533476"/>
            <a:ext cx="6729354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zh-CN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The model plane is </a:t>
            </a:r>
            <a:r>
              <a:rPr lang="en-US" altLang="zh-CN" sz="3200" u="sng">
                <a:latin typeface="+mn-lt"/>
                <a:ea typeface="+mn-ea"/>
                <a:cs typeface="+mn-ea"/>
                <a:sym typeface="+mn-lt"/>
              </a:rPr>
              <a:t>under the sofa.</a:t>
            </a:r>
            <a:endParaRPr lang="en-US" altLang="zh-CN" sz="3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95486" y="1219258"/>
            <a:ext cx="6200711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Is the model plane under the sofa?</a:t>
            </a:r>
            <a:endParaRPr lang="en-US" altLang="zh-CN" sz="320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19288" y="1752644"/>
            <a:ext cx="535776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Where is the model plane?</a:t>
            </a:r>
            <a:endParaRPr lang="en-US" altLang="zh-CN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6" name="文本框 4"/>
          <p:cNvSpPr txBox="1">
            <a:spLocks noChangeArrowheads="1"/>
          </p:cNvSpPr>
          <p:nvPr/>
        </p:nvSpPr>
        <p:spPr bwMode="auto">
          <a:xfrm>
            <a:off x="533506" y="2286030"/>
            <a:ext cx="6049918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zh-CN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Her favorite subject is </a:t>
            </a:r>
            <a:r>
              <a:rPr lang="en-US" altLang="zh-CN" sz="3200" u="sng">
                <a:latin typeface="+mn-lt"/>
                <a:ea typeface="+mn-ea"/>
                <a:cs typeface="+mn-ea"/>
                <a:sym typeface="+mn-lt"/>
              </a:rPr>
              <a:t>history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 sz="3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219288" y="2895614"/>
            <a:ext cx="6019642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Is her favorite subject history?</a:t>
            </a:r>
            <a:endParaRPr lang="en-US" altLang="zh-CN" sz="320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143090" y="3352802"/>
            <a:ext cx="7162612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What's your favorite subject?</a:t>
            </a:r>
            <a:endParaRPr lang="en-US" altLang="zh-CN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9" name="文本框 7"/>
          <p:cNvSpPr txBox="1">
            <a:spLocks noChangeArrowheads="1"/>
          </p:cNvSpPr>
          <p:nvPr/>
        </p:nvSpPr>
        <p:spPr bwMode="auto">
          <a:xfrm>
            <a:off x="609705" y="3962386"/>
            <a:ext cx="784839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zh-CN" sz="320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Sally's birthday is </a:t>
            </a:r>
            <a:r>
              <a:rPr lang="en-US" altLang="zh-CN" sz="3200" u="sng">
                <a:latin typeface="+mn-lt"/>
                <a:ea typeface="+mn-ea"/>
                <a:cs typeface="+mn-ea"/>
                <a:sym typeface="+mn-lt"/>
              </a:rPr>
              <a:t>on October 3rd</a:t>
            </a:r>
            <a:r>
              <a:rPr lang="en-US" altLang="zh-CN" sz="3200"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 sz="3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219288" y="4495772"/>
            <a:ext cx="7467404" cy="13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Is Sally's birthday on October 3rd? </a:t>
            </a:r>
            <a:endParaRPr lang="en-US" altLang="zh-CN" smtClean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mtClean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altLang="zh-CN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, it is.</a:t>
            </a:r>
            <a:endParaRPr lang="en-US" altLang="zh-CN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219288" y="5714940"/>
            <a:ext cx="6981825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When is Sally's birthday?</a:t>
            </a:r>
            <a:endParaRPr lang="en-US" altLang="zh-CN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1143090" y="1600248"/>
            <a:ext cx="7315008" cy="518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342900" indent="-3429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80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 My 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coat is </a:t>
            </a:r>
            <a:r>
              <a:rPr lang="en-US" altLang="zh-CN" sz="2800" u="sng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black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 sz="28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en-US" altLang="zh-CN" sz="28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</a:pP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 We 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have </a:t>
            </a:r>
            <a:r>
              <a:rPr lang="en-US" altLang="zh-CN" sz="2800" u="sng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ten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presents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 sz="28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endParaRPr lang="en-US" altLang="zh-CN" sz="28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</a:pP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280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 I 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am </a:t>
            </a:r>
            <a:r>
              <a:rPr lang="en-US" altLang="zh-CN" sz="2800" u="sng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16 years old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8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endParaRPr lang="en-US" altLang="zh-CN" sz="28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</a:pP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280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 I 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am going to buy mooncakes </a:t>
            </a:r>
            <a:r>
              <a:rPr lang="en-US" altLang="zh-CN" sz="2800" u="sng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because the </a:t>
            </a:r>
            <a:endParaRPr lang="en-US" altLang="zh-CN" sz="2800" u="sng" smtClea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</a:pPr>
            <a:r>
              <a:rPr lang="en-US" altLang="zh-CN" sz="280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800" u="sng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Mid-autumn </a:t>
            </a:r>
            <a:r>
              <a:rPr lang="en-US" altLang="zh-CN" sz="2800" u="sng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Festival is coming.</a:t>
            </a:r>
            <a:endParaRPr lang="en-US" altLang="zh-CN" sz="2800" u="sng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endParaRPr lang="en-US" altLang="zh-CN" sz="2800" u="sng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447882" y="2133634"/>
            <a:ext cx="403860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What color </a:t>
            </a:r>
            <a:r>
              <a:rPr lang="en-US" altLang="zh-CN" sz="2800" b="1">
                <a:latin typeface="+mn-lt"/>
                <a:ea typeface="+mn-ea"/>
                <a:cs typeface="+mn-ea"/>
                <a:sym typeface="+mn-lt"/>
              </a:rPr>
              <a:t>is your coat?</a:t>
            </a:r>
            <a:endParaRPr lang="en-US" altLang="zh-CN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447882" y="3124208"/>
            <a:ext cx="556260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How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many </a:t>
            </a:r>
            <a:r>
              <a:rPr lang="en-US" altLang="zh-CN" sz="2800" b="1">
                <a:latin typeface="+mn-lt"/>
                <a:ea typeface="+mn-ea"/>
                <a:cs typeface="+mn-ea"/>
                <a:sym typeface="+mn-lt"/>
              </a:rPr>
              <a:t>presents </a:t>
            </a:r>
            <a:r>
              <a:rPr lang="en-US" altLang="zh-CN" sz="2800" b="1" smtClean="0">
                <a:latin typeface="+mn-lt"/>
                <a:ea typeface="+mn-ea"/>
                <a:cs typeface="+mn-ea"/>
                <a:sym typeface="+mn-lt"/>
              </a:rPr>
              <a:t>do you </a:t>
            </a:r>
            <a:r>
              <a:rPr lang="en-US" altLang="zh-CN" sz="2800" b="1">
                <a:latin typeface="+mn-lt"/>
                <a:ea typeface="+mn-ea"/>
                <a:cs typeface="+mn-ea"/>
                <a:sym typeface="+mn-lt"/>
              </a:rPr>
              <a:t>have ?</a:t>
            </a:r>
            <a:endParaRPr lang="en-US" altLang="zh-CN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447882" y="4190980"/>
            <a:ext cx="449580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How old </a:t>
            </a:r>
            <a:r>
              <a:rPr lang="en-US" altLang="zh-CN" sz="2800" b="1">
                <a:latin typeface="+mn-lt"/>
                <a:ea typeface="+mn-ea"/>
                <a:cs typeface="+mn-ea"/>
                <a:sym typeface="+mn-lt"/>
              </a:rPr>
              <a:t>are you?</a:t>
            </a:r>
            <a:endParaRPr lang="en-US" altLang="zh-CN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524080" y="5791138"/>
            <a:ext cx="731520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Why</a:t>
            </a:r>
            <a:r>
              <a:rPr lang="en-US" altLang="zh-CN" sz="28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1">
                <a:latin typeface="+mn-lt"/>
                <a:ea typeface="+mn-ea"/>
                <a:cs typeface="+mn-ea"/>
                <a:sym typeface="+mn-lt"/>
              </a:rPr>
              <a:t>are you going to buy moon cakes?</a:t>
            </a:r>
            <a:endParaRPr lang="en-US" altLang="zh-CN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3" name="文本框 32775"/>
          <p:cNvSpPr txBox="1">
            <a:spLocks noChangeArrowheads="1"/>
          </p:cNvSpPr>
          <p:nvPr/>
        </p:nvSpPr>
        <p:spPr bwMode="auto">
          <a:xfrm>
            <a:off x="2133664" y="381080"/>
            <a:ext cx="4952932" cy="76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000" b="1" smtClean="0">
                <a:latin typeface="+mn-lt"/>
                <a:ea typeface="+mn-ea"/>
                <a:cs typeface="+mn-ea"/>
                <a:sym typeface="+mn-lt"/>
              </a:rPr>
              <a:t>三、拓展练习</a:t>
            </a:r>
            <a:endParaRPr lang="zh-CN" altLang="en-US" sz="40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4" name="文本框 32777"/>
          <p:cNvSpPr txBox="1">
            <a:spLocks noChangeArrowheads="1"/>
          </p:cNvSpPr>
          <p:nvPr/>
        </p:nvSpPr>
        <p:spPr bwMode="auto">
          <a:xfrm>
            <a:off x="1219288" y="990664"/>
            <a:ext cx="5029068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smtClean="0">
                <a:latin typeface="+mn-lt"/>
                <a:ea typeface="+mn-ea"/>
                <a:cs typeface="+mn-ea"/>
                <a:sym typeface="+mn-lt"/>
              </a:rPr>
              <a:t>对划线部分提问。</a:t>
            </a:r>
            <a:endParaRPr lang="zh-CN" altLang="en-US" sz="32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32773" grpId="0"/>
      <p:bldP spid="11270" grpId="0"/>
      <p:bldP spid="1127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文本占位符 41986"/>
          <p:cNvSpPr>
            <a:spLocks noGrp="1" noChangeArrowheads="1"/>
          </p:cNvSpPr>
          <p:nvPr>
            <p:ph idx="1"/>
          </p:nvPr>
        </p:nvSpPr>
        <p:spPr>
          <a:xfrm>
            <a:off x="685902" y="457278"/>
            <a:ext cx="7924592" cy="58975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3200" smtClean="0">
                <a:cs typeface="+mn-ea"/>
                <a:sym typeface="+mn-lt"/>
              </a:rPr>
              <a:t>用</a:t>
            </a:r>
            <a:r>
              <a:rPr lang="en-US" altLang="zh-CN" sz="3200" smtClean="0">
                <a:cs typeface="+mn-ea"/>
                <a:sym typeface="+mn-lt"/>
              </a:rPr>
              <a:t>what time, what color, what day,  how many, how much</a:t>
            </a:r>
            <a:r>
              <a:rPr lang="zh-CN" altLang="en-US" sz="3200" smtClean="0">
                <a:cs typeface="+mn-ea"/>
                <a:sym typeface="+mn-lt"/>
              </a:rPr>
              <a:t>填空。</a:t>
            </a:r>
            <a:endParaRPr lang="zh-CN" altLang="en-US" sz="3200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1. A: ______ _______ is it?  </a:t>
            </a:r>
            <a:endParaRPr lang="en-US" altLang="zh-CN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    B: It is nine o’clock.</a:t>
            </a:r>
            <a:endParaRPr lang="en-US" altLang="zh-CN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2. A: ______ _______did your mother give you?   </a:t>
            </a:r>
            <a:endParaRPr lang="en-US" altLang="zh-CN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    B: My mother gave me ten yuan.</a:t>
            </a:r>
            <a:endParaRPr lang="en-US" altLang="zh-CN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3. A: ______ _______is it?   B: It is purple.</a:t>
            </a:r>
            <a:endParaRPr lang="en-US" altLang="zh-CN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4. A:_____ ______ hands do you have?         </a:t>
            </a:r>
            <a:endParaRPr lang="en-US" altLang="zh-CN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    B:I have two hands</a:t>
            </a:r>
            <a:r>
              <a:rPr lang="en-US" altLang="zh-CN" sz="2000" smtClean="0">
                <a:cs typeface="+mn-ea"/>
                <a:sym typeface="+mn-lt"/>
              </a:rPr>
              <a:t>.</a:t>
            </a:r>
            <a:endParaRPr lang="en-US" altLang="zh-CN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5. A: ______ _______ is it today?    </a:t>
            </a:r>
            <a:endParaRPr lang="en-US" altLang="zh-CN" smtClean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mtClean="0">
                <a:cs typeface="+mn-ea"/>
                <a:sym typeface="+mn-lt"/>
              </a:rPr>
              <a:t>    B: Today is Monday.</a:t>
            </a:r>
            <a:endParaRPr lang="zh-CN" altLang="en-US" smtClean="0">
              <a:cs typeface="+mn-ea"/>
              <a:sym typeface="+mn-lt"/>
            </a:endParaRPr>
          </a:p>
        </p:txBody>
      </p:sp>
      <p:sp>
        <p:nvSpPr>
          <p:cNvPr id="41988" name="文本框 41987"/>
          <p:cNvSpPr txBox="1">
            <a:spLocks noChangeArrowheads="1"/>
          </p:cNvSpPr>
          <p:nvPr/>
        </p:nvSpPr>
        <p:spPr bwMode="auto">
          <a:xfrm>
            <a:off x="1524080" y="1600248"/>
            <a:ext cx="228600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What  time</a:t>
            </a:r>
            <a:endParaRPr lang="en-US" altLang="zh-CN" sz="320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0" name="文本框 41989"/>
          <p:cNvSpPr txBox="1">
            <a:spLocks noChangeArrowheads="1"/>
          </p:cNvSpPr>
          <p:nvPr/>
        </p:nvSpPr>
        <p:spPr bwMode="auto">
          <a:xfrm>
            <a:off x="1447882" y="2590822"/>
            <a:ext cx="251460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How  much</a:t>
            </a:r>
            <a:endParaRPr lang="en-US" altLang="zh-CN" sz="320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1" name="文本框 41990"/>
          <p:cNvSpPr txBox="1">
            <a:spLocks noChangeArrowheads="1"/>
          </p:cNvSpPr>
          <p:nvPr/>
        </p:nvSpPr>
        <p:spPr bwMode="auto">
          <a:xfrm>
            <a:off x="1371684" y="3581396"/>
            <a:ext cx="259080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What    color</a:t>
            </a:r>
            <a:endParaRPr lang="en-US" altLang="zh-CN" sz="320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2" name="文本框 41991"/>
          <p:cNvSpPr txBox="1">
            <a:spLocks noChangeArrowheads="1"/>
          </p:cNvSpPr>
          <p:nvPr/>
        </p:nvSpPr>
        <p:spPr bwMode="auto">
          <a:xfrm>
            <a:off x="1295486" y="4114782"/>
            <a:ext cx="259080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How  many</a:t>
            </a:r>
            <a:endParaRPr lang="en-US" altLang="zh-CN" sz="320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3" name="文本框 41992"/>
          <p:cNvSpPr txBox="1">
            <a:spLocks noChangeArrowheads="1"/>
          </p:cNvSpPr>
          <p:nvPr/>
        </p:nvSpPr>
        <p:spPr bwMode="auto">
          <a:xfrm>
            <a:off x="1295486" y="5105356"/>
            <a:ext cx="259080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3600" kern="1200">
                <a:solidFill>
                  <a:schemeClr val="tx1"/>
                </a:solidFill>
                <a:latin typeface="Bradley Hand ITC" panose="03070402050302030203" pitchFamily="66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What    day</a:t>
            </a:r>
            <a:endParaRPr lang="en-US" altLang="zh-CN" sz="320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 hidden="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2552700"/>
            <a:ext cx="2311400" cy="17526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9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91" grpId="0"/>
      <p:bldP spid="41992" grpId="0"/>
      <p:bldP spid="4199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715000" y="3429000"/>
            <a:ext cx="3429000" cy="11652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b="1" smtClean="0">
                <a:latin typeface="+mn-lt"/>
                <a:ea typeface="+mn-ea"/>
                <a:cs typeface="+mn-ea"/>
                <a:sym typeface="+mn-lt"/>
              </a:rPr>
              <a:t>Starter Units</a:t>
            </a:r>
            <a:endParaRPr lang="zh-CN" altLang="en-US" b="1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895600" y="2514600"/>
            <a:ext cx="4114800" cy="11652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期末综合复习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362200" y="685800"/>
            <a:ext cx="4800600" cy="1008062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一、元音音素</a:t>
            </a:r>
            <a:r>
              <a:rPr lang="en-US" altLang="zh-CN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(20</a:t>
            </a:r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个</a:t>
            </a:r>
            <a:r>
              <a:rPr lang="en-US" altLang="zh-CN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en-US" sz="4000" b="1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304800" y="1828800"/>
          <a:ext cx="8534400" cy="3642142"/>
        </p:xfrm>
        <a:graphic>
          <a:graphicData uri="http://schemas.openxmlformats.org/drawingml/2006/table">
            <a:tbl>
              <a:tblPr/>
              <a:tblGrid>
                <a:gridCol w="1219200"/>
                <a:gridCol w="1186745"/>
                <a:gridCol w="1099255"/>
                <a:gridCol w="1143000"/>
                <a:gridCol w="939801"/>
                <a:gridCol w="1008944"/>
                <a:gridCol w="1008944"/>
                <a:gridCol w="928511"/>
              </a:tblGrid>
              <a:tr h="762000">
                <a:tc>
                  <a:txBody>
                    <a:bodyPr vert="horz" wrap="square"/>
                    <a:lstStyle>
                      <a:lvl1pPr marL="95250" indent="-9525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95250" marR="0" lvl="0" indent="-9525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长元音</a:t>
                      </a:r>
                      <a:endParaRPr kumimoji="0" 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28257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82575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</a:t>
                      </a:r>
                      <a:r>
                        <a:rPr kumimoji="0" lang="zh-CN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ɑ</a:t>
                      </a: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:/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8923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8923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/ɔ:/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90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9050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/ə:/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8923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8923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/i:/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8732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87325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/u:/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371"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短元音</a:t>
                      </a:r>
                      <a:endParaRPr kumimoji="0" 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28448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8448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/ʌ/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90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9050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/ɒ/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90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9050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/ə/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1397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13970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/ɪ/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90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9050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/u:/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8923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8923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/e/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9398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9398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/æ/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840"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90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9050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/eɪ/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90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9050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/aɪ/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90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9050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/ɔɪ/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560"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双元音</a:t>
                      </a:r>
                      <a:endParaRPr kumimoji="0" 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28448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8448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/ɪə/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8923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8923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/eə/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8923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8923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/ʊə/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371"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8923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8923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/əʊ/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indent="18923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18923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/aʊ/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228600" y="1752600"/>
            <a:ext cx="8763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p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  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t/    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 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k/     /f/      /s/     /θ/    /ʃ/ </a:t>
            </a:r>
            <a:endParaRPr lang="en-US" altLang="zh-CN" sz="440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/b/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  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d/    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 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g/     /v/     /z/     /ð/   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з/  </a:t>
            </a:r>
            <a:endParaRPr lang="en-US" altLang="zh-CN" sz="440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 err="1">
                <a:latin typeface="+mn-lt"/>
                <a:ea typeface="+mn-ea"/>
                <a:cs typeface="+mn-ea"/>
                <a:sym typeface="+mn-lt"/>
              </a:rPr>
              <a:t>tʃ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	   /</a:t>
            </a:r>
            <a:r>
              <a:rPr lang="en-US" altLang="zh-CN" sz="4400" err="1">
                <a:latin typeface="+mn-lt"/>
                <a:ea typeface="+mn-ea"/>
                <a:cs typeface="+mn-ea"/>
                <a:sym typeface="+mn-lt"/>
              </a:rPr>
              <a:t>ts/    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 err="1">
                <a:latin typeface="+mn-lt"/>
                <a:ea typeface="+mn-ea"/>
                <a:cs typeface="+mn-ea"/>
                <a:sym typeface="+mn-lt"/>
              </a:rPr>
              <a:t>tr/   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h/  </a:t>
            </a:r>
            <a:endParaRPr lang="en-US" altLang="zh-CN" sz="440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 err="1">
                <a:latin typeface="+mn-lt"/>
                <a:ea typeface="+mn-ea"/>
                <a:cs typeface="+mn-ea"/>
                <a:sym typeface="+mn-lt"/>
              </a:rPr>
              <a:t>dʒ/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 /dz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/   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 err="1">
                <a:latin typeface="+mn-lt"/>
                <a:ea typeface="+mn-ea"/>
                <a:cs typeface="+mn-ea"/>
                <a:sym typeface="+mn-lt"/>
              </a:rPr>
              <a:t>dr/   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r/ 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 sz="440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/m/  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n/    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ŋ/     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l/     /w/    </a:t>
            </a:r>
            <a:r>
              <a:rPr lang="en-US" altLang="zh-CN" sz="4400" smtClean="0">
                <a:latin typeface="+mn-lt"/>
                <a:ea typeface="+mn-ea"/>
                <a:cs typeface="+mn-ea"/>
                <a:sym typeface="+mn-lt"/>
              </a:rPr>
              <a:t> /</a:t>
            </a:r>
            <a:r>
              <a:rPr lang="en-US" altLang="zh-CN" sz="4400">
                <a:latin typeface="+mn-lt"/>
                <a:ea typeface="+mn-ea"/>
                <a:cs typeface="+mn-ea"/>
                <a:sym typeface="+mn-lt"/>
              </a:rPr>
              <a:t>j/   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  </a:t>
            </a:r>
            <a:br>
              <a:rPr lang="en-US" altLang="zh-CN" sz="2000">
                <a:latin typeface="+mn-lt"/>
                <a:ea typeface="+mn-ea"/>
                <a:cs typeface="+mn-ea"/>
                <a:sym typeface="+mn-lt"/>
              </a:rPr>
            </a:br>
            <a:endParaRPr lang="en-US" altLang="zh-CN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00400" y="685800"/>
            <a:ext cx="2895600" cy="990600"/>
          </a:xfrm>
          <a:prstGeom prst="rect">
            <a:avLst/>
          </a:prstGeom>
        </p:spPr>
        <p:txBody>
          <a:bodyPr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  <a:defRPr/>
            </a:pPr>
            <a:r>
              <a:rPr lang="zh-CN" altLang="en-US" sz="4000" b="1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辅音音素</a:t>
            </a:r>
            <a:endParaRPr lang="zh-CN" altLang="en-US" sz="4000" b="1" smtClean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057400" y="381000"/>
            <a:ext cx="5181600" cy="609600"/>
          </a:xfrm>
          <a:prstGeom prst="rect">
            <a:avLst/>
          </a:prstGeom>
        </p:spPr>
        <p:txBody>
          <a:bodyPr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  <a:defRPr/>
            </a:pPr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二、</a:t>
            </a:r>
            <a:r>
              <a:rPr lang="en-US" altLang="zh-CN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26</a:t>
            </a:r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个字母及音标</a:t>
            </a:r>
            <a:endParaRPr lang="zh-CN" altLang="en-US" sz="4000" b="1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19" name="矩形 5"/>
          <p:cNvSpPr>
            <a:spLocks noChangeArrowheads="1"/>
          </p:cNvSpPr>
          <p:nvPr/>
        </p:nvSpPr>
        <p:spPr bwMode="auto">
          <a:xfrm>
            <a:off x="431800" y="1066800"/>
            <a:ext cx="8331200" cy="502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ts val="5500"/>
              </a:lnSpc>
            </a:pP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Aa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eɪ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 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Bb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bi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 Cc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Dd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di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 </a:t>
            </a:r>
            <a:endParaRPr lang="en-US" altLang="zh-CN" sz="36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ts val="5500"/>
              </a:lnSpc>
            </a:pP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Ee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i: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   Ff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ef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Gg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ʒi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Hh </a:t>
            </a:r>
            <a:r>
              <a:rPr lang="en-US" altLang="zh-CN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e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ɪt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ʃ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Ii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aɪ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 </a:t>
            </a:r>
            <a:r>
              <a:rPr lang="en-US" altLang="zh-CN" sz="3600" smtClean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Jj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dʒeɪ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 Kk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ke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ɪ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endParaRPr lang="en-US" altLang="zh-CN" sz="36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ts val="5500"/>
              </a:lnSpc>
            </a:pP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Ll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e</a:t>
            </a:r>
            <a:r>
              <a:rPr lang="en-US" altLang="zh-CN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l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600" smtClean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Mm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em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Nn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en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Oo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əʊ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endParaRPr lang="en-US" altLang="zh-CN" sz="36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ts val="5500"/>
              </a:lnSpc>
            </a:pP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Pp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pi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 Qq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kju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  Rr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ɑ: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en-US" altLang="zh-CN" sz="3600" smtClean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Ss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es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 </a:t>
            </a:r>
            <a:endParaRPr lang="en-US" altLang="zh-CN" sz="36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ts val="5500"/>
              </a:lnSpc>
            </a:pP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Tt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ti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600" smtClean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Uu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ju: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 smtClean="0">
                <a:latin typeface="+mn-lt"/>
                <a:ea typeface="+mn-ea"/>
                <a:cs typeface="+mn-ea"/>
                <a:sym typeface="+mn-lt"/>
              </a:rPr>
              <a:t>	 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Vv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vi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Ww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′dʌb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l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ju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endParaRPr lang="en-US" altLang="zh-CN" sz="3600" smtClean="0">
              <a:solidFill>
                <a:srgbClr val="7030A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ts val="5500"/>
              </a:lnSpc>
            </a:pP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eks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Yy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wa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ɪ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zh-CN" altLang="en-US" sz="3600" smtClean="0">
                <a:latin typeface="+mn-lt"/>
                <a:ea typeface="+mn-ea"/>
                <a:cs typeface="+mn-ea"/>
                <a:sym typeface="+mn-lt"/>
              </a:rPr>
              <a:t> Zz</a:t>
            </a:r>
            <a:r>
              <a:rPr lang="zh-CN" altLang="en-US" sz="360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zi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3600" smtClean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zed</a:t>
            </a:r>
            <a:r>
              <a:rPr lang="en-US" altLang="zh-CN" sz="360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endParaRPr lang="zh-CN" altLang="en-US" sz="3600">
              <a:solidFill>
                <a:srgbClr val="7030A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990600" y="1371600"/>
            <a:ext cx="73152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3200" kern="100" err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eɪ</a:t>
            </a: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Aa  </a:t>
            </a:r>
            <a:r>
              <a:rPr lang="en-US" altLang="zh-CN" sz="3200" b="1" err="1" smtClean="0">
                <a:latin typeface="+mn-lt"/>
                <a:ea typeface="+mn-ea"/>
                <a:cs typeface="+mn-ea"/>
                <a:sym typeface="+mn-lt"/>
              </a:rPr>
              <a:t>Hh  Jj  Kk                              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/i:/</a:t>
            </a:r>
            <a:r>
              <a:rPr lang="en-US" altLang="zh-CN" sz="320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Bb  Cc  Dd  </a:t>
            </a:r>
            <a:r>
              <a:rPr lang="en-US" altLang="zh-CN" sz="3200" b="1" err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Ee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  Gg  Pp  Tt   Vv Zz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/e/  </a:t>
            </a:r>
            <a:r>
              <a:rPr lang="en-US" altLang="zh-CN" sz="3200" b="1" err="1" smtClean="0">
                <a:latin typeface="+mn-lt"/>
                <a:ea typeface="+mn-ea"/>
                <a:cs typeface="+mn-ea"/>
                <a:sym typeface="+mn-lt"/>
              </a:rPr>
              <a:t>Ff   Ll  Mm  Nn  Ss  Xx  Zz   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/a</a:t>
            </a:r>
            <a:r>
              <a:rPr lang="en-US" altLang="zh-CN" sz="3200" kern="100" err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ɪ</a:t>
            </a: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  </a:t>
            </a:r>
            <a:r>
              <a:rPr lang="en-US" altLang="zh-CN" sz="32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Ii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  Yy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/ju:/  </a:t>
            </a:r>
            <a:r>
              <a:rPr lang="en-US" altLang="zh-CN" sz="3200" b="1" err="1" smtClean="0">
                <a:latin typeface="+mn-lt"/>
                <a:ea typeface="+mn-ea"/>
                <a:cs typeface="+mn-ea"/>
                <a:sym typeface="+mn-lt"/>
              </a:rPr>
              <a:t>Qq  </a:t>
            </a:r>
            <a:r>
              <a:rPr lang="en-US" altLang="zh-CN" sz="3200" b="1" err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Uu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  Ww   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/əʊ/  </a:t>
            </a:r>
            <a:r>
              <a:rPr lang="en-US" altLang="zh-CN" sz="3200" b="1" err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Oo</a:t>
            </a:r>
            <a:endParaRPr lang="en-US" altLang="zh-CN" sz="3200" b="1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/a:/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   Rr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52600" y="609600"/>
            <a:ext cx="533030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4000" b="1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字母按元音因素分类表</a:t>
            </a:r>
            <a:endParaRPr lang="zh-CN" altLang="en-US" sz="4000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209800" y="1066800"/>
            <a:ext cx="120257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HB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CD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BBC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P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NBA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kg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S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M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L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UFO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CCTV</a:t>
            </a:r>
            <a:endParaRPr kumimoji="1" lang="en-US" altLang="zh-CN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sz="2800" b="1">
                <a:latin typeface="+mn-lt"/>
                <a:ea typeface="+mn-ea"/>
                <a:cs typeface="+mn-ea"/>
                <a:sym typeface="+mn-lt"/>
              </a:rPr>
              <a:t>UN</a:t>
            </a:r>
            <a:endParaRPr kumimoji="1" lang="en-US" altLang="zh-CN" sz="32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886200" y="1066800"/>
            <a:ext cx="379142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硬黑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激光唱片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英国广播公司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停车（区）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（美国）全国篮球协会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千克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小号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中号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大号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不明飞行物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中国中央电视台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2800" b="1">
                <a:latin typeface="+mn-lt"/>
                <a:ea typeface="+mn-ea"/>
                <a:cs typeface="+mn-ea"/>
                <a:sym typeface="+mn-lt"/>
              </a:rPr>
              <a:t>联合国</a:t>
            </a:r>
            <a:endParaRPr kumimoji="1" lang="zh-CN" altLang="en-US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895600" y="228600"/>
            <a:ext cx="3962400" cy="762000"/>
          </a:xfrm>
          <a:prstGeom prst="rect">
            <a:avLst/>
          </a:prstGeom>
        </p:spPr>
        <p:txBody>
          <a:bodyPr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  <a:defRPr/>
            </a:pPr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三、字母缩写</a:t>
            </a:r>
            <a:endParaRPr lang="zh-CN" altLang="en-US" sz="4000" b="1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534400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0002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4574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29146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3718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冠词：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a/an/the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定冠词：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the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不定冠词：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a/an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3200" b="1" smtClean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an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均用于名词前，表示一个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只、把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……) 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an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放在以元音音素开头的单词前。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用在以辅音音素开头的单词前。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而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表示特指的人、物或群体，用在上句已经出现过的名词之前，避免重复。</a:t>
            </a:r>
            <a:endParaRPr lang="zh-CN" altLang="en-US" sz="32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5" name="矩形 2"/>
          <p:cNvSpPr>
            <a:spLocks noChangeArrowheads="1"/>
          </p:cNvSpPr>
          <p:nvPr/>
        </p:nvSpPr>
        <p:spPr bwMode="auto">
          <a:xfrm>
            <a:off x="3429000" y="381000"/>
            <a:ext cx="22429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四、</a:t>
            </a:r>
            <a:r>
              <a:rPr lang="zh-CN" altLang="en-US" sz="40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冠词</a:t>
            </a:r>
            <a:endParaRPr lang="zh-CN" altLang="en-US" sz="40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8229600" cy="51816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zh-CN" altLang="en-US" sz="3600" smtClean="0">
                <a:cs typeface="+mn-ea"/>
                <a:sym typeface="+mn-lt"/>
              </a:rPr>
              <a:t>请用</a:t>
            </a:r>
            <a:r>
              <a:rPr lang="en-US" altLang="zh-CN" sz="3600" smtClean="0">
                <a:cs typeface="+mn-ea"/>
                <a:sym typeface="+mn-lt"/>
              </a:rPr>
              <a:t>a</a:t>
            </a:r>
            <a:r>
              <a:rPr lang="zh-CN" altLang="en-US" sz="3600" smtClean="0">
                <a:cs typeface="+mn-ea"/>
                <a:sym typeface="+mn-lt"/>
              </a:rPr>
              <a:t>、</a:t>
            </a:r>
            <a:r>
              <a:rPr lang="en-US" altLang="zh-CN" sz="3600" smtClean="0">
                <a:cs typeface="+mn-ea"/>
                <a:sym typeface="+mn-lt"/>
              </a:rPr>
              <a:t>an</a:t>
            </a:r>
            <a:r>
              <a:rPr lang="zh-CN" altLang="en-US" sz="3600" smtClean="0">
                <a:cs typeface="+mn-ea"/>
                <a:sym typeface="+mn-lt"/>
              </a:rPr>
              <a:t>、</a:t>
            </a:r>
            <a:r>
              <a:rPr lang="en-US" altLang="zh-CN" sz="3600" smtClean="0">
                <a:cs typeface="+mn-ea"/>
                <a:sym typeface="+mn-lt"/>
              </a:rPr>
              <a:t>the</a:t>
            </a:r>
            <a:r>
              <a:rPr lang="zh-CN" altLang="en-US" sz="3600" smtClean="0">
                <a:cs typeface="+mn-ea"/>
                <a:sym typeface="+mn-lt"/>
              </a:rPr>
              <a:t>填空。</a:t>
            </a:r>
            <a:endParaRPr lang="zh-CN" altLang="en-US" sz="3600" smtClean="0"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r>
              <a:rPr lang="en-US" altLang="zh-CN" sz="3600" smtClean="0">
                <a:cs typeface="+mn-ea"/>
                <a:sym typeface="+mn-lt"/>
              </a:rPr>
              <a:t>1.I have(</a:t>
            </a:r>
            <a:r>
              <a:rPr lang="zh-CN" altLang="en-US" sz="3600" smtClean="0">
                <a:cs typeface="+mn-ea"/>
                <a:sym typeface="+mn-lt"/>
              </a:rPr>
              <a:t>有</a:t>
            </a:r>
            <a:r>
              <a:rPr lang="en-US" altLang="zh-CN" sz="3600" smtClean="0">
                <a:cs typeface="+mn-ea"/>
                <a:sym typeface="+mn-lt"/>
              </a:rPr>
              <a:t>) </a:t>
            </a:r>
            <a:r>
              <a:rPr lang="en-US" altLang="zh-CN" sz="3600" u="sng" smtClean="0">
                <a:cs typeface="+mn-ea"/>
                <a:sym typeface="+mn-lt"/>
              </a:rPr>
              <a:t>       </a:t>
            </a:r>
            <a:r>
              <a:rPr lang="en-US" altLang="zh-CN" sz="3600" smtClean="0">
                <a:cs typeface="+mn-ea"/>
                <a:sym typeface="+mn-lt"/>
              </a:rPr>
              <a:t> ruler. </a:t>
            </a:r>
            <a:r>
              <a:rPr lang="en-US" altLang="zh-CN" sz="3600" u="sng" smtClean="0">
                <a:cs typeface="+mn-ea"/>
                <a:sym typeface="+mn-lt"/>
              </a:rPr>
              <a:t>      </a:t>
            </a:r>
            <a:r>
              <a:rPr lang="en-US" altLang="zh-CN" sz="3600" smtClean="0">
                <a:cs typeface="+mn-ea"/>
                <a:sym typeface="+mn-lt"/>
              </a:rPr>
              <a:t> ruler is blue.</a:t>
            </a:r>
            <a:endParaRPr lang="en-US" altLang="zh-CN" sz="3600" smtClean="0"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r>
              <a:rPr lang="en-US" altLang="zh-CN" sz="3600" smtClean="0">
                <a:cs typeface="+mn-ea"/>
                <a:sym typeface="+mn-lt"/>
              </a:rPr>
              <a:t>2.It’s </a:t>
            </a:r>
            <a:r>
              <a:rPr lang="en-US" altLang="zh-CN" sz="3600" u="sng" smtClean="0">
                <a:cs typeface="+mn-ea"/>
                <a:sym typeface="+mn-lt"/>
              </a:rPr>
              <a:t>      </a:t>
            </a:r>
            <a:r>
              <a:rPr lang="en-US" altLang="zh-CN" sz="3600" smtClean="0">
                <a:cs typeface="+mn-ea"/>
                <a:sym typeface="+mn-lt"/>
              </a:rPr>
              <a:t> pen. </a:t>
            </a:r>
            <a:r>
              <a:rPr lang="en-US" altLang="zh-CN" sz="3600" u="sng" smtClean="0">
                <a:cs typeface="+mn-ea"/>
                <a:sym typeface="+mn-lt"/>
              </a:rPr>
              <a:t>      </a:t>
            </a:r>
            <a:r>
              <a:rPr lang="en-US" altLang="zh-CN" sz="3600" smtClean="0">
                <a:cs typeface="+mn-ea"/>
                <a:sym typeface="+mn-lt"/>
              </a:rPr>
              <a:t> pen is black.</a:t>
            </a:r>
            <a:endParaRPr lang="en-US" altLang="zh-CN" sz="3600" smtClean="0"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r>
              <a:rPr lang="en-US" altLang="zh-CN" sz="3600" smtClean="0">
                <a:cs typeface="+mn-ea"/>
                <a:sym typeface="+mn-lt"/>
              </a:rPr>
              <a:t>3.This is </a:t>
            </a:r>
            <a:r>
              <a:rPr lang="en-US" altLang="zh-CN" sz="3600" u="sng" smtClean="0">
                <a:cs typeface="+mn-ea"/>
                <a:sym typeface="+mn-lt"/>
              </a:rPr>
              <a:t>      </a:t>
            </a:r>
            <a:r>
              <a:rPr lang="en-US" altLang="zh-CN" sz="3600" smtClean="0">
                <a:cs typeface="+mn-ea"/>
                <a:sym typeface="+mn-lt"/>
              </a:rPr>
              <a:t> orange. </a:t>
            </a:r>
            <a:r>
              <a:rPr lang="en-US" altLang="zh-CN" sz="3600" u="sng" smtClean="0">
                <a:cs typeface="+mn-ea"/>
                <a:sym typeface="+mn-lt"/>
              </a:rPr>
              <a:t>      </a:t>
            </a:r>
            <a:r>
              <a:rPr lang="en-US" altLang="zh-CN" sz="3600" smtClean="0">
                <a:cs typeface="+mn-ea"/>
                <a:sym typeface="+mn-lt"/>
              </a:rPr>
              <a:t> orange is orange.</a:t>
            </a:r>
            <a:endParaRPr lang="en-US" altLang="zh-CN" sz="3600" smtClean="0"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r>
              <a:rPr lang="en-US" altLang="zh-CN" sz="3600" smtClean="0">
                <a:cs typeface="+mn-ea"/>
                <a:sym typeface="+mn-lt"/>
              </a:rPr>
              <a:t>4.-What’s this?</a:t>
            </a:r>
            <a:endParaRPr lang="en-US" altLang="zh-CN" sz="3600" smtClean="0"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r>
              <a:rPr lang="en-US" altLang="zh-CN" sz="3600" smtClean="0">
                <a:cs typeface="+mn-ea"/>
                <a:sym typeface="+mn-lt"/>
              </a:rPr>
              <a:t>   -It’s </a:t>
            </a:r>
            <a:r>
              <a:rPr lang="en-US" altLang="zh-CN" sz="3600" u="sng" smtClean="0">
                <a:cs typeface="+mn-ea"/>
                <a:sym typeface="+mn-lt"/>
              </a:rPr>
              <a:t>      </a:t>
            </a:r>
            <a:r>
              <a:rPr lang="en-US" altLang="zh-CN" sz="3600" smtClean="0">
                <a:cs typeface="+mn-ea"/>
                <a:sym typeface="+mn-lt"/>
              </a:rPr>
              <a:t> quilt. </a:t>
            </a:r>
            <a:endParaRPr lang="en-US" altLang="zh-CN" sz="3600" smtClean="0"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r>
              <a:rPr lang="en-US" altLang="zh-CN" sz="3600" smtClean="0">
                <a:cs typeface="+mn-ea"/>
                <a:sym typeface="+mn-lt"/>
              </a:rPr>
              <a:t>5.-What color is </a:t>
            </a:r>
            <a:r>
              <a:rPr lang="en-US" altLang="zh-CN" sz="3600" u="sng" smtClean="0">
                <a:cs typeface="+mn-ea"/>
                <a:sym typeface="+mn-lt"/>
              </a:rPr>
              <a:t>      </a:t>
            </a:r>
            <a:r>
              <a:rPr lang="en-US" altLang="zh-CN" sz="3600" smtClean="0">
                <a:cs typeface="+mn-ea"/>
                <a:sym typeface="+mn-lt"/>
              </a:rPr>
              <a:t> quilt?</a:t>
            </a:r>
            <a:endParaRPr lang="en-US" altLang="zh-CN" sz="3600" smtClean="0"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r>
              <a:rPr lang="en-US" altLang="zh-CN" sz="3600" smtClean="0">
                <a:cs typeface="+mn-ea"/>
                <a:sym typeface="+mn-lt"/>
              </a:rPr>
              <a:t>   -It’s white.</a:t>
            </a:r>
            <a:endParaRPr lang="en-US" altLang="zh-CN" sz="3600" smtClean="0">
              <a:cs typeface="+mn-ea"/>
              <a:sym typeface="+mn-lt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276600" y="1447800"/>
            <a:ext cx="390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360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029200" y="1524000"/>
            <a:ext cx="806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The</a:t>
            </a:r>
            <a:endParaRPr lang="en-US" altLang="zh-CN" sz="28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905000" y="2057400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360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505200" y="2133600"/>
            <a:ext cx="8382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The</a:t>
            </a:r>
            <a:endParaRPr lang="en-US" altLang="zh-CN" sz="28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2438400" y="2667000"/>
            <a:ext cx="1143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an</a:t>
            </a:r>
            <a:endParaRPr lang="en-US" altLang="zh-CN" sz="360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4648200" y="2743200"/>
            <a:ext cx="85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The</a:t>
            </a:r>
            <a:endParaRPr lang="en-US" altLang="zh-CN" sz="28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2057400" y="3962400"/>
            <a:ext cx="390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360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3886200" y="4648200"/>
            <a:ext cx="68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the</a:t>
            </a:r>
            <a:endParaRPr lang="en-US" altLang="zh-CN" sz="28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533400"/>
            <a:ext cx="340995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五、</a:t>
            </a:r>
            <a:r>
              <a:rPr lang="en-US" altLang="zh-CN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动词</a:t>
            </a:r>
            <a:endParaRPr lang="zh-CN" altLang="en-US" sz="4000" b="1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71600" y="1600200"/>
            <a:ext cx="7086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0002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4574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29146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3718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ts val="4000"/>
              </a:lnSpc>
              <a:spcBef>
                <a:spcPts val="1200"/>
              </a:spcBef>
              <a:buFontTx/>
              <a:buNone/>
            </a:pP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Be 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动词：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am /is / are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ts val="4000"/>
              </a:lnSpc>
              <a:spcBef>
                <a:spcPts val="1200"/>
              </a:spcBef>
              <a:buFontTx/>
              <a:buNone/>
            </a:pP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口诀</a:t>
            </a:r>
            <a:r>
              <a:rPr lang="zh-CN" altLang="en-US" sz="3200" b="1" smtClean="0">
                <a:latin typeface="+mn-lt"/>
                <a:ea typeface="+mn-ea"/>
                <a:cs typeface="+mn-ea"/>
                <a:sym typeface="+mn-lt"/>
              </a:rPr>
              <a:t>：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lnSpc>
                <a:spcPts val="4000"/>
              </a:lnSpc>
              <a:spcBef>
                <a:spcPts val="1200"/>
              </a:spcBef>
              <a:buFontTx/>
              <a:buNone/>
            </a:pPr>
            <a:r>
              <a:rPr lang="zh-CN" altLang="en-US" sz="3200" b="1" smtClean="0">
                <a:latin typeface="+mn-lt"/>
                <a:ea typeface="+mn-ea"/>
                <a:cs typeface="+mn-ea"/>
                <a:sym typeface="+mn-lt"/>
              </a:rPr>
              <a:t>我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用 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am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lnSpc>
                <a:spcPts val="4000"/>
              </a:lnSpc>
              <a:spcBef>
                <a:spcPts val="1200"/>
              </a:spcBef>
              <a:buFontTx/>
              <a:buNone/>
            </a:pPr>
            <a:r>
              <a:rPr lang="zh-CN" altLang="en-US" sz="3200" b="1" smtClean="0">
                <a:latin typeface="+mn-lt"/>
                <a:ea typeface="+mn-ea"/>
                <a:cs typeface="+mn-ea"/>
                <a:sym typeface="+mn-lt"/>
              </a:rPr>
              <a:t>你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you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用 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are</a:t>
            </a:r>
            <a:endParaRPr lang="en-US" altLang="zh-CN" sz="3200" b="1" smtClean="0"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lnSpc>
                <a:spcPts val="4000"/>
              </a:lnSpc>
              <a:spcBef>
                <a:spcPts val="1200"/>
              </a:spcBef>
              <a:buFontTx/>
              <a:buNone/>
            </a:pP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跟着他（</a:t>
            </a:r>
            <a:r>
              <a:rPr lang="en-US" altLang="zh-CN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he)/ 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她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she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) /</a:t>
            </a: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它（</a:t>
            </a:r>
            <a:r>
              <a:rPr lang="en-US" altLang="zh-CN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it</a:t>
            </a:r>
            <a:r>
              <a:rPr lang="zh-CN" altLang="en-US" sz="3200" b="1" smtClean="0">
                <a:latin typeface="+mn-lt"/>
                <a:ea typeface="+mn-ea"/>
                <a:cs typeface="+mn-ea"/>
                <a:sym typeface="+mn-lt"/>
              </a:rPr>
              <a:t>）</a:t>
            </a:r>
            <a:endParaRPr lang="zh-CN" altLang="en-US" sz="32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ts val="4000"/>
              </a:lnSpc>
              <a:spcBef>
                <a:spcPts val="1200"/>
              </a:spcBef>
              <a:buFontTx/>
              <a:buNone/>
            </a:pPr>
            <a:r>
              <a:rPr lang="zh-CN" altLang="en-US" sz="3200" b="1">
                <a:latin typeface="+mn-lt"/>
                <a:ea typeface="+mn-ea"/>
                <a:cs typeface="+mn-ea"/>
                <a:sym typeface="+mn-lt"/>
              </a:rPr>
              <a:t>★ 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I 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am = I’m         </a:t>
            </a: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You 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are = You’re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ts val="4000"/>
              </a:lnSpc>
              <a:spcBef>
                <a:spcPts val="1200"/>
              </a:spcBef>
              <a:buFontTx/>
              <a:buNone/>
            </a:pPr>
            <a:r>
              <a:rPr lang="en-US" altLang="zh-CN" sz="3200" b="1">
                <a:latin typeface="+mn-lt"/>
                <a:ea typeface="+mn-ea"/>
                <a:cs typeface="+mn-ea"/>
                <a:sym typeface="+mn-lt"/>
              </a:rPr>
              <a:t>He/She/It </a:t>
            </a:r>
            <a:r>
              <a:rPr lang="en-US" altLang="zh-CN" sz="3200" b="1" smtClean="0">
                <a:latin typeface="+mn-lt"/>
                <a:ea typeface="+mn-ea"/>
                <a:cs typeface="+mn-ea"/>
                <a:sym typeface="+mn-lt"/>
              </a:rPr>
              <a:t>is = He’s/She’s/It’s</a:t>
            </a:r>
            <a:endParaRPr lang="en-US" altLang="zh-CN" sz="3200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3"/>
          <p:cNvSpPr txBox="1">
            <a:spLocks noChangeArrowheads="1"/>
          </p:cNvSpPr>
          <p:nvPr/>
        </p:nvSpPr>
        <p:spPr bwMode="auto">
          <a:xfrm>
            <a:off x="944880" y="609600"/>
            <a:ext cx="781812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0002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4574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29146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371850" indent="-171450" algn="l" defTabSz="685800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3600" b="1" smtClean="0">
                <a:latin typeface="+mn-lt"/>
                <a:ea typeface="+mn-ea"/>
                <a:cs typeface="+mn-ea"/>
                <a:sym typeface="+mn-lt"/>
              </a:rPr>
              <a:t>用</a:t>
            </a:r>
            <a:r>
              <a:rPr lang="en-US" altLang="zh-CN" sz="3600" b="1" smtClean="0"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lang="zh-CN" altLang="en-US" sz="3600" b="1" smtClean="0">
                <a:latin typeface="+mn-lt"/>
                <a:ea typeface="+mn-ea"/>
                <a:cs typeface="+mn-ea"/>
                <a:sym typeface="+mn-lt"/>
              </a:rPr>
              <a:t>动词</a:t>
            </a:r>
            <a:r>
              <a:rPr lang="en-US" altLang="zh-CN" sz="3600" b="1" smtClean="0">
                <a:latin typeface="+mn-lt"/>
                <a:ea typeface="+mn-ea"/>
                <a:cs typeface="+mn-ea"/>
                <a:sym typeface="+mn-lt"/>
              </a:rPr>
              <a:t>am/is/are</a:t>
            </a:r>
            <a:r>
              <a:rPr lang="zh-CN" altLang="en-US" sz="3600" b="1" smtClean="0">
                <a:latin typeface="+mn-lt"/>
                <a:ea typeface="+mn-ea"/>
                <a:cs typeface="+mn-ea"/>
                <a:sym typeface="+mn-lt"/>
              </a:rPr>
              <a:t>填空。</a:t>
            </a:r>
            <a:endParaRPr lang="en-US" altLang="zh-CN" sz="3600" b="1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3600" b="1" smtClean="0">
                <a:latin typeface="+mn-lt"/>
                <a:ea typeface="+mn-ea"/>
                <a:cs typeface="+mn-ea"/>
                <a:sym typeface="+mn-lt"/>
              </a:rPr>
              <a:t>⑴ </a:t>
            </a: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I </a:t>
            </a:r>
            <a:r>
              <a:rPr lang="en-US" altLang="zh-CN" sz="3600" b="1" u="sng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a student. </a:t>
            </a:r>
            <a:endParaRPr lang="en-US" altLang="zh-CN" sz="3600" b="1" smtClean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3600" b="1" smtClean="0">
                <a:latin typeface="+mn-lt"/>
                <a:ea typeface="+mn-ea"/>
                <a:cs typeface="+mn-ea"/>
                <a:sym typeface="+mn-lt"/>
              </a:rPr>
              <a:t>⑵ </a:t>
            </a: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He </a:t>
            </a:r>
            <a:r>
              <a:rPr lang="en-US" altLang="zh-CN" sz="3600" b="1" u="sng" smtClean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en-US" altLang="zh-CN" sz="3600" b="1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Eric. (am/is/are)</a:t>
            </a:r>
            <a:endParaRPr lang="en-US" altLang="zh-CN" sz="36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⑶ She </a:t>
            </a:r>
            <a:r>
              <a:rPr lang="en-US" altLang="zh-CN" sz="3600" b="1" u="sng" smtClean="0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en-US" altLang="zh-CN" sz="3600" b="1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Alice. (am/is/are)</a:t>
            </a:r>
            <a:endParaRPr lang="en-US" altLang="zh-CN" sz="36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⑷ You </a:t>
            </a:r>
            <a:r>
              <a:rPr lang="en-US" altLang="zh-CN" sz="3600" b="1" u="sng"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my friend. (am/is/are)</a:t>
            </a:r>
            <a:endParaRPr lang="en-US" altLang="zh-CN" sz="3600" b="1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⑸ It </a:t>
            </a:r>
            <a:r>
              <a:rPr lang="en-US" altLang="zh-CN" sz="3600" b="1" u="sng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en-US" altLang="zh-CN" sz="3600" b="1">
                <a:latin typeface="+mn-lt"/>
                <a:ea typeface="+mn-ea"/>
                <a:cs typeface="+mn-ea"/>
                <a:sym typeface="+mn-lt"/>
              </a:rPr>
              <a:t>a purple pen. (am/is/are)</a:t>
            </a:r>
            <a:endParaRPr lang="en-US" altLang="zh-CN" sz="36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057400" y="1676400"/>
            <a:ext cx="838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am</a:t>
            </a:r>
            <a:endParaRPr lang="en-US" altLang="zh-CN" sz="32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43200" y="2590800"/>
            <a:ext cx="685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endParaRPr lang="en-US" altLang="zh-CN" sz="32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819400" y="3505200"/>
            <a:ext cx="762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endParaRPr lang="en-US" altLang="zh-CN" sz="32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514600" y="4495800"/>
            <a:ext cx="99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are</a:t>
            </a:r>
            <a:endParaRPr lang="en-US" altLang="zh-CN" sz="32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286000" y="5410200"/>
            <a:ext cx="838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is</a:t>
            </a:r>
            <a:endParaRPr lang="en-US" altLang="zh-CN" sz="3200" b="1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1600200" y="4876800"/>
            <a:ext cx="708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895600" y="457200"/>
            <a:ext cx="34290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六、问候语</a:t>
            </a:r>
            <a:endParaRPr lang="zh-CN" altLang="en-US" sz="4000" b="1" smtClean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676400"/>
            <a:ext cx="73914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800" b="1" smtClean="0">
                <a:solidFill>
                  <a:srgbClr val="003300"/>
                </a:solidFill>
                <a:cs typeface="+mn-ea"/>
                <a:sym typeface="+mn-lt"/>
              </a:rPr>
              <a:t>1.</a:t>
            </a:r>
            <a:r>
              <a:rPr lang="zh-CN" altLang="en-US" sz="2800" b="1" smtClean="0">
                <a:solidFill>
                  <a:srgbClr val="003300"/>
                </a:solidFill>
                <a:cs typeface="+mn-ea"/>
                <a:sym typeface="+mn-lt"/>
              </a:rPr>
              <a:t>早上六点散步时遇见熟人的时候应该说：</a:t>
            </a:r>
            <a:endParaRPr lang="zh-CN" altLang="en-US" sz="2800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800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800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800" b="1" smtClean="0">
                <a:solidFill>
                  <a:srgbClr val="003300"/>
                </a:solidFill>
                <a:cs typeface="+mn-ea"/>
                <a:sym typeface="+mn-lt"/>
              </a:rPr>
              <a:t>2.</a:t>
            </a:r>
            <a:r>
              <a:rPr lang="zh-CN" altLang="en-US" sz="2800" b="1" smtClean="0">
                <a:solidFill>
                  <a:srgbClr val="003300"/>
                </a:solidFill>
                <a:cs typeface="+mn-ea"/>
                <a:sym typeface="+mn-lt"/>
              </a:rPr>
              <a:t>别人与你打招呼</a:t>
            </a:r>
            <a:r>
              <a:rPr lang="en-US" altLang="zh-CN" sz="2800" b="1" smtClean="0">
                <a:solidFill>
                  <a:srgbClr val="003300"/>
                </a:solidFill>
                <a:cs typeface="+mn-ea"/>
                <a:sym typeface="+mn-lt"/>
              </a:rPr>
              <a:t>:“Hello!”</a:t>
            </a:r>
            <a:r>
              <a:rPr lang="zh-CN" altLang="en-US" sz="2800" b="1" smtClean="0">
                <a:solidFill>
                  <a:srgbClr val="003300"/>
                </a:solidFill>
                <a:cs typeface="+mn-ea"/>
                <a:sym typeface="+mn-lt"/>
              </a:rPr>
              <a:t>，你应该回答：</a:t>
            </a:r>
            <a:endParaRPr lang="zh-CN" altLang="en-US" sz="2800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2800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2800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2800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 b="1" smtClean="0">
                <a:solidFill>
                  <a:srgbClr val="003300"/>
                </a:solidFill>
                <a:cs typeface="+mn-ea"/>
                <a:sym typeface="+mn-lt"/>
              </a:rPr>
              <a:t>3.</a:t>
            </a:r>
            <a:r>
              <a:rPr lang="zh-CN" altLang="en-US" sz="2800" b="1" smtClean="0">
                <a:solidFill>
                  <a:srgbClr val="003300"/>
                </a:solidFill>
                <a:cs typeface="+mn-ea"/>
                <a:sym typeface="+mn-lt"/>
              </a:rPr>
              <a:t>下午五点碰到朋友的时候要和对方说：                                         </a:t>
            </a:r>
            <a:endParaRPr lang="zh-CN" altLang="en-US" sz="2800" b="1" smtClean="0">
              <a:solidFill>
                <a:srgbClr val="003300"/>
              </a:solidFill>
              <a:cs typeface="+mn-ea"/>
              <a:sym typeface="+mn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19200" y="3581400"/>
            <a:ext cx="3360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Hello!</a:t>
            </a:r>
            <a:endParaRPr lang="en-US" altLang="zh-CN" sz="36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19200" y="2286000"/>
            <a:ext cx="4645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Good </a:t>
            </a:r>
            <a:r>
              <a:rPr lang="en-US" altLang="zh-CN" sz="36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morning</a:t>
            </a:r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!</a:t>
            </a:r>
            <a:endParaRPr lang="en-US" altLang="zh-CN" sz="36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1219200" y="5029200"/>
            <a:ext cx="4349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Good </a:t>
            </a:r>
            <a:r>
              <a:rPr lang="en-US" altLang="zh-CN" sz="36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afternoon</a:t>
            </a:r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!</a:t>
            </a:r>
            <a:endParaRPr lang="en-US" altLang="zh-CN" sz="36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219200" y="838200"/>
            <a:ext cx="7654925" cy="44958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b="1" smtClean="0">
                <a:solidFill>
                  <a:srgbClr val="003300"/>
                </a:solidFill>
                <a:cs typeface="+mn-ea"/>
                <a:sym typeface="+mn-lt"/>
              </a:rPr>
              <a:t>4.</a:t>
            </a:r>
            <a:r>
              <a:rPr lang="zh-CN" altLang="en-US" b="1" smtClean="0">
                <a:solidFill>
                  <a:srgbClr val="003300"/>
                </a:solidFill>
                <a:cs typeface="+mn-ea"/>
                <a:sym typeface="+mn-lt"/>
              </a:rPr>
              <a:t>晚上八点见到老师应该对老师说：</a:t>
            </a:r>
            <a:endParaRPr lang="en-US" altLang="zh-CN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US" altLang="zh-CN" b="1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b="1" smtClean="0">
                <a:solidFill>
                  <a:srgbClr val="003300"/>
                </a:solidFill>
                <a:cs typeface="+mn-ea"/>
                <a:sym typeface="+mn-lt"/>
              </a:rPr>
              <a:t>                                         </a:t>
            </a:r>
            <a:endParaRPr lang="zh-CN" altLang="en-US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b="1" smtClean="0">
                <a:solidFill>
                  <a:srgbClr val="003300"/>
                </a:solidFill>
                <a:cs typeface="+mn-ea"/>
                <a:sym typeface="+mn-lt"/>
              </a:rPr>
              <a:t>5.</a:t>
            </a:r>
            <a:r>
              <a:rPr lang="zh-CN" altLang="en-US" b="1" smtClean="0">
                <a:solidFill>
                  <a:srgbClr val="003300"/>
                </a:solidFill>
                <a:cs typeface="+mn-ea"/>
                <a:sym typeface="+mn-lt"/>
              </a:rPr>
              <a:t>打招呼后想要问候对方身体好不好应该说：</a:t>
            </a:r>
            <a:endParaRPr lang="zh-CN" altLang="en-US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b="1" smtClean="0">
                <a:solidFill>
                  <a:srgbClr val="003300"/>
                </a:solidFill>
                <a:cs typeface="+mn-ea"/>
                <a:sym typeface="+mn-lt"/>
              </a:rPr>
              <a:t>   </a:t>
            </a:r>
            <a:endParaRPr lang="en-US" altLang="zh-CN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Bef>
                <a:spcPts val="24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b="1" smtClean="0">
                <a:solidFill>
                  <a:srgbClr val="003300"/>
                </a:solidFill>
                <a:cs typeface="+mn-ea"/>
                <a:sym typeface="+mn-lt"/>
              </a:rPr>
              <a:t>对方可能会回答：</a:t>
            </a:r>
            <a:endParaRPr lang="zh-CN" altLang="en-US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b="1" smtClean="0">
                <a:solidFill>
                  <a:srgbClr val="003300"/>
                </a:solidFill>
                <a:cs typeface="+mn-ea"/>
                <a:sym typeface="+mn-lt"/>
              </a:rPr>
              <a:t>    </a:t>
            </a:r>
            <a:endParaRPr lang="en-US" altLang="zh-CN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b="1" smtClean="0">
                <a:solidFill>
                  <a:srgbClr val="003300"/>
                </a:solidFill>
                <a:cs typeface="+mn-ea"/>
                <a:sym typeface="+mn-lt"/>
              </a:rPr>
              <a:t>并且对方可能还会礼尚往来，回问道：</a:t>
            </a:r>
            <a:endParaRPr lang="en-US" altLang="zh-CN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US" altLang="zh-CN" b="1" smtClean="0">
              <a:solidFill>
                <a:srgbClr val="003300"/>
              </a:solidFill>
              <a:cs typeface="+mn-ea"/>
              <a:sym typeface="+mn-lt"/>
            </a:endParaRPr>
          </a:p>
          <a:p>
            <a:pPr eaLnBrk="1" fontAlgn="auto" hangingPunct="1">
              <a:lnSpc>
                <a:spcPct val="80000"/>
              </a:lnSpc>
              <a:spcBef>
                <a:spcPts val="24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b="1" smtClean="0">
                <a:solidFill>
                  <a:srgbClr val="003300"/>
                </a:solidFill>
                <a:cs typeface="+mn-ea"/>
                <a:sym typeface="+mn-lt"/>
              </a:rPr>
              <a:t>这个时候我们应该回答：</a:t>
            </a:r>
            <a:endParaRPr lang="zh-CN" altLang="en-US" b="1" smtClean="0">
              <a:solidFill>
                <a:srgbClr val="003300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371600" y="1219200"/>
            <a:ext cx="3905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Good evening! </a:t>
            </a:r>
            <a:endParaRPr lang="en-US" altLang="zh-CN" sz="32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71600" y="2438400"/>
            <a:ext cx="29464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How are you?</a:t>
            </a:r>
            <a:endParaRPr lang="en-US" altLang="zh-CN" sz="32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267200" y="2971800"/>
            <a:ext cx="3429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I’m fine, thanks.</a:t>
            </a:r>
            <a:endParaRPr lang="en-US" altLang="zh-CN" sz="32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219200" y="4495800"/>
            <a:ext cx="2595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How are you?</a:t>
            </a:r>
            <a:endParaRPr lang="en-US" altLang="zh-CN" sz="32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295400" y="5638800"/>
            <a:ext cx="6934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I’m OK</a:t>
            </a:r>
            <a:r>
              <a:rPr lang="en-US" altLang="zh-CN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  <a:r>
              <a:rPr lang="zh-CN" altLang="en-US" sz="2800" b="1" smtClean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或者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I’m fine, too.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（我也很好）”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https://d.book118.com/368143075130006033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340</Paragraphs>
  <Slides>44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baseType="lpstr" size="51">
      <vt:lpstr>Arial</vt:lpstr>
      <vt:lpstr>Calibri</vt:lpstr>
      <vt:lpstr>宋体</vt:lpstr>
      <vt:lpstr>黑体</vt:lpstr>
      <vt:lpstr>Wingdings</vt:lpstr>
      <vt:lpstr>Bradley Hand ITC</vt:lpstr>
      <vt:lpstr>Office Theme</vt:lpstr>
      <vt:lpstr>语法（一）</vt:lpstr>
      <vt:lpstr>人称代词和Be动词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一、一般疑问句</vt:lpstr>
      <vt:lpstr>PowerPoint Presentation</vt:lpstr>
      <vt:lpstr>PowerPoint Presentation</vt:lpstr>
      <vt:lpstr>PowerPoint Presentation</vt:lpstr>
      <vt:lpstr>PowerPoint Presentation</vt:lpstr>
      <vt:lpstr>3.谓语是实义动词原形，在句首借助do/does</vt:lpstr>
      <vt:lpstr>二、特殊疑问句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Starter Units</vt:lpstr>
      <vt:lpstr>一、元音音素(20个)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五、be动词</vt:lpstr>
      <vt:lpstr>PowerPoint Presentation</vt:lpstr>
      <vt:lpstr>六、问候语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2024-09-11T23:11:44.649</cp:lastPrinted>
  <dcterms:created xsi:type="dcterms:W3CDTF">2024-09-11T15:11:44Z</dcterms:created>
  <dcterms:modified xsi:type="dcterms:W3CDTF">2024-09-11T15:11:47Z</dcterms:modified>
</cp:coreProperties>
</file>