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2" r:id="rId35"/>
    <p:sldId id="355" r:id="rId36"/>
    <p:sldId id="357" r:id="rId37"/>
  </p:sldIdLst>
  <p:sldSz cx="12192000" cy="6858000"/>
  <p:notesSz cx="6858000" cy="9144000"/>
  <p:custDataLst>
    <p:tags r:id="rId3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slide" Target="slides/slide33.xml" /><Relationship Id="rId37" Type="http://schemas.openxmlformats.org/officeDocument/2006/relationships/slide" Target="slides/slide34.xml" /><Relationship Id="rId38" Type="http://schemas.openxmlformats.org/officeDocument/2006/relationships/tags" Target="tags/tag1.xml" /><Relationship Id="rId39" Type="http://schemas.openxmlformats.org/officeDocument/2006/relationships/presProps" Target="presProps.xml" /><Relationship Id="rId4" Type="http://schemas.openxmlformats.org/officeDocument/2006/relationships/slide" Target="slides/slide1.xml" /><Relationship Id="rId40" Type="http://schemas.openxmlformats.org/officeDocument/2006/relationships/viewProps" Target="viewProps.xml" /><Relationship Id="rId41" Type="http://schemas.openxmlformats.org/officeDocument/2006/relationships/theme" Target="theme/theme1.xml" /><Relationship Id="rId42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4345206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8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9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0.xml" /><Relationship Id="rId2" Type="http://schemas.openxmlformats.org/officeDocument/2006/relationships/notesMaster" Target="../notesMasters/notesMaster1.xml" /></Relationships>
</file>

<file path=ppt/notesSlides/_rels/notesSlide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1.xml" /><Relationship Id="rId2" Type="http://schemas.openxmlformats.org/officeDocument/2006/relationships/notesMaster" Target="../notesMasters/notesMaster1.xml" /></Relationships>
</file>

<file path=ppt/notesSlides/_rels/notesSlide2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2.xml" /><Relationship Id="rId2" Type="http://schemas.openxmlformats.org/officeDocument/2006/relationships/notesMaster" Target="../notesMasters/notesMaster1.xml" /></Relationships>
</file>

<file path=ppt/notesSlides/_rels/notesSlide2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ACC19-3D3F-4ECF-B8BF-1EE3328AF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DF192-9AC3-41F1-96CE-222ABA2EB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3B94A-753E-4533-948A-48DAEBC7D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2601F1-E145-4ABD-A6BD-E43D1DB85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0DB6A2-290A-42A9-8031-ED9BC36AD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D8A4B5-765D-46E9-8B1D-891C7B70E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10E396-2ECB-4BE3-AE6B-474CA76A2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3F3FC7-FE89-4621-AF97-F5D48F257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6A657F-E426-4DCB-90CC-F62FA6386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072B4-EE26-4438-929C-9227FD0C0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31413-2A05-4FF3-8186-DD70BAD66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DEFAULT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hexin?subject=chinese#pid=65a0eeb89927cb110812320e#tid=65a8a110945c24000a5fc43e#sourcefrom=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Cover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image" Target="file:///D:\qq&#25991;&#20214;\712321467\Image\C2C\Image2\%7b75232B38-A165-1FB7-499C-2E1C792CACB5%7d.png" TargetMode="External" /><Relationship Id="rId6" Type="http://schemas.openxmlformats.org/officeDocument/2006/relationships/image" Target="../media/image1.png" /><Relationship Id="rId7" Type="http://schemas.openxmlformats.org/officeDocument/2006/relationships/image" Target="../media/image2.jpeg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7">
            <a:lum/>
          </a:blip>
          <a:stretch>
            <a:fillRect t="-16000" b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6" r:link="rId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5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5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7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6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9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0.xml" /><Relationship Id="rId3" Type="http://schemas.openxmlformats.org/officeDocument/2006/relationships/image" Target="../media/image6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1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2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3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4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5.xml" /><Relationship Id="rId3" Type="http://schemas.openxmlformats.org/officeDocument/2006/relationships/image" Target="../media/image6.jpeg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6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7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00122111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1checked= 1 &amp; amp; version = 1.0.5checked=1&amp;version=1.0.5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2#47b93f322.fixed?vbadefaultcenterpage=1&amp;parentnodeid=a81073588&amp;color=6,158,219&amp;vbahtmlprocessed=1&amp;bbb=1" title=""/>
          <p:cNvSpPr/>
          <p:nvPr/>
        </p:nvSpPr>
        <p:spPr>
          <a:xfrm>
            <a:off x="0" y="1792224"/>
            <a:ext cx="12188952" cy="1161288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8500"/>
              </a:lnSpc>
            </a:pPr>
            <a:r>
              <a:rPr lang="en-US" altLang="zh-CN" sz="4800" b="1" i="0">
                <a:solidFill>
                  <a:srgbClr val="069EDB"/>
                </a:solidFill>
                <a:latin typeface="Times New Roman" pitchFamily="34" charset="0"/>
                <a:ea typeface="SimSun" pitchFamily="34" charset="-122"/>
                <a:cs typeface="Times New Roman" pitchFamily="34" charset="-120"/>
              </a:rPr>
              <a:t>第三编</a:t>
            </a:r>
            <a:r>
              <a:rPr lang="en-US" altLang="zh-CN" sz="4800" b="1" i="0">
                <a:solidFill>
                  <a:srgbClr val="069EDB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</a:t>
            </a:r>
            <a:r>
              <a:rPr lang="en-US" altLang="zh-CN" sz="4800" b="1" i="0">
                <a:solidFill>
                  <a:srgbClr val="069EDB"/>
                </a:solidFill>
                <a:latin typeface="Times New Roman" pitchFamily="34" charset="0"/>
                <a:ea typeface="SimSun" pitchFamily="34" charset="-122"/>
                <a:cs typeface="Times New Roman" pitchFamily="34" charset="-120"/>
              </a:rPr>
              <a:t>现代文阅读</a:t>
            </a:r>
            <a:endParaRPr lang="en-US" altLang="zh-CN" sz="4800"/>
          </a:p>
        </p:txBody>
      </p:sp>
      <p:sp>
        <p:nvSpPr>
          <p:cNvPr id="3" name="C_2#47b93f322.fixed?vbadefaultcenterpage=1&amp;parentnodeid=a81073588&amp;color=6,158,219&amp;vbahtmlprocessed=1&amp;bbb=1" title=""/>
          <p:cNvSpPr/>
          <p:nvPr/>
        </p:nvSpPr>
        <p:spPr>
          <a:xfrm>
            <a:off x="0" y="3029839"/>
            <a:ext cx="12188952" cy="972058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8500"/>
              </a:lnSpc>
            </a:pPr>
            <a:r>
              <a:rPr lang="en-US" altLang="zh-CN" sz="4800" b="1" i="0">
                <a:solidFill>
                  <a:srgbClr val="069EDB"/>
                </a:solidFill>
                <a:latin typeface="Times New Roman" pitchFamily="34" charset="0"/>
                <a:ea typeface="SimSun" pitchFamily="34" charset="-122"/>
                <a:cs typeface="Times New Roman" pitchFamily="34" charset="-120"/>
              </a:rPr>
              <a:t>第九章</a:t>
            </a:r>
            <a:r>
              <a:rPr lang="en-US" altLang="zh-CN" sz="4800" b="1" i="0">
                <a:solidFill>
                  <a:srgbClr val="069EDB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</a:t>
            </a:r>
            <a:r>
              <a:rPr lang="en-US" altLang="zh-CN" sz="4800" b="1" i="0">
                <a:solidFill>
                  <a:srgbClr val="069EDB"/>
                </a:solidFill>
                <a:latin typeface="Times New Roman" pitchFamily="34" charset="0"/>
                <a:ea typeface="SimSun" pitchFamily="34" charset="-122"/>
                <a:cs typeface="Times New Roman" pitchFamily="34" charset="-120"/>
              </a:rPr>
              <a:t>非连续性文本阅读</a:t>
            </a:r>
            <a:endParaRPr lang="en-US" altLang="zh-CN" sz="4800"/>
          </a:p>
        </p:txBody>
      </p:sp>
    </p:spTree>
  </p:cSld>
  <p:clrMapOvr>
    <a:masterClrMapping/>
  </p:clrMapOvr>
  <p:transition>
    <p:split dir="in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2checked= 1 &amp; amp; version = 1.0.5checked=1&amp;version=1.0.5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P_4_BD#003e29264?colgroup=15,19&amp;vbadefaultcenterpage=1&amp;parentnodeid=4bd099e2a&amp;color=0,0,0&amp;vbahtmlprocessed=1&amp;bbb=1&amp;hasbroken=1" title="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3742795"/>
              </p:ext>
            </p:extLst>
          </p:nvPr>
        </p:nvGraphicFramePr>
        <p:xfrm>
          <a:off x="548640" y="1791996"/>
          <a:ext cx="11064240" cy="4305300"/>
        </p:xfrm>
        <a:graphic>
          <a:graphicData uri="http://schemas.openxmlformats.org/drawingml/2006/table">
            <a:tbl>
              <a:tblPr/>
              <a:tblGrid>
                <a:gridCol w="497433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899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08051"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ts val="37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SimSun" pitchFamily="34" charset="-122"/>
                          <a:cs typeface="Calibri" pitchFamily="34" charset="-120"/>
                        </a:rPr>
                        <a:t>学业目标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ts val="37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SimSun" pitchFamily="34" charset="-122"/>
                          <a:cs typeface="Calibri" pitchFamily="34" charset="-120"/>
                        </a:rPr>
                        <a:t>对标考情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21049"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38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SimSun" pitchFamily="34" charset="-122"/>
                          <a:cs typeface="Calibri" pitchFamily="34" charset="-120"/>
                        </a:rPr>
                        <a:t>1.阅读由多种材料组合、较为复杂</a:t>
                      </a:r>
                    </a:p>
                    <a:p>
                      <a:pPr marL="0" indent="0" algn="l" latinLnBrk="1" hangingPunct="0">
                        <a:lnSpc>
                          <a:spcPts val="38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SimSun" pitchFamily="34" charset="-122"/>
                          <a:cs typeface="Calibri" pitchFamily="34" charset="-120"/>
                        </a:rPr>
                        <a:t>的非连续性文本，能领会文本的意</a:t>
                      </a:r>
                    </a:p>
                    <a:p>
                      <a:pPr marL="0" indent="0" algn="l" latinLnBrk="1" hangingPunct="0">
                        <a:lnSpc>
                          <a:spcPts val="38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SimSun" pitchFamily="34" charset="-122"/>
                          <a:cs typeface="Calibri" pitchFamily="34" charset="-120"/>
                        </a:rPr>
                        <a:t>思，得出有意义的结论。</a:t>
                      </a:r>
                      <a:endParaRPr lang="en-US" altLang="zh-CN" sz="1200"/>
                    </a:p>
                    <a:p>
                      <a:pPr marL="0" indent="0" algn="l" latinLnBrk="1" hangingPunct="0">
                        <a:lnSpc>
                          <a:spcPts val="38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SimSun" pitchFamily="34" charset="-122"/>
                          <a:cs typeface="Calibri" pitchFamily="34" charset="-120"/>
                        </a:rPr>
                        <a:t>2.能概括说明性文字的主要内容或</a:t>
                      </a:r>
                    </a:p>
                    <a:p>
                      <a:pPr marL="0" indent="0" algn="l" latinLnBrk="1" hangingPunct="0">
                        <a:lnSpc>
                          <a:spcPts val="38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SimSun" pitchFamily="34" charset="-122"/>
                          <a:cs typeface="Calibri" pitchFamily="34" charset="-120"/>
                        </a:rPr>
                        <a:t>简单的非连续性文本的关键信息，</a:t>
                      </a:r>
                    </a:p>
                    <a:p>
                      <a:pPr marL="0" lvl="0" indent="0" algn="l" latinLnBrk="1" hangingPunct="0">
                        <a:lnSpc>
                          <a:spcPts val="36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SimSun" pitchFamily="34" charset="-122"/>
                          <a:cs typeface="Calibri" pitchFamily="34" charset="-120"/>
                        </a:rPr>
                        <a:t>初步判断内容或信息的合理性。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38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SimSun" pitchFamily="34" charset="-122"/>
                          <a:cs typeface="Calibri" pitchFamily="34" charset="-120"/>
                        </a:rPr>
                        <a:t>1.江西省2021～2023年都考查了非连续性文</a:t>
                      </a:r>
                    </a:p>
                    <a:p>
                      <a:pPr marL="0" indent="0" algn="l" latinLnBrk="1" hangingPunct="0">
                        <a:lnSpc>
                          <a:spcPts val="38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SimSun" pitchFamily="34" charset="-122"/>
                          <a:cs typeface="Calibri" pitchFamily="34" charset="-120"/>
                        </a:rPr>
                        <a:t>本阅读。</a:t>
                      </a:r>
                      <a:endParaRPr lang="en-US" altLang="zh-CN" sz="1200"/>
                    </a:p>
                    <a:p>
                      <a:pPr marL="0" indent="0" algn="l" latinLnBrk="1" hangingPunct="0">
                        <a:lnSpc>
                          <a:spcPts val="38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SimSun" pitchFamily="34" charset="-122"/>
                          <a:cs typeface="Calibri" pitchFamily="34" charset="-120"/>
                        </a:rPr>
                        <a:t>2.从题型和分值来看，考查形式有简答和选</a:t>
                      </a:r>
                    </a:p>
                    <a:p>
                      <a:pPr marL="0" indent="0" algn="l" latinLnBrk="1" hangingPunct="0">
                        <a:lnSpc>
                          <a:spcPts val="38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SimSun" pitchFamily="34" charset="-122"/>
                          <a:cs typeface="Calibri" pitchFamily="34" charset="-120"/>
                        </a:rPr>
                        <a:t>择两种，设2道小题，分值为6～7分。</a:t>
                      </a:r>
                      <a:endParaRPr lang="en-US" altLang="zh-CN" sz="1200"/>
                    </a:p>
                    <a:p>
                      <a:pPr marL="0" indent="0" algn="l" latinLnBrk="1" hangingPunct="0">
                        <a:lnSpc>
                          <a:spcPts val="38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SimSun" pitchFamily="34" charset="-122"/>
                          <a:cs typeface="Calibri" pitchFamily="34" charset="-120"/>
                        </a:rPr>
                        <a:t>3.考查形式灵活多样。非连续性文本蕴含丰</a:t>
                      </a:r>
                    </a:p>
                    <a:p>
                      <a:pPr marL="0" indent="0" algn="l" latinLnBrk="1" hangingPunct="0">
                        <a:lnSpc>
                          <a:spcPts val="38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SimSun" pitchFamily="34" charset="-122"/>
                          <a:cs typeface="Calibri" pitchFamily="34" charset="-120"/>
                        </a:rPr>
                        <a:t>富的信息资源，其话题鲜活，信息量大，概</a:t>
                      </a:r>
                    </a:p>
                    <a:p>
                      <a:pPr marL="0" indent="0" algn="l" latinLnBrk="1" hangingPunct="0">
                        <a:lnSpc>
                          <a:spcPts val="38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SimSun" pitchFamily="34" charset="-122"/>
                          <a:cs typeface="Calibri" pitchFamily="34" charset="-120"/>
                        </a:rPr>
                        <a:t>括性强，言语理解与表达问法新颖，题目设</a:t>
                      </a:r>
                    </a:p>
                    <a:p>
                      <a:pPr marL="0" lvl="0" indent="0" algn="l" latinLnBrk="1" hangingPunct="0">
                        <a:lnSpc>
                          <a:spcPts val="36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SimSun" pitchFamily="34" charset="-122"/>
                          <a:cs typeface="Calibri" pitchFamily="34" charset="-120"/>
                        </a:rPr>
                        <a:t>置机动灵活。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  <p:transition>
    <p:split dir="in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3checked= 1 &amp; amp; version = 1.0.5checked=1&amp;version=1.0.5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P_4_BD#003e29264?colgroup=15,19&amp;vbadefaultcenterpage=1&amp;parentnodeid=4bd099e2a&amp;color=0,0,0&amp;vbahtmlprocessed=1&amp;bbb=1&amp;hasbroken=1" title="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6430548"/>
              </p:ext>
            </p:extLst>
          </p:nvPr>
        </p:nvGraphicFramePr>
        <p:xfrm>
          <a:off x="548640" y="2107096"/>
          <a:ext cx="11064240" cy="3822700"/>
        </p:xfrm>
        <a:graphic>
          <a:graphicData uri="http://schemas.openxmlformats.org/drawingml/2006/table">
            <a:tbl>
              <a:tblPr/>
              <a:tblGrid>
                <a:gridCol w="497433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899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08051"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ts val="37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SimSun" pitchFamily="34" charset="-122"/>
                          <a:cs typeface="Calibri" pitchFamily="34" charset="-120"/>
                        </a:rPr>
                        <a:t>学业目标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ts val="37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SimSun" pitchFamily="34" charset="-122"/>
                          <a:cs typeface="Calibri" pitchFamily="34" charset="-120"/>
                        </a:rPr>
                        <a:t>对标考情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13049"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38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SimSun" pitchFamily="34" charset="-122"/>
                          <a:cs typeface="Calibri" pitchFamily="34" charset="-120"/>
                        </a:rPr>
                        <a:t>3.阅读新闻报道、说明性文字以及</a:t>
                      </a:r>
                    </a:p>
                    <a:p>
                      <a:pPr marL="0" indent="0" algn="l" latinLnBrk="1" hangingPunct="0">
                        <a:lnSpc>
                          <a:spcPts val="38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SimSun" pitchFamily="34" charset="-122"/>
                          <a:cs typeface="Calibri" pitchFamily="34" charset="-120"/>
                        </a:rPr>
                        <a:t>非连续性文本，能区分事实与观</a:t>
                      </a:r>
                    </a:p>
                    <a:p>
                      <a:pPr marL="0" indent="0" algn="l" latinLnBrk="1" hangingPunct="0">
                        <a:lnSpc>
                          <a:spcPts val="38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SimSun" pitchFamily="34" charset="-122"/>
                          <a:cs typeface="Calibri" pitchFamily="34" charset="-120"/>
                        </a:rPr>
                        <a:t>点；能提取、归纳、概括主要信</a:t>
                      </a:r>
                    </a:p>
                    <a:p>
                      <a:pPr marL="0" indent="0" algn="l" latinLnBrk="1" hangingPunct="0">
                        <a:lnSpc>
                          <a:spcPts val="38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SimSun" pitchFamily="34" charset="-122"/>
                          <a:cs typeface="Calibri" pitchFamily="34" charset="-120"/>
                        </a:rPr>
                        <a:t>息，把握信息之间的联系，得出有</a:t>
                      </a:r>
                    </a:p>
                    <a:p>
                      <a:pPr marL="0" indent="0" algn="l" latinLnBrk="1" hangingPunct="0">
                        <a:lnSpc>
                          <a:spcPts val="38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SimSun" pitchFamily="34" charset="-122"/>
                          <a:cs typeface="Calibri" pitchFamily="34" charset="-120"/>
                        </a:rPr>
                        <a:t>意义的结论；能利用掌握的多种证</a:t>
                      </a:r>
                    </a:p>
                    <a:p>
                      <a:pPr marL="0" indent="0" algn="l" latinLnBrk="1" hangingPunct="0">
                        <a:lnSpc>
                          <a:spcPts val="38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SimSun" pitchFamily="34" charset="-122"/>
                          <a:cs typeface="Calibri" pitchFamily="34" charset="-120"/>
                        </a:rPr>
                        <a:t>据判断信息的真实性与可信度，能</a:t>
                      </a:r>
                    </a:p>
                    <a:p>
                      <a:pPr marL="0" lvl="0" indent="0" algn="l" latinLnBrk="1" hangingPunct="0">
                        <a:lnSpc>
                          <a:spcPts val="36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SimSun" pitchFamily="34" charset="-122"/>
                          <a:cs typeface="Calibri" pitchFamily="34" charset="-120"/>
                        </a:rPr>
                        <a:t>运用文本信息解决具体问题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38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SimSun" pitchFamily="34" charset="-122"/>
                          <a:cs typeface="Calibri" pitchFamily="34" charset="-120"/>
                        </a:rPr>
                        <a:t>4.具有较强的探究性。</a:t>
                      </a:r>
                      <a:endParaRPr lang="en-US" altLang="zh-CN" sz="1200"/>
                    </a:p>
                    <a:p>
                      <a:pPr marL="0" indent="0" algn="l" latinLnBrk="1" hangingPunct="0">
                        <a:lnSpc>
                          <a:spcPts val="38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SimSun" pitchFamily="34" charset="-122"/>
                          <a:cs typeface="Calibri" pitchFamily="34" charset="-120"/>
                        </a:rPr>
                        <a:t>5.注重个性阅读体验。考生阅读材料时，要求他们具有一定的转换认知能力，即必须联系积累的知识经验及生活体验去解释文本的意义，注重提高个性思考和判断能力，并对文本的形式和内容进行反思与评价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" name="P_4_BD#003e29264?colgroup=15,19&amp;vbadefaultcenterpage=1&amp;parentnodeid=4bd099e2a&amp;color=0,0,0&amp;vbahtmlprocessed=1&amp;bbb=1" title="">
            <a:extLst>
              <a:ext uri="{FF2B5EF4-FFF2-40B4-BE49-F238E27FC236}">
                <a16:creationId xmlns:a16="http://schemas.microsoft.com/office/drawing/2014/main" id="{402A37F3-BC6A-5301-CED0-4B9660033EAF}"/>
              </a:ext>
            </a:extLst>
          </p:cNvPr>
          <p:cNvSpPr txBox="1"/>
          <p:nvPr/>
        </p:nvSpPr>
        <p:spPr>
          <a:xfrm>
            <a:off x="10997327" y="1490130"/>
            <a:ext cx="615553" cy="495585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4200"/>
              </a:lnSpc>
            </a:pPr>
            <a:r>
              <a:rPr lang="zh-CN" altLang="en-US" sz="2400">
                <a:latin typeface="Calibri" pitchFamily="34" charset="0"/>
              </a:rPr>
              <a:t>续表</a:t>
            </a:r>
          </a:p>
        </p:txBody>
      </p:sp>
    </p:spTree>
  </p:cSld>
  <p:clrMapOvr>
    <a:masterClrMapping/>
  </p:clrMapOvr>
  <p:transition>
    <p:split dir="in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4checked= 1 &amp; amp; version = 1.0.5checked=1&amp;version=1.0.5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C_3_BD#69bd797aa?vbadefaultcenterpage=1&amp;parentnodeid=47b93f322&amp;color=0,0,0&amp;vbahtmlprocessed=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536" y="1062000"/>
            <a:ext cx="10469880" cy="694944"/>
          </a:xfrm>
          <a:prstGeom prst="rect">
            <a:avLst/>
          </a:prstGeom>
        </p:spPr>
      </p:pic>
      <p:sp>
        <p:nvSpPr>
          <p:cNvPr id="3" name="C_4_BD#c232a5255?vbadefaultcenterpage=1&amp;parentnodeid=69bd797aa&amp;color=0,0,0&amp;vbahtmlprocessed=1&amp;bbb=1&amp;hasbroken=1" title=""/>
          <p:cNvSpPr/>
          <p:nvPr/>
        </p:nvSpPr>
        <p:spPr>
          <a:xfrm>
            <a:off x="548640" y="1893596"/>
            <a:ext cx="11091672" cy="1471168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400"/>
              </a:lnSpc>
            </a:pPr>
            <a:r>
              <a:rPr lang="en-US" altLang="zh-CN" sz="3000" b="1" i="0">
                <a:solidFill>
                  <a:srgbClr val="000000"/>
                </a:solidFill>
                <a:latin typeface="Times New Roman" pitchFamily="34" charset="0"/>
                <a:ea typeface="Microsoft Yahei" pitchFamily="34" charset="-122"/>
                <a:cs typeface="Times New Roman" pitchFamily="34" charset="-120"/>
              </a:rPr>
              <a:t>一、（2023·江西）阅读下面的文字，完成1~2题。（每小题3分，</a:t>
            </a:r>
          </a:p>
          <a:p>
            <a:pPr latinLnBrk="1">
              <a:lnSpc>
                <a:spcPts val="5300"/>
              </a:lnSpc>
            </a:pPr>
            <a:r>
              <a:rPr lang="en-US" altLang="zh-CN" sz="3000" b="1" i="0">
                <a:solidFill>
                  <a:srgbClr val="000000"/>
                </a:solidFill>
                <a:latin typeface="Times New Roman" pitchFamily="34" charset="0"/>
                <a:ea typeface="Microsoft Yahei" pitchFamily="34" charset="-122"/>
                <a:cs typeface="Times New Roman" pitchFamily="34" charset="-120"/>
              </a:rPr>
              <a:t>共6分）</a:t>
            </a:r>
            <a:endParaRPr lang="en-US" altLang="zh-CN" sz="3000"/>
          </a:p>
        </p:txBody>
      </p:sp>
      <p:sp>
        <p:nvSpPr>
          <p:cNvPr id="4" name="QM_5_BD.1_1#a42e7cc08?vbaanalysisanswer=1&amp;vbadefaultcenterpage=1&amp;parentnodeid=c232a5255&amp;color=0,0,0&amp;vbahtmlprocessed=1&amp;bbb=1&amp;hasbroken=1" title=""/>
          <p:cNvSpPr/>
          <p:nvPr/>
        </p:nvSpPr>
        <p:spPr>
          <a:xfrm>
            <a:off x="548640" y="3254628"/>
            <a:ext cx="11091672" cy="223520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材料一：</a:t>
            </a: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文物，指遗存在社会上或埋藏在地下的人类文化遗物。中国的文物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是中华文明发展程度的重要标志，承载着灿烂的古代文明，传承着优秀的历史文化，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讲述着中华民族在历史进程中创造的辉煌，维系着自强不息、厚德载物、天人合一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的民族精神。</a:t>
            </a:r>
            <a:endParaRPr lang="en-US" altLang="zh-CN" sz="2400"/>
          </a:p>
          <a:p>
            <a:pPr latinLnBrk="1">
              <a:lnSpc>
                <a:spcPct val="150000"/>
              </a:lnSpc>
            </a:pP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32checked= 1 &amp; amp; version = 1.0.5checked=1&amp;version=1.0.5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M_5_BD.1_1#a42e7cc08?vbaanalysisanswer=1&amp;vbadefaultcenterpage=1&amp;parentnodeid=c232a5255&amp;color=0,0,0&amp;vbahtmlprocessed=1&amp;bbb=1&amp;hasbroken=1" title="">
            <a:extLst>
              <a:ext uri="{FF2B5EF4-FFF2-40B4-BE49-F238E27FC236}">
                <a16:creationId xmlns:a16="http://schemas.microsoft.com/office/drawing/2014/main" id="{55633385-CA32-3A8C-C2DA-8296BB96471A}"/>
              </a:ext>
            </a:extLst>
          </p:cNvPr>
          <p:cNvSpPr/>
          <p:nvPr/>
        </p:nvSpPr>
        <p:spPr>
          <a:xfrm>
            <a:off x="548640" y="1062000"/>
            <a:ext cx="11091672" cy="572604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38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anose="02010600030101010101" pitchFamily="2" charset="-122"/>
                <a:ea typeface="KaiTi" pitchFamily="34" charset="-122"/>
                <a:cs typeface="KaiTi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文物，尤其是国宝级文物，是不可再生的历史文化资源，是中华文明永不磨灭</a:t>
            </a:r>
          </a:p>
          <a:p>
            <a:pPr latinLnBrk="1">
              <a:lnSpc>
                <a:spcPts val="38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的“金色名片”。深藏在各大博物馆中的国宝级文物，犹如“养在深闺人未识”的</a:t>
            </a:r>
          </a:p>
          <a:p>
            <a:pPr latinLnBrk="1">
              <a:lnSpc>
                <a:spcPts val="38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少女，对于大多数人来说，很难睹其风采，赏其神韵，更谈不上了解其所承载的历</a:t>
            </a:r>
          </a:p>
          <a:p>
            <a:pPr latinLnBrk="1">
              <a:lnSpc>
                <a:spcPts val="38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史、文化、智慧和精神。所以，习近平总书记强调：“让文物说话、把历史智慧告</a:t>
            </a:r>
          </a:p>
          <a:p>
            <a:pPr latinLnBrk="1">
              <a:lnSpc>
                <a:spcPts val="38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诉人们，激发我们的民族自豪感和自信心，坚定全体人民振兴中华、实现中国梦的</a:t>
            </a:r>
          </a:p>
          <a:p>
            <a:pPr latinLnBrk="1">
              <a:lnSpc>
                <a:spcPts val="38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信心和决心。”</a:t>
            </a:r>
            <a:endParaRPr lang="en-US" altLang="zh-CN" sz="2400"/>
          </a:p>
          <a:p>
            <a:pPr latinLnBrk="1">
              <a:lnSpc>
                <a:spcPts val="38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“让文物说话”，简单的一句话产生了强烈的反响。各大博物馆陆续策划出形</a:t>
            </a:r>
          </a:p>
          <a:p>
            <a:pPr latinLnBrk="1">
              <a:lnSpc>
                <a:spcPts val="38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式多样、风格各异的展览，一大批国宝文物走出库房，和普通大众亲切见面。电视、</a:t>
            </a:r>
          </a:p>
          <a:p>
            <a:pPr latinLnBrk="1">
              <a:lnSpc>
                <a:spcPts val="38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网络媒体也陆续推出《如果文物会说话》《国家宝藏》等节目，以新颖的形式，将</a:t>
            </a:r>
          </a:p>
          <a:p>
            <a:pPr latinLnBrk="1">
              <a:lnSpc>
                <a:spcPts val="38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历史和现实结合起来，掀起了一股欣赏国宝、品味文明的热潮。感悟国宝，离不开</a:t>
            </a:r>
          </a:p>
          <a:p>
            <a:pPr latinLnBrk="1">
              <a:lnSpc>
                <a:spcPts val="38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中华文明；讲述中华文明，离不开解读国宝。（摘编自佟洵、王云松主编的《国家</a:t>
            </a:r>
          </a:p>
          <a:p>
            <a:pPr latinLnBrk="1">
              <a:lnSpc>
                <a:spcPts val="36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宝藏》）</a:t>
            </a:r>
            <a:endParaRPr lang="en-US" altLang="zh-CN" sz="2400"/>
          </a:p>
        </p:txBody>
      </p:sp>
    </p:spTree>
    <p:extLst>
      <p:ext uri="{BB962C8B-B14F-4D97-AF65-F5344CB8AC3E}">
        <p14:creationId xmlns:p14="http://schemas.microsoft.com/office/powerpoint/2010/main" val="3545086059"/>
      </p:ext>
    </p:extLst>
  </p:cSld>
  <p:clrMapOvr>
    <a:masterClrMapping/>
  </p:clrMapOvr>
  <p:transition>
    <p:split dir="in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5checked= 1 &amp; amp; version = 1.0.5checked=1&amp;version=1.0.5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M_5_BD.1_2#a42e7cc08?vbaanalysisanswer=1&amp;vbadefaultcenterpage=1&amp;parentnodeid=c232a5255&amp;color=0,0,0&amp;vbahtmlprocessed=1&amp;bbb=1&amp;hasbroken=1" title=""/>
          <p:cNvSpPr/>
          <p:nvPr/>
        </p:nvSpPr>
        <p:spPr>
          <a:xfrm>
            <a:off x="548640" y="1175170"/>
            <a:ext cx="11091672" cy="502920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材料二：</a:t>
            </a: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酒文化在中国源远流长、博大精深，与之相伴而生的“酒器艺术”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更是异彩纷呈。早在殷商时期，我国便已形成一套以酒器为核心的复杂的青铜礼器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组合。从表面上看，这些器物是祭祀祖先和神灵的礼器，实则是“明贵贱，辨等列”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的重要载体——礼法中对不同身份、地位的贵族，允许使用青铜酒器的数量和种类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有着严格的规定，且容不得丝毫僭越。</a:t>
            </a:r>
            <a:endParaRPr lang="en-US" altLang="zh-CN" sz="2400"/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anose="02010600030101010101" pitchFamily="2" charset="-122"/>
                <a:ea typeface="KaiTi" pitchFamily="34" charset="-122"/>
                <a:cs typeface="KaiTi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在我们能见到的所有先秦时期的酒器中，尊可谓最为独特的一类。那尊是什么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呢？尊，原本是成组礼器的共称。但到了宋代，尊开始专指一类酒器。这类酒器一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般是侈口、长颈、或圆腹或方腹，带有圈足，比较典型的器物有珍藏在国家博物馆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的四羊方尊和龙虎尊。此外，《礼记·明堂记》记载“牲用白牡，尊用牺象”，后</a:t>
            </a:r>
          </a:p>
          <a:p>
            <a:pPr latinLnBrk="1">
              <a:lnSpc>
                <a:spcPct val="150000"/>
              </a:lnSpc>
            </a:pP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33checked= 1 &amp; amp; version = 1.0.5checked=1&amp;version=1.0.5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M_5_BD.1_2#a42e7cc08?vbaanalysisanswer=1&amp;vbadefaultcenterpage=1&amp;parentnodeid=c232a5255&amp;color=0,0,0&amp;vbahtmlprocessed=1&amp;bbb=1&amp;hasbroken=1" title="">
            <a:extLst>
              <a:ext uri="{FF2B5EF4-FFF2-40B4-BE49-F238E27FC236}">
                <a16:creationId xmlns:a16="http://schemas.microsoft.com/office/drawing/2014/main" id="{57A87C22-6FEA-FA95-0132-7B685B9ABA44}"/>
              </a:ext>
            </a:extLst>
          </p:cNvPr>
          <p:cNvSpPr/>
          <p:nvPr/>
        </p:nvSpPr>
        <p:spPr>
          <a:xfrm>
            <a:off x="548640" y="2028166"/>
            <a:ext cx="11091672" cy="3268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世一些学者根据这样的记载，也将一些铸成动物形状的酒器冠以尊名，如兔尊、鸟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尊、豕（猪）尊、牛尊、羊尊之类，若将这些尊置于一处，活脱脱就是一个小型动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物园。</a:t>
            </a:r>
            <a:endParaRPr lang="en-US" altLang="zh-CN" sz="2400"/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anose="02010600030101010101" pitchFamily="2" charset="-122"/>
                <a:ea typeface="KaiTi" pitchFamily="34" charset="-122"/>
                <a:cs typeface="KaiTi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不过，这些仅是先秦时期的尊，如果算上后世被称为尊的酒器，那这类酒器的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家族会更加庞大，也会更加复杂，这里就不作赘述了。（摘选自李想《国宝小档</a:t>
            </a:r>
          </a:p>
          <a:p>
            <a:pPr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案——象尊》）</a:t>
            </a:r>
            <a:endParaRPr lang="en-US" altLang="zh-CN" sz="2400"/>
          </a:p>
        </p:txBody>
      </p:sp>
    </p:spTree>
    <p:extLst>
      <p:ext uri="{BB962C8B-B14F-4D97-AF65-F5344CB8AC3E}">
        <p14:creationId xmlns:p14="http://schemas.microsoft.com/office/powerpoint/2010/main" val="2273289673"/>
      </p:ext>
    </p:extLst>
  </p:cSld>
  <p:clrMapOvr>
    <a:masterClrMapping/>
  </p:clrMapOvr>
  <p:transition>
    <p:split dir="in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6checked= 1 &amp; amp; version = 1.0.5checked=1&amp;version=1.0.5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M_5_BD.1_3#a42e7cc08?vbaanalysisanswer=1&amp;vbadefaultcenterpage=1&amp;parentnodeid=c232a5255&amp;color=0,0,0&amp;vbahtmlprocessed=1&amp;bbb=1&amp;hasbroken=1" title=""/>
          <p:cNvSpPr/>
          <p:nvPr/>
        </p:nvSpPr>
        <p:spPr>
          <a:xfrm>
            <a:off x="548640" y="2310106"/>
            <a:ext cx="11091672" cy="27097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材料三：</a:t>
            </a: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徜徉在中华文明的历史长河中，我们能遇到许多与兔相关的文化符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号。在这些符号中，文物中的兔子无疑是最为形象的：无论是新石器时期的玉器、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先秦时期的青铜器、魏晋时期的石雕，还是隋唐时期的壁画、宋元时期的书画，抑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或是明清时期的瓷器</a:t>
            </a:r>
            <a:r>
              <a:rPr lang="en-US" altLang="zh-CN" sz="2400" b="1" i="0">
                <a:solidFill>
                  <a:srgbClr val="000000"/>
                </a:solidFill>
                <a:latin typeface="SimSun" panose="02010600030101010101" pitchFamily="2" charset="-122"/>
                <a:ea typeface="KaiTi" pitchFamily="34" charset="-122"/>
                <a:cs typeface="KaiTi" pitchFamily="34" charset="-120"/>
              </a:rPr>
              <a:t>……</a:t>
            </a: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栩栩如生的兔子跨越千百年的时光，可爱灵动地呈现在今</a:t>
            </a:r>
          </a:p>
          <a:p>
            <a:pPr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人面前，诉说着它们承载的历史。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7checked= 1 &amp; amp; version = 1.0.5checked=1&amp;version=1.0.5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M_5_BD.1_4#a42e7cc08?vbaanalysisanswer=1&amp;vbadefaultcenterpage=1&amp;parentnodeid=c232a5255&amp;color=0,0,0&amp;vbahtmlprocessed=1&amp;bbb=1&amp;hasbroken=1" title=""/>
          <p:cNvSpPr/>
          <p:nvPr/>
        </p:nvSpPr>
        <p:spPr>
          <a:xfrm>
            <a:off x="548640" y="1761466"/>
            <a:ext cx="11091672" cy="38273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我国现存最早的与兔相关的人类制品是一件新石器时期的玉兔饰。考古发掘资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料显示，这件玉兔饰出土于安徽省含山县凌家滩遗址，长6.8厘米，宽1.9厘米，厚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0.2厘米。玉兔呈飞奔状，头微微向上扬，两耳紧贴后背，短尾上翘，后腿抬起。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它的下部有一条长方形凹边，凹边上对钻4个大小不一的圆孔，表明这件玉兔饰可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能与其他器物连缀在一起使用，或为冠饰，或为梳背。工匠用寥寥数刀便将兔子的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神韵展现出来，新石器时期长江中下游流域先民制玉技艺之高超，着实令人惊叹。</a:t>
            </a:r>
          </a:p>
          <a:p>
            <a:pPr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（摘选自李想、张劲硕《国宝小档案——玉兔饰》）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8checked= 1 &amp; amp; version = 1.0.5checked=1&amp;version=1.0.5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6_BD.2_1#7304a1aac?vbaanalysisanswer=1&amp;vbadefaultcenterpage=1&amp;parentnodeid=a42e7cc08&amp;color=0,0,0&amp;vbahtmlprocessed=1&amp;bbb=1" title=""/>
          <p:cNvSpPr/>
          <p:nvPr/>
        </p:nvSpPr>
        <p:spPr>
          <a:xfrm>
            <a:off x="548640" y="1192442"/>
            <a:ext cx="11091672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1.下列对材料相关内容的概括和分析，不正确的一项是(</a:t>
            </a: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)</a:t>
            </a: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</a:t>
            </a:r>
            <a:endParaRPr lang="en-US" altLang="zh-CN" sz="2400"/>
          </a:p>
        </p:txBody>
      </p:sp>
      <p:sp>
        <p:nvSpPr>
          <p:cNvPr id="3" name="QC_6_AN.3_1#7304a1aac.bracket?vbaanalysisanswer=1&amp;vbadefaultcenterpage=1&amp;parentnodeid=a42e7cc08&amp;color=0,0,0&amp;vbapositionanswer=1&amp;vbahtmlprocessed=1" title=""/>
          <p:cNvSpPr/>
          <p:nvPr/>
        </p:nvSpPr>
        <p:spPr>
          <a:xfrm>
            <a:off x="8122603" y="1181012"/>
            <a:ext cx="382588" cy="48050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C</a:t>
            </a:r>
            <a:endParaRPr lang="en-US" altLang="zh-CN" sz="2400"/>
          </a:p>
        </p:txBody>
      </p:sp>
      <p:sp>
        <p:nvSpPr>
          <p:cNvPr id="4" name="QC_6_BD.2_2#7304a1aac.choices?vbaanalysisanswer=1&amp;vbadefaultcenterpage=1&amp;parentnodeid=a42e7cc08&amp;color=0,0,0&amp;vbahtmlprocessed=1&amp;bbb=1&amp;hasbroken=1" title=""/>
          <p:cNvSpPr/>
          <p:nvPr/>
        </p:nvSpPr>
        <p:spPr>
          <a:xfrm>
            <a:off x="548640" y="1732318"/>
            <a:ext cx="11091672" cy="43861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A.上述材料围绕文物进行阐释和介绍，体现了当代中国的文物保护观和开放的心态，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展现</a:t>
            </a: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了中国文物的独特价值和不朽魅力。</a:t>
            </a:r>
            <a:endParaRPr lang="en-US" altLang="zh-CN" sz="2400"/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B.材料一主要阐释中国文物与中华文明之间的关系，介绍习近平总书记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“让文物说话”指示的落实情况。</a:t>
            </a:r>
            <a:endParaRPr lang="en-US" altLang="zh-CN" sz="2400"/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C.材料二主要介绍殷商时期酒器作为礼器的载体功能、先秦时期最为独特的酒器—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—尊的形态和后世学者根据记载铸成的一系列动物形状的尊。</a:t>
            </a:r>
            <a:endParaRPr lang="en-US" altLang="zh-CN" sz="2400"/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D.材料三主要介绍兔子形象在不同时期文物上的广泛运用，以及玉兔饰的尺寸、形</a:t>
            </a:r>
          </a:p>
          <a:p>
            <a:pPr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态、用途等。</a:t>
            </a:r>
            <a:endParaRPr lang="en-US" altLang="zh-CN" sz="2400"/>
          </a:p>
        </p:txBody>
      </p:sp>
      <p:sp>
        <p:nvSpPr>
          <p:cNvPr id="5" name="QC_6_BD.2_1#7304a1aac?vbaanalysisanswer=1&amp;vbadefaultcenterpage=1&amp;parentnodeid=a42e7cc08&amp;color=0,0,0&amp;vbahtmlprocessed=1&amp;bbb=1&amp;zzd= 1" title="">
            <a:extLst>
              <a:ext uri="{FF2B5EF4-FFF2-40B4-BE49-F238E27FC236}">
                <a16:creationId xmlns:a16="http://schemas.microsoft.com/office/drawing/2014/main" id="{88951B50-CDE6-5E27-FAFF-F3F3F74284B4}"/>
              </a:ext>
            </a:extLst>
          </p:cNvPr>
          <p:cNvSpPr/>
          <p:nvPr/>
        </p:nvSpPr>
        <p:spPr>
          <a:xfrm>
            <a:off x="5819966" y="1667041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QC_6_BD.2_1#7304a1aac?vbaanalysisanswer=1&amp;vbadefaultcenterpage=1&amp;parentnodeid=a42e7cc08&amp;color=0,0,0&amp;vbahtmlprocessed=1&amp;bbb=1&amp;zzd= 1" title="">
            <a:extLst>
              <a:ext uri="{FF2B5EF4-FFF2-40B4-BE49-F238E27FC236}">
                <a16:creationId xmlns:a16="http://schemas.microsoft.com/office/drawing/2014/main" id="{DE0480E5-8D16-5411-43A5-F847E3E8A70E}"/>
              </a:ext>
            </a:extLst>
          </p:cNvPr>
          <p:cNvSpPr/>
          <p:nvPr/>
        </p:nvSpPr>
        <p:spPr>
          <a:xfrm>
            <a:off x="6126354" y="1667041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QC_6_BD.2_1#7304a1aac?vbaanalysisanswer=1&amp;vbadefaultcenterpage=1&amp;parentnodeid=a42e7cc08&amp;color=0,0,0&amp;vbahtmlprocessed=1&amp;bbb=1&amp;zzd= 1" title="">
            <a:extLst>
              <a:ext uri="{FF2B5EF4-FFF2-40B4-BE49-F238E27FC236}">
                <a16:creationId xmlns:a16="http://schemas.microsoft.com/office/drawing/2014/main" id="{1FC00D66-F626-5478-A170-1743E17CA142}"/>
              </a:ext>
            </a:extLst>
          </p:cNvPr>
          <p:cNvSpPr/>
          <p:nvPr/>
        </p:nvSpPr>
        <p:spPr>
          <a:xfrm>
            <a:off x="6432741" y="1667041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9checked= 1 &amp; amp; version = 1.0.5checked=1&amp;version=1.0.5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6_BD.4_1#5f2737537?vbaanalysisanswer=1&amp;vbadefaultcenterpage=1&amp;parentnodeid=a42e7cc08&amp;color=0,0,0&amp;vbahtmlprocessed=1&amp;bbb=1" title=""/>
          <p:cNvSpPr/>
          <p:nvPr/>
        </p:nvSpPr>
        <p:spPr>
          <a:xfrm>
            <a:off x="548640" y="2015403"/>
            <a:ext cx="11091672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2.根据材料内容，下列说法不正确的一项是(</a:t>
            </a: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)</a:t>
            </a: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</a:t>
            </a:r>
            <a:endParaRPr lang="en-US" altLang="zh-CN" sz="2400"/>
          </a:p>
        </p:txBody>
      </p:sp>
      <p:sp>
        <p:nvSpPr>
          <p:cNvPr id="3" name="QC_6_AN.5_1#5f2737537.bracket?vbaanalysisanswer=1&amp;vbadefaultcenterpage=1&amp;parentnodeid=a42e7cc08&amp;color=0,0,0&amp;vbapositionanswer=2&amp;vbahtmlprocessed=1" title=""/>
          <p:cNvSpPr/>
          <p:nvPr/>
        </p:nvSpPr>
        <p:spPr>
          <a:xfrm>
            <a:off x="6590665" y="2003973"/>
            <a:ext cx="392113" cy="48050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B</a:t>
            </a:r>
            <a:endParaRPr lang="en-US" altLang="zh-CN" sz="2400"/>
          </a:p>
        </p:txBody>
      </p:sp>
      <p:sp>
        <p:nvSpPr>
          <p:cNvPr id="4" name="QC_6_BD.4_2#5f2737537.choices?vbaanalysisanswer=1&amp;vbadefaultcenterpage=1&amp;parentnodeid=a42e7cc08&amp;color=0,0,0&amp;vbahtmlprocessed=1&amp;bbb=1&amp;hasbroken=1" title=""/>
          <p:cNvSpPr/>
          <p:nvPr/>
        </p:nvSpPr>
        <p:spPr>
          <a:xfrm>
            <a:off x="548640" y="2555278"/>
            <a:ext cx="11091672" cy="27097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A.我国的国宝级文物承载着灿烂的古代文明，是不可再生的历史文化资源。</a:t>
            </a:r>
            <a:endParaRPr lang="en-US" altLang="zh-CN" sz="2400"/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B.各大博物馆策划形式多样的展览，让大众走进库房，感悟国宝，品味文明。</a:t>
            </a:r>
            <a:endParaRPr lang="en-US" altLang="zh-CN" sz="2400"/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C.尊，原是成组礼器的共称，宋始专指一类酒器。其家族庞大，比较典型的器物有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四羊方尊和龙虎尊。</a:t>
            </a:r>
            <a:endParaRPr lang="en-US" altLang="zh-CN" sz="2400"/>
          </a:p>
          <a:p>
            <a:pPr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D.玉兔饰上的兔子身形可爱，富有神韵，体现了先民高超的制玉技艺。</a:t>
            </a:r>
            <a:endParaRPr lang="en-US" altLang="zh-CN" sz="2400"/>
          </a:p>
        </p:txBody>
      </p:sp>
      <p:sp>
        <p:nvSpPr>
          <p:cNvPr id="5" name="QC_6_BD.4_1#5f2737537?vbaanalysisanswer=1&amp;vbadefaultcenterpage=1&amp;parentnodeid=a42e7cc08&amp;color=0,0,0&amp;vbahtmlprocessed=1&amp;bbb=1&amp;zzd= 1" title="">
            <a:extLst>
              <a:ext uri="{FF2B5EF4-FFF2-40B4-BE49-F238E27FC236}">
                <a16:creationId xmlns:a16="http://schemas.microsoft.com/office/drawing/2014/main" id="{3B5587F2-3D35-B485-BCBB-2C6D3298EE46}"/>
              </a:ext>
            </a:extLst>
          </p:cNvPr>
          <p:cNvSpPr/>
          <p:nvPr/>
        </p:nvSpPr>
        <p:spPr>
          <a:xfrm>
            <a:off x="4288029" y="2490002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QC_6_BD.4_1#5f2737537?vbaanalysisanswer=1&amp;vbadefaultcenterpage=1&amp;parentnodeid=a42e7cc08&amp;color=0,0,0&amp;vbahtmlprocessed=1&amp;bbb=1&amp;zzd= 1" title="">
            <a:extLst>
              <a:ext uri="{FF2B5EF4-FFF2-40B4-BE49-F238E27FC236}">
                <a16:creationId xmlns:a16="http://schemas.microsoft.com/office/drawing/2014/main" id="{FF0FB9B7-44D4-9C48-1B62-5C77B604838E}"/>
              </a:ext>
            </a:extLst>
          </p:cNvPr>
          <p:cNvSpPr/>
          <p:nvPr/>
        </p:nvSpPr>
        <p:spPr>
          <a:xfrm>
            <a:off x="4594416" y="2490002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QC_6_BD.4_1#5f2737537?vbaanalysisanswer=1&amp;vbadefaultcenterpage=1&amp;parentnodeid=a42e7cc08&amp;color=0,0,0&amp;vbahtmlprocessed=1&amp;bbb=1&amp;zzd= 1" title="">
            <a:extLst>
              <a:ext uri="{FF2B5EF4-FFF2-40B4-BE49-F238E27FC236}">
                <a16:creationId xmlns:a16="http://schemas.microsoft.com/office/drawing/2014/main" id="{142A4EAF-0D8E-5C42-3D10-D0F15B812246}"/>
              </a:ext>
            </a:extLst>
          </p:cNvPr>
          <p:cNvSpPr/>
          <p:nvPr/>
        </p:nvSpPr>
        <p:spPr>
          <a:xfrm>
            <a:off x="4900804" y="2490002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10checked= 1 &amp; amp; version = 1.0.5checked=1&amp;version=1.0.5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4_BD#6aba3feec?vbadefaultcenterpage=1&amp;parentnodeid=69bd797aa&amp;color=0,0,0&amp;vbahtmlprocessed=1&amp;bbb=1&amp;hasbroken=1" title=""/>
          <p:cNvSpPr/>
          <p:nvPr/>
        </p:nvSpPr>
        <p:spPr>
          <a:xfrm>
            <a:off x="548640" y="1062000"/>
            <a:ext cx="11091672" cy="1298321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400"/>
              </a:lnSpc>
            </a:pPr>
            <a:r>
              <a:rPr lang="en-US" altLang="zh-CN" sz="3000" b="1" i="0">
                <a:solidFill>
                  <a:srgbClr val="000000"/>
                </a:solidFill>
                <a:latin typeface="Times New Roman" pitchFamily="34" charset="0"/>
                <a:ea typeface="Microsoft Yahei" pitchFamily="34" charset="-122"/>
                <a:cs typeface="Times New Roman" pitchFamily="34" charset="-120"/>
              </a:rPr>
              <a:t>二、（2023·江苏连云港）实用类文本阅读课，老师以“科学点亮好</a:t>
            </a:r>
          </a:p>
          <a:p>
            <a:pPr latinLnBrk="1">
              <a:lnSpc>
                <a:spcPts val="5300"/>
              </a:lnSpc>
            </a:pPr>
            <a:r>
              <a:rPr lang="en-US" altLang="zh-CN" sz="3000" b="1" i="0">
                <a:solidFill>
                  <a:srgbClr val="000000"/>
                </a:solidFill>
                <a:latin typeface="Times New Roman" pitchFamily="34" charset="0"/>
                <a:ea typeface="Microsoft Yahei" pitchFamily="34" charset="-122"/>
                <a:cs typeface="Times New Roman" pitchFamily="34" charset="-120"/>
              </a:rPr>
              <a:t>奇心”为专题选取三则材料，组织探究学习，请完成1~3题。（9分）</a:t>
            </a:r>
            <a:endParaRPr lang="en-US" altLang="zh-CN" sz="3000"/>
          </a:p>
        </p:txBody>
      </p:sp>
      <p:sp>
        <p:nvSpPr>
          <p:cNvPr id="3" name="QM_5_BD.6_1#957eb917d?vbaanalysisanswer=1&amp;vbadefaultcenterpage=1&amp;parentnodeid=6aba3feec&amp;color=0,0,0&amp;vbahtmlprocessed=1&amp;bbb=1&amp;hasbroken=1" title=""/>
          <p:cNvSpPr/>
          <p:nvPr/>
        </p:nvSpPr>
        <p:spPr>
          <a:xfrm>
            <a:off x="548640" y="2416428"/>
            <a:ext cx="11091672" cy="335280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材料一：每个孩子心中都有一个天文梦，在仰望星空时会产生无尽的遐想。这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是刻在我们基因里的好奇心。不管在哪个国家，随着年龄的增长，孩子的好奇心都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会逐渐降低，因为他们会越来越专注于某个领域，也会对习以为常的东西不再提出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问题。但有一部分人例外，他们能在人们习以为常的现象中看到问题，提出来并想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办法去解决。所以说，科学家就是长大的孩子。北京师范大学科学教育研究院院长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郑永和指出：“创新最怕的就是形成路径依赖。找到解决问题的新办法可以称作创</a:t>
            </a:r>
          </a:p>
          <a:p>
            <a:pPr latinLnBrk="1">
              <a:lnSpc>
                <a:spcPct val="150000"/>
              </a:lnSpc>
            </a:pP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34checked= 1 &amp; amp; version = 1.0.5checked=1&amp;version=1.0.5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M_5_BD.6_1#957eb917d?vbaanalysisanswer=1&amp;vbadefaultcenterpage=1&amp;parentnodeid=6aba3feec&amp;color=0,0,0&amp;vbahtmlprocessed=1&amp;bbb=1&amp;hasbroken=1" title="">
            <a:extLst>
              <a:ext uri="{FF2B5EF4-FFF2-40B4-BE49-F238E27FC236}">
                <a16:creationId xmlns:a16="http://schemas.microsoft.com/office/drawing/2014/main" id="{3E27ACB4-82A7-3065-D332-16538C26FFF9}"/>
              </a:ext>
            </a:extLst>
          </p:cNvPr>
          <p:cNvSpPr/>
          <p:nvPr/>
        </p:nvSpPr>
        <p:spPr>
          <a:xfrm>
            <a:off x="548640" y="2576806"/>
            <a:ext cx="11091672" cy="21509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新，如果下次再遇到相同问题时，我们会按照上一次的路径去解决，慢慢就形成了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路径依赖。刷题讲究机械化、熟练，甚至是‘条件反射’，只要拿到题，马上就能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搜索到‘印’在脑海里的解题套路。”刷题和创新显然不能同向而行。</a:t>
            </a:r>
            <a:endParaRPr lang="en-US" altLang="zh-CN" sz="2400"/>
          </a:p>
          <a:p>
            <a:pPr algn="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anose="02010600030101010101" pitchFamily="2" charset="-122"/>
                <a:ea typeface="KaiTi" pitchFamily="34" charset="-122"/>
                <a:cs typeface="KaiTi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（摘编自《中国青年报》2023年2月6日第005版《教育周刊》）</a:t>
            </a:r>
            <a:endParaRPr lang="en-US" altLang="zh-CN" sz="2400"/>
          </a:p>
        </p:txBody>
      </p:sp>
    </p:spTree>
    <p:extLst>
      <p:ext uri="{BB962C8B-B14F-4D97-AF65-F5344CB8AC3E}">
        <p14:creationId xmlns:p14="http://schemas.microsoft.com/office/powerpoint/2010/main" val="3293324496"/>
      </p:ext>
    </p:extLst>
  </p:cSld>
  <p:clrMapOvr>
    <a:masterClrMapping/>
  </p:clrMapOvr>
  <p:transition>
    <p:split dir="in"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11checked= 1 &amp; amp; version = 1.0.5checked=1&amp;version=1.0.5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M_5_BD.6_2#957eb917d?segpoint=1&amp;vbaanalysisanswer=1&amp;vbadefaultcenterpage=1&amp;parentnodeid=6aba3feec&amp;color=0,0,0&amp;vbahtmlprocessed=1&amp;bbb=1" title=""/>
          <p:cNvSpPr/>
          <p:nvPr/>
        </p:nvSpPr>
        <p:spPr>
          <a:xfrm>
            <a:off x="548640" y="1119544"/>
            <a:ext cx="11091672" cy="10333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材料二：</a:t>
            </a:r>
            <a:endParaRPr lang="en-US" altLang="zh-CN" sz="2400"/>
          </a:p>
          <a:p>
            <a:pPr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anose="02010600030101010101" pitchFamily="2" charset="-122"/>
                <a:ea typeface="KaiTi" pitchFamily="34" charset="-122"/>
                <a:cs typeface="KaiTi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图：中小学生知道科学家事迹后对科学研究产生兴趣的占比</a:t>
            </a:r>
            <a:endParaRPr lang="en-US" altLang="zh-CN" sz="2400"/>
          </a:p>
        </p:txBody>
      </p:sp>
      <p:pic>
        <p:nvPicPr>
          <p:cNvPr id="3" name="QM_5_BD.6_3#957eb917d?vbaanalysisanswer=1&amp;vbadefaultcenterpage=1&amp;parentnodeid=6aba3feec&amp;color=0,0,0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191256" y="2281086"/>
            <a:ext cx="5797296" cy="388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</p:spTree>
  </p:cSld>
  <p:clrMapOvr>
    <a:masterClrMapping/>
  </p:clrMapOvr>
  <p:transition>
    <p:split dir="in"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12checked= 1 &amp; amp; version = 1.0.5checked=1&amp;version=1.0.5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M_5_BD.6_4#957eb917d?vbaanalysisanswer=1&amp;vbadefaultcenterpage=1&amp;parentnodeid=6aba3feec&amp;color=0,0,0&amp;vbahtmlprocessed=1&amp;bbb=1&amp;hasbroken=1" title=""/>
          <p:cNvSpPr/>
          <p:nvPr/>
        </p:nvSpPr>
        <p:spPr>
          <a:xfrm>
            <a:off x="548640" y="2029435"/>
            <a:ext cx="11091672" cy="3268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材料三：孩子天然就对宇宙空间具有好奇心，有好奇心是好事。我国在航天事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业方面取得的巨大成就会进一步激发孩子们探索浩瀚宇宙的好奇心，播下科学的种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子。以往，我们认为科普就像一个大水壶往杯子里倒水，也就是科学家把科学知识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教给学生。但通常情况下，科普工作是另一个场景，科学家需要将知识变成一滴滴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水播洒给学生，学生就会像小树苗一样自己慢慢吸收水分。</a:t>
            </a:r>
            <a:endParaRPr lang="en-US" altLang="zh-CN" sz="2400"/>
          </a:p>
          <a:p>
            <a:pPr algn="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anose="02010600030101010101" pitchFamily="2" charset="-122"/>
                <a:ea typeface="KaiTi" pitchFamily="34" charset="-122"/>
                <a:cs typeface="KaiTi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KaiTi" pitchFamily="34" charset="0"/>
                <a:ea typeface="KaiTi" pitchFamily="34" charset="-122"/>
                <a:cs typeface="KaiTi" pitchFamily="34" charset="-120"/>
              </a:rPr>
              <a:t>（摘编自《南方日报》2023年4月17日第A12版《深周刊·对话》）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13checked= 1 &amp; amp; version = 1.0.5checked=1&amp;version=1.0.5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6_BD.7_1#e4b56ea39?vbaanalysisanswer=1&amp;vbadefaultcenterpage=1&amp;parentnodeid=957eb917d&amp;color=0,0,0&amp;vbahtmlprocessed=1&amp;bbb=1" title=""/>
          <p:cNvSpPr/>
          <p:nvPr/>
        </p:nvSpPr>
        <p:spPr>
          <a:xfrm>
            <a:off x="548640" y="1192442"/>
            <a:ext cx="11091672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1.（3分）根据材料，下列对相关内容的理解，正确的一项是(</a:t>
            </a: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)</a:t>
            </a: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</a:t>
            </a:r>
            <a:endParaRPr lang="en-US" altLang="zh-CN" sz="2400"/>
          </a:p>
        </p:txBody>
      </p:sp>
      <p:sp>
        <p:nvSpPr>
          <p:cNvPr id="3" name="QC_6_AN.8_1#e4b56ea39.bracket?vbaanalysisanswer=1&amp;vbadefaultcenterpage=1&amp;parentnodeid=957eb917d&amp;color=0,0,0&amp;vbapositionanswer=3&amp;vbahtmlprocessed=1" title=""/>
          <p:cNvSpPr/>
          <p:nvPr/>
        </p:nvSpPr>
        <p:spPr>
          <a:xfrm>
            <a:off x="8876665" y="1181012"/>
            <a:ext cx="412750" cy="48050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D</a:t>
            </a:r>
            <a:endParaRPr lang="en-US" altLang="zh-CN" sz="2400"/>
          </a:p>
        </p:txBody>
      </p:sp>
      <p:sp>
        <p:nvSpPr>
          <p:cNvPr id="4" name="QC_6_BD.7_2#e4b56ea39.choices?vbaanalysisanswer=1&amp;vbadefaultcenterpage=1&amp;parentnodeid=957eb917d&amp;color=0,0,0&amp;vbahtmlprocessed=1&amp;bbb=1&amp;hasbroken=1" title=""/>
          <p:cNvSpPr/>
          <p:nvPr/>
        </p:nvSpPr>
        <p:spPr>
          <a:xfrm>
            <a:off x="548640" y="1732318"/>
            <a:ext cx="11091672" cy="43861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A.随着年龄的增长，孩子们的天文梦想和好奇心渐渐变淡，完全是因为他们在学习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的过程中过分注重刷题，慢慢就形成了路径依赖。</a:t>
            </a:r>
            <a:endParaRPr lang="en-US" altLang="zh-CN" sz="2400"/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B.在知道一些科学家的事迹后，17.2%的中学生和10.7%的小学生都表示没有兴趣，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说明中小学生已经对科学研究失去了好奇心。</a:t>
            </a:r>
            <a:endParaRPr lang="en-US" altLang="zh-CN" sz="2400"/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C.科普就像一个大水壶往杯子里倒水，科学家把科学知识教给学生，所以科普工作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应提倡以知识传授为中心的培养模式。</a:t>
            </a:r>
            <a:endParaRPr lang="en-US" altLang="zh-CN" sz="2400"/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D.有好奇心是好事，但仅有好奇心是不够的，还应学会创新，不要依赖解题套路，</a:t>
            </a:r>
          </a:p>
          <a:p>
            <a:pPr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用科学知识不断寻找解决问题的新办法。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14checked= 1 &amp; amp; version = 1.0.5checked=1&amp;version=1.0.5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O_6_BD.9_1#a0be02781?vbaanalysisanswer=1&amp;vbadefaultcenterpage=1&amp;parentnodeid=957eb917d&amp;color=0,0,0&amp;vbahtmlprocessed=1&amp;bbb=1" title=""/>
          <p:cNvSpPr/>
          <p:nvPr/>
        </p:nvSpPr>
        <p:spPr>
          <a:xfrm>
            <a:off x="548640" y="2304708"/>
            <a:ext cx="11217275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2.（3分）结合材料一和材料二，写出你对“科学家就是长大的孩子”这句话的理解。</a:t>
            </a:r>
            <a:endParaRPr lang="en-US" altLang="zh-CN" sz="2400"/>
          </a:p>
        </p:txBody>
      </p:sp>
      <p:sp>
        <p:nvSpPr>
          <p:cNvPr id="3" name="QO_6_AN.10_1#a0be02781?vbaanalysisanswer=1&amp;vbadefaultcenterpage=1&amp;parentnodeid=957eb917d&amp;color=0,0,0&amp;vbahtmlprocessed=1&amp;bbb=1&amp;hasbroken=1" title=""/>
          <p:cNvSpPr/>
          <p:nvPr/>
        </p:nvSpPr>
        <p:spPr>
          <a:xfrm>
            <a:off x="548640" y="2852713"/>
            <a:ext cx="11091672" cy="21509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[答案]</a:t>
            </a:r>
            <a:r>
              <a:rPr lang="en-US" altLang="zh-CN" sz="2400" b="1" i="0">
                <a:solidFill>
                  <a:srgbClr val="A00021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（1）科学家从孩童时期起，一直对科学研究有强烈的兴趣和好奇心。（2）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孩子要不断地对习以为常的现象提问，并尝试找出方法去解决，才有可能成长为科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学家。（3）学校教育要让学生保持好奇心，不要过分注重刷题。（仅从科学家或</a:t>
            </a:r>
          </a:p>
          <a:p>
            <a:pPr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孩子角度理解分析得2分，能从两方面分析得3分）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15checked= 1 &amp; amp; version = 1.0.5checked=1&amp;version=1.0.5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O_6_BD.11_1#7460e7b4f?vbaanalysisanswer=1&amp;vbadefaultcenterpage=1&amp;parentnodeid=957eb917d&amp;color=0,0,0&amp;vbahtmlprocessed=1&amp;bbb=1" title=""/>
          <p:cNvSpPr/>
          <p:nvPr/>
        </p:nvSpPr>
        <p:spPr>
          <a:xfrm>
            <a:off x="548640" y="2304708"/>
            <a:ext cx="11091672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3.（3分）结合三则材料，谈谈应如何用科学点亮好奇心。</a:t>
            </a:r>
            <a:endParaRPr lang="en-US" altLang="zh-CN" sz="2400"/>
          </a:p>
        </p:txBody>
      </p:sp>
      <p:sp>
        <p:nvSpPr>
          <p:cNvPr id="3" name="QO_6_AN.12_1#7460e7b4f?vbaanalysisanswer=1&amp;vbadefaultcenterpage=1&amp;parentnodeid=957eb917d&amp;color=0,0,0&amp;vbahtmlprocessed=1&amp;bbb=1&amp;hasbroken=1" title=""/>
          <p:cNvSpPr/>
          <p:nvPr/>
        </p:nvSpPr>
        <p:spPr>
          <a:xfrm>
            <a:off x="548640" y="2852713"/>
            <a:ext cx="11091672" cy="21509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[答案]</a:t>
            </a:r>
            <a:r>
              <a:rPr lang="en-US" altLang="zh-CN" sz="2400" b="1" i="0">
                <a:solidFill>
                  <a:srgbClr val="A00021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</a:t>
            </a: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（1）学习中避免“刷题”所形成的路径依赖，提倡创新和学生科学理解、吸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收知识。（2）发挥科学家榜样的力量，使他们对科学研究保持强烈的兴趣和好奇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心。（3）加强科普宣传，用科技的巨大成就激发孩子们探索宇宙的好奇心</a:t>
            </a:r>
          </a:p>
          <a:p>
            <a:pPr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（播种好奇心的种子）。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16checked= 1 &amp; amp; version = 1.0.5checked=1&amp;version=1.0.5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C_3_BD#cbeec7449?vbadefaultcenterpage=1&amp;parentnodeid=47b93f322&amp;color=0,0,0&amp;vbahtmlprocessed=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808" y="1062000"/>
            <a:ext cx="10689336" cy="576072"/>
          </a:xfrm>
          <a:prstGeom prst="rect">
            <a:avLst/>
          </a:prstGeom>
        </p:spPr>
      </p:pic>
      <p:sp>
        <p:nvSpPr>
          <p:cNvPr id="3" name="C_4_BD#976a64355?vbadefaultcenterpage=1&amp;parentnodeid=cbeec7449&amp;color=0,0,0&amp;vbahtmlprocessed=1&amp;bbb=1" title=""/>
          <p:cNvSpPr/>
          <p:nvPr/>
        </p:nvSpPr>
        <p:spPr>
          <a:xfrm>
            <a:off x="548640" y="1766596"/>
            <a:ext cx="11091672" cy="104140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200"/>
              </a:lnSpc>
            </a:pPr>
            <a:r>
              <a:rPr lang="en-US" altLang="zh-CN" sz="3000" b="1" i="0">
                <a:solidFill>
                  <a:srgbClr val="000000"/>
                </a:solidFill>
                <a:latin typeface="Times New Roman" pitchFamily="34" charset="0"/>
                <a:ea typeface="Microsoft Yahei" pitchFamily="34" charset="-122"/>
                <a:cs typeface="Times New Roman" pitchFamily="34" charset="-120"/>
              </a:rPr>
              <a:t>考点一</a:t>
            </a:r>
            <a:r>
              <a:rPr lang="en-US" altLang="zh-CN" sz="30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</a:t>
            </a:r>
            <a:r>
              <a:rPr lang="en-US" altLang="zh-CN" sz="3000" b="1" i="0">
                <a:solidFill>
                  <a:srgbClr val="000000"/>
                </a:solidFill>
                <a:latin typeface="Times New Roman" pitchFamily="34" charset="0"/>
                <a:ea typeface="Microsoft Yahei" pitchFamily="34" charset="-122"/>
                <a:cs typeface="Times New Roman" pitchFamily="34" charset="-120"/>
              </a:rPr>
              <a:t>理解文意，判断正误</a:t>
            </a:r>
            <a:endParaRPr lang="en-US" altLang="zh-CN" sz="3000"/>
          </a:p>
        </p:txBody>
      </p:sp>
      <p:sp>
        <p:nvSpPr>
          <p:cNvPr id="4" name="QO_5_BD.13_1#ca5910ef5?vbaanalysisanswer=1&amp;vbadefaultcenterpage=1&amp;parentnodeid=976a64355&amp;color=0,0,0&amp;vbahtmlprocessed=1&amp;bbb=1&amp;hasbroken=1" title=""/>
          <p:cNvSpPr/>
          <p:nvPr/>
        </p:nvSpPr>
        <p:spPr>
          <a:xfrm>
            <a:off x="548640" y="2419098"/>
            <a:ext cx="11091672" cy="10333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典例1</a:t>
            </a: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（2023·江西）［见本书第87~89页］根据材料内容，下列说法不正确的一项</a:t>
            </a:r>
          </a:p>
          <a:p>
            <a:pPr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是（选项略）</a:t>
            </a:r>
            <a:endParaRPr lang="en-US" altLang="zh-CN" sz="2400"/>
          </a:p>
        </p:txBody>
      </p:sp>
      <p:sp>
        <p:nvSpPr>
          <p:cNvPr id="5" name="QO_5_EX.14_1#ca5910ef5?vbaanalysisanswer=1&amp;vbadefaultcenterpage=1&amp;parentnodeid=976a64355&amp;color=0,0,0&amp;vbahtmlprocessed=1&amp;bbb=1&amp;hasbroken=1" title=""/>
          <p:cNvSpPr/>
          <p:nvPr/>
        </p:nvSpPr>
        <p:spPr>
          <a:xfrm>
            <a:off x="548640" y="3523387"/>
            <a:ext cx="11091672" cy="21509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【解题金钥匙】本题考查提取信息，判断正误。根据材料一第三段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“各大博物馆陆续策划出形式多样、风格各异的展览，一大批国宝文物走出库房，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和普通大众亲切见面”可知，并不是“大众走进库房”，而是“国宝文物走出库房”。B</a:t>
            </a:r>
          </a:p>
          <a:p>
            <a:pPr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项有误。</a:t>
            </a:r>
            <a:endParaRPr lang="en-US" altLang="zh-CN" sz="2400"/>
          </a:p>
        </p:txBody>
      </p:sp>
      <p:sp>
        <p:nvSpPr>
          <p:cNvPr id="6" name="QO_5_AN.15_1#ca5910ef5?vbaanalysisanswer=1&amp;vbadefaultcenterpage=1&amp;parentnodeid=976a64355&amp;color=0,0,0&amp;vbahtmlprocessed=1&amp;bbb=1" title=""/>
          <p:cNvSpPr/>
          <p:nvPr/>
        </p:nvSpPr>
        <p:spPr>
          <a:xfrm>
            <a:off x="548640" y="5713819"/>
            <a:ext cx="11091672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【规范答题】B</a:t>
            </a:r>
            <a:endParaRPr lang="en-US" altLang="zh-CN" sz="2400"/>
          </a:p>
        </p:txBody>
      </p:sp>
      <p:sp>
        <p:nvSpPr>
          <p:cNvPr id="7" name="QO_5_BD.13_1#ca5910ef5?vbaanalysisanswer=1&amp;vbadefaultcenterpage=1&amp;parentnodeid=976a64355&amp;color=0,0,0&amp;vbahtmlprocessed=1&amp;bbb=1&amp;hasbroken=1&amp;zzd= 1" title="">
            <a:extLst>
              <a:ext uri="{FF2B5EF4-FFF2-40B4-BE49-F238E27FC236}">
                <a16:creationId xmlns:a16="http://schemas.microsoft.com/office/drawing/2014/main" id="{2F086C36-E6D0-81C8-502C-E2C06CAC03E0}"/>
              </a:ext>
            </a:extLst>
          </p:cNvPr>
          <p:cNvSpPr/>
          <p:nvPr/>
        </p:nvSpPr>
        <p:spPr>
          <a:xfrm>
            <a:off x="9809353" y="2939798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QO_5_BD.13_1#ca5910ef5?vbaanalysisanswer=1&amp;vbadefaultcenterpage=1&amp;parentnodeid=976a64355&amp;color=0,0,0&amp;vbahtmlprocessed=1&amp;bbb=1&amp;hasbroken=1&amp;zzd= 1" title="">
            <a:extLst>
              <a:ext uri="{FF2B5EF4-FFF2-40B4-BE49-F238E27FC236}">
                <a16:creationId xmlns:a16="http://schemas.microsoft.com/office/drawing/2014/main" id="{BFADB654-E5A7-8111-B55E-ABD6EFE57824}"/>
              </a:ext>
            </a:extLst>
          </p:cNvPr>
          <p:cNvSpPr/>
          <p:nvPr/>
        </p:nvSpPr>
        <p:spPr>
          <a:xfrm>
            <a:off x="10115741" y="2939798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QO_5_BD.13_1#ca5910ef5?vbaanalysisanswer=1&amp;vbadefaultcenterpage=1&amp;parentnodeid=976a64355&amp;color=0,0,0&amp;vbahtmlprocessed=1&amp;bbb=1&amp;hasbroken=1&amp;zzd= 1" title="">
            <a:extLst>
              <a:ext uri="{FF2B5EF4-FFF2-40B4-BE49-F238E27FC236}">
                <a16:creationId xmlns:a16="http://schemas.microsoft.com/office/drawing/2014/main" id="{77990DF7-9277-CF1F-E8D8-8A082CB204A6}"/>
              </a:ext>
            </a:extLst>
          </p:cNvPr>
          <p:cNvSpPr/>
          <p:nvPr/>
        </p:nvSpPr>
        <p:spPr>
          <a:xfrm>
            <a:off x="10422128" y="2939798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  <p:bldP spid="6" grpId="0" uiExpand="1" build="p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17checked= 1 &amp; amp; version = 1.0.5checked=1&amp;version=1.0.5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O_5_BD.16_1#4120157d0?vbaanalysisanswer=1&amp;vbadefaultcenterpage=1&amp;parentnodeid=976a64355&amp;color=0,0,0&amp;vbahtmlprocessed=1&amp;bbb=1&amp;hasbroken=1" title=""/>
          <p:cNvSpPr/>
          <p:nvPr/>
        </p:nvSpPr>
        <p:spPr>
          <a:xfrm>
            <a:off x="548640" y="3133065"/>
            <a:ext cx="11091672" cy="10333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典例2</a:t>
            </a: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（2023·江苏连云港）［见本书第89~90页］根据材料，下列对相关内容的理</a:t>
            </a:r>
          </a:p>
          <a:p>
            <a:pPr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解，正确的一项是（选项略）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35checked= 1 &amp; amp; version = 1.0.5checked=1&amp;version=1.0.5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O_5_EX.17_1#4120157d0?vbaanalysisanswer=1&amp;vbadefaultcenterpage=1&amp;parentnodeid=976a64355&amp;color=0,0,0&amp;vbahtmlprocessed=1&amp;bbb=1&amp;hasbroken=1" title="">
            <a:extLst>
              <a:ext uri="{FF2B5EF4-FFF2-40B4-BE49-F238E27FC236}">
                <a16:creationId xmlns:a16="http://schemas.microsoft.com/office/drawing/2014/main" id="{D45F10D2-4491-D902-6565-783F99E2A418}"/>
              </a:ext>
            </a:extLst>
          </p:cNvPr>
          <p:cNvSpPr/>
          <p:nvPr/>
        </p:nvSpPr>
        <p:spPr>
          <a:xfrm>
            <a:off x="548640" y="1062000"/>
            <a:ext cx="11091672" cy="524344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38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【解题金钥匙】A项，结合材料一“不管在哪个国家</a:t>
            </a:r>
            <a:r>
              <a:rPr lang="en-US" altLang="zh-CN" sz="2400" b="1" i="0">
                <a:solidFill>
                  <a:srgbClr val="000000"/>
                </a:solidFill>
                <a:latin typeface="SimSun" panose="02010600030101010101" pitchFamily="2" charset="-122"/>
                <a:ea typeface="SimSun" pitchFamily="34" charset="-122"/>
                <a:cs typeface="Calibri" pitchFamily="34" charset="-120"/>
              </a:rPr>
              <a:t>……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也会对习以为常的东西</a:t>
            </a:r>
          </a:p>
          <a:p>
            <a:pPr latinLnBrk="1">
              <a:lnSpc>
                <a:spcPts val="38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不再提出问题”可知，“完全是因为他们在学习的过程中过分注重刷题，慢慢就形成</a:t>
            </a:r>
          </a:p>
          <a:p>
            <a:pPr latinLnBrk="1">
              <a:lnSpc>
                <a:spcPts val="38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了路径依赖”与原文表述不符；B项，结合材料二柱状图可知，在知道科学家的一些</a:t>
            </a:r>
          </a:p>
          <a:p>
            <a:pPr latinLnBrk="1">
              <a:lnSpc>
                <a:spcPts val="38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事迹后，有67.5%的中学生和60.4%的小学生对科学研究有一些兴趣和好奇心，有</a:t>
            </a:r>
          </a:p>
          <a:p>
            <a:pPr latinLnBrk="1">
              <a:lnSpc>
                <a:spcPts val="38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15.3%的中学生和28.9%的小学生对科学研究有强烈的兴趣和好奇心，因此可概括为</a:t>
            </a:r>
          </a:p>
          <a:p>
            <a:pPr latinLnBrk="1">
              <a:lnSpc>
                <a:spcPts val="38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大部分中小学生对科学研究感兴趣和有好奇心，因此“说明中小学生已经对科学研</a:t>
            </a:r>
          </a:p>
          <a:p>
            <a:pPr latinLnBrk="1">
              <a:lnSpc>
                <a:spcPts val="38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究失去了好奇心”表述不正确；C项，结合材料三“以往，我们认为科普就像一个大</a:t>
            </a:r>
          </a:p>
          <a:p>
            <a:pPr latinLnBrk="1">
              <a:lnSpc>
                <a:spcPts val="38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水壶往杯子里倒水，也就是科学家把科学知识教给学生。但通常情况下，科普工作</a:t>
            </a:r>
          </a:p>
          <a:p>
            <a:pPr latinLnBrk="1">
              <a:lnSpc>
                <a:spcPts val="38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是另一个场景，科学家需要将知识变成一滴滴水播洒给学生，学生就会像小树苗一</a:t>
            </a:r>
          </a:p>
          <a:p>
            <a:pPr latinLnBrk="1">
              <a:lnSpc>
                <a:spcPts val="38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样自己慢慢吸收水分”可知，“所以科普工作应提倡以知识传授为中心的培养模式”</a:t>
            </a:r>
          </a:p>
          <a:p>
            <a:pPr latinLnBrk="1">
              <a:lnSpc>
                <a:spcPts val="36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表述不正确。</a:t>
            </a:r>
            <a:endParaRPr lang="en-US" altLang="zh-CN" sz="2400"/>
          </a:p>
        </p:txBody>
      </p:sp>
      <p:sp>
        <p:nvSpPr>
          <p:cNvPr id="3" name="QO_5_AN.18_1#4120157d0?vbaanalysisanswer=1&amp;vbadefaultcenterpage=1&amp;parentnodeid=976a64355&amp;color=0,0,0&amp;vbahtmlprocessed=1&amp;bbb=1" title="">
            <a:extLst>
              <a:ext uri="{FF2B5EF4-FFF2-40B4-BE49-F238E27FC236}">
                <a16:creationId xmlns:a16="http://schemas.microsoft.com/office/drawing/2014/main" id="{1F095DA3-9A22-8618-2A4E-187F1774F89A}"/>
              </a:ext>
            </a:extLst>
          </p:cNvPr>
          <p:cNvSpPr/>
          <p:nvPr/>
        </p:nvSpPr>
        <p:spPr>
          <a:xfrm>
            <a:off x="548640" y="6304343"/>
            <a:ext cx="11091672" cy="41744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36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【规范答题】D</a:t>
            </a:r>
            <a:endParaRPr lang="en-US" altLang="zh-CN" sz="2400"/>
          </a:p>
        </p:txBody>
      </p:sp>
    </p:spTree>
    <p:extLst>
      <p:ext uri="{BB962C8B-B14F-4D97-AF65-F5344CB8AC3E}">
        <p14:creationId xmlns:p14="http://schemas.microsoft.com/office/powerpoint/2010/main" val="163436675"/>
      </p:ext>
    </p:extLst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 animBg="1"/>
      <p:bldP spid="3" grpId="0" uiExpand="1" build="p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18checked= 1 &amp; amp; version = 1.0.5checked=1&amp;version=1.0.5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C_5_BD#5a9cd7ecf?vbadefaultcenterpage=1&amp;parentnodeid=976a64355&amp;color=0,0,0&amp;vbahtmlprocessed=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1060704"/>
            <a:ext cx="1865376" cy="466344"/>
          </a:xfrm>
          <a:prstGeom prst="rect">
            <a:avLst/>
          </a:prstGeom>
        </p:spPr>
      </p:pic>
      <p:sp>
        <p:nvSpPr>
          <p:cNvPr id="3" name="P_6_BD#204b8471c?vbadefaultcenterpage=1&amp;parentnodeid=5a9cd7ecf&amp;color=0,0,0&amp;vbahtmlprocessed=1&amp;bbb=1&amp;hasbroken=1" title=""/>
          <p:cNvSpPr/>
          <p:nvPr/>
        </p:nvSpPr>
        <p:spPr>
          <a:xfrm>
            <a:off x="548640" y="1663700"/>
            <a:ext cx="11091672" cy="502920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江西学考非连续性文本阅读选择题，考查的角度一般是对相关材料的梳理和对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文本有关内容的分析概括，以理解能力和分析能力为主要考查目标。设置错误的方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式与其他现代文阅读选择题的方式基本相同，比如张冠李戴、无中生有、以偏概全、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混淆是非、曲解文意、武断绝对等。解答这类题型时，要在文本中找到每个选项的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出处，仔细比较选项和原文的差别，据此来判断正误。</a:t>
            </a:r>
            <a:endParaRPr lang="en-US" altLang="zh-CN" sz="2400"/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anose="02010600030101010101" pitchFamily="2" charset="-122"/>
                <a:ea typeface="SimSun" pitchFamily="34" charset="-122"/>
                <a:cs typeface="Calibri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首先，注意辨析异同。比较异同时，要特别注意：看似相同的说法可能相去甚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远，貌似无关的说法可能本质相同。分辨选项正误难就难在这些选项表述的原文内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容是经过加工整合的，多数情况并不是原文、原句的机械罗列，所以粗枝大叶的阅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读必将导致错误的判断。</a:t>
            </a:r>
            <a:endParaRPr lang="en-US" altLang="zh-CN" sz="2400"/>
          </a:p>
          <a:p>
            <a:pPr latinLnBrk="1">
              <a:lnSpc>
                <a:spcPct val="150000"/>
              </a:lnSpc>
            </a:pP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36checked= 1 &amp; amp; version = 1.0.5checked=1&amp;version=1.0.5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204b8471c?vbadefaultcenterpage=1&amp;parentnodeid=5a9cd7ecf&amp;color=0,0,0&amp;vbahtmlprocessed=1&amp;bbb=1&amp;hasbroken=1" title="">
            <a:extLst>
              <a:ext uri="{FF2B5EF4-FFF2-40B4-BE49-F238E27FC236}">
                <a16:creationId xmlns:a16="http://schemas.microsoft.com/office/drawing/2014/main" id="{EC0F718C-7CBC-3C24-A71F-86DF9276120B}"/>
              </a:ext>
            </a:extLst>
          </p:cNvPr>
          <p:cNvSpPr/>
          <p:nvPr/>
        </p:nvSpPr>
        <p:spPr>
          <a:xfrm>
            <a:off x="548640" y="1062000"/>
            <a:ext cx="11091672" cy="558800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anose="02010600030101010101" pitchFamily="2" charset="-122"/>
                <a:ea typeface="SimSun" pitchFamily="34" charset="-122"/>
                <a:cs typeface="Calibri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其次，了解错误设置的方式。命题人主要通过这些方式设置错误：①添，添加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定语或状语；②删，删除关键处而改变句意；③换，换用别的词语代替，造成似是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而非；④调，调换词语或句子顺序，从而改变句意；⑤凑，将意义有关或无关的几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个词语（句子）杂糅凑合而造成错误。</a:t>
            </a:r>
            <a:endParaRPr lang="en-US" altLang="zh-CN" sz="2400"/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anose="02010600030101010101" pitchFamily="2" charset="-122"/>
                <a:ea typeface="SimSun" pitchFamily="34" charset="-122"/>
                <a:cs typeface="Calibri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最后，把握错误类型。常见的错误的类型有：</a:t>
            </a:r>
            <a:endParaRPr lang="en-US" altLang="zh-CN" sz="2400"/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anose="02010600030101010101" pitchFamily="2" charset="-122"/>
                <a:ea typeface="SimSun" pitchFamily="34" charset="-122"/>
                <a:cs typeface="Calibri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①偷换概念：通过漏字、添字、改字、换序等方法扩大、缩小或转移概念，尤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其要注意代词的指代。②以偏概全：以部分代整体（或相反），以个别代一般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（或相反），以特殊代普遍。重点关注：a.表数量多少的词语（少数、部分、几个、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大多数）；b.表范围大小的词语（凡、全、都、所有、部分等）；c.表程度轻重的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词语（特别、十分、稍微等）；d.表频率高低的词语（通常、总是、有时、偶尔</a:t>
            </a:r>
          </a:p>
          <a:p>
            <a:pPr latinLnBrk="1">
              <a:lnSpc>
                <a:spcPct val="150000"/>
              </a:lnSpc>
            </a:pPr>
            <a:endParaRPr lang="en-US" altLang="zh-CN" sz="2400"/>
          </a:p>
        </p:txBody>
      </p:sp>
    </p:spTree>
    <p:extLst>
      <p:ext uri="{BB962C8B-B14F-4D97-AF65-F5344CB8AC3E}">
        <p14:creationId xmlns:p14="http://schemas.microsoft.com/office/powerpoint/2010/main" val="1752862322"/>
      </p:ext>
    </p:extLst>
  </p:cSld>
  <p:clrMapOvr>
    <a:masterClrMapping/>
  </p:clrMapOvr>
  <p:transition>
    <p:split dir="in"/>
  </p:transition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37checked= 1 &amp; amp; version = 1.0.5checked=1&amp;version=1.0.5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204b8471c?vbadefaultcenterpage=1&amp;parentnodeid=5a9cd7ecf&amp;color=0,0,0&amp;vbahtmlprocessed=1&amp;bbb=1&amp;hasbroken=1" title="">
            <a:extLst>
              <a:ext uri="{FF2B5EF4-FFF2-40B4-BE49-F238E27FC236}">
                <a16:creationId xmlns:a16="http://schemas.microsoft.com/office/drawing/2014/main" id="{49C053E5-11AD-B021-9695-77C48871CD1F}"/>
              </a:ext>
            </a:extLst>
          </p:cNvPr>
          <p:cNvSpPr/>
          <p:nvPr/>
        </p:nvSpPr>
        <p:spPr>
          <a:xfrm>
            <a:off x="548640" y="1761466"/>
            <a:ext cx="11091672" cy="38273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等）。③混淆时态：混淆已然与未然，关注已经、曾经、过去、现在、目前、将要，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尚未等词。④混淆模态：混淆可能与必然，关注一定、必将、可能、估计、如果、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未必等词。⑤正话反说：即肯定和否定颠倒。⑥顺序错乱：时间先后错位、事理逻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辑先后错位、空间位置错乱。⑦颠倒因果（主客）：“因”与“果”错位；“条件”与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“结果”错位。⑧强加因果：即两件事无因果关系，却强行说成有因果关系。⑨无中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生有：即原文无此信息。⑩答非所问：即选项回答的不是题干中的问题，或对题干</a:t>
            </a:r>
          </a:p>
          <a:p>
            <a:pPr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中的问题回答得不够全面。</a:t>
            </a:r>
            <a:endParaRPr lang="en-US" altLang="zh-CN" sz="2400"/>
          </a:p>
        </p:txBody>
      </p:sp>
    </p:spTree>
    <p:extLst>
      <p:ext uri="{BB962C8B-B14F-4D97-AF65-F5344CB8AC3E}">
        <p14:creationId xmlns:p14="http://schemas.microsoft.com/office/powerpoint/2010/main" val="1058664160"/>
      </p:ext>
    </p:extLst>
  </p:cSld>
  <p:clrMapOvr>
    <a:masterClrMapping/>
  </p:clrMapOvr>
  <p:transition>
    <p:split dir="in"/>
  </p:transition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19checked= 1 &amp; amp; version = 1.0.5checked=1&amp;version=1.0.5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4_BD#33dc44c67?vbadefaultcenterpage=1&amp;parentnodeid=cbeec7449&amp;color=0,0,0&amp;vbahtmlprocessed=1&amp;bbb=1" title=""/>
          <p:cNvSpPr/>
          <p:nvPr/>
        </p:nvSpPr>
        <p:spPr>
          <a:xfrm>
            <a:off x="548640" y="1062000"/>
            <a:ext cx="11091672" cy="104140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200"/>
              </a:lnSpc>
            </a:pPr>
            <a:r>
              <a:rPr lang="en-US" altLang="zh-CN" sz="3000" b="1" i="0">
                <a:solidFill>
                  <a:srgbClr val="000000"/>
                </a:solidFill>
                <a:latin typeface="Times New Roman" pitchFamily="34" charset="0"/>
                <a:ea typeface="Microsoft Yahei" pitchFamily="34" charset="-122"/>
                <a:cs typeface="Times New Roman" pitchFamily="34" charset="-120"/>
              </a:rPr>
              <a:t>考点二</a:t>
            </a:r>
            <a:r>
              <a:rPr lang="en-US" altLang="zh-CN" sz="30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</a:t>
            </a:r>
            <a:r>
              <a:rPr lang="en-US" altLang="zh-CN" sz="3000" b="1" i="0">
                <a:solidFill>
                  <a:srgbClr val="000000"/>
                </a:solidFill>
                <a:latin typeface="Times New Roman" pitchFamily="34" charset="0"/>
                <a:ea typeface="Microsoft Yahei" pitchFamily="34" charset="-122"/>
                <a:cs typeface="Times New Roman" pitchFamily="34" charset="-120"/>
              </a:rPr>
              <a:t>提取信息，概括要点</a:t>
            </a:r>
            <a:endParaRPr lang="en-US" altLang="zh-CN" sz="3000"/>
          </a:p>
        </p:txBody>
      </p:sp>
      <p:sp>
        <p:nvSpPr>
          <p:cNvPr id="3" name="QO_5_BD.19_1#27d8278c1?vbaanalysisanswer=1&amp;vbadefaultcenterpage=1&amp;parentnodeid=33dc44c67&amp;color=0,0,0&amp;vbahtmlprocessed=1&amp;bbb=1&amp;hasbroken=1" title=""/>
          <p:cNvSpPr/>
          <p:nvPr/>
        </p:nvSpPr>
        <p:spPr>
          <a:xfrm>
            <a:off x="548640" y="1720598"/>
            <a:ext cx="11091672" cy="10333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典例</a:t>
            </a: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（2023·江西）［见本书第87~89页］下列对材料相关内容的概括和分析，不</a:t>
            </a:r>
          </a:p>
          <a:p>
            <a:pPr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正确的一项是（选项略）</a:t>
            </a:r>
            <a:endParaRPr lang="en-US" altLang="zh-CN" sz="2400"/>
          </a:p>
        </p:txBody>
      </p:sp>
      <p:sp>
        <p:nvSpPr>
          <p:cNvPr id="4" name="QO_5_EX.20_1#27d8278c1?vbaanalysisanswer=1&amp;vbadefaultcenterpage=1&amp;parentnodeid=33dc44c67&amp;color=0,0,0&amp;vbahtmlprocessed=1&amp;bbb=1&amp;hasbroken=1" title=""/>
          <p:cNvSpPr/>
          <p:nvPr/>
        </p:nvSpPr>
        <p:spPr>
          <a:xfrm>
            <a:off x="548640" y="2824887"/>
            <a:ext cx="11091672" cy="21509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【解题金钥匙】本题考查信息转述与辨析。C项有误。根据材料二“后世一些学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者根据这样的记载，也将一些铸成动物形状的酒器冠以尊名，如兔尊、鸟尊、豕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（猪）尊、牛尊、羊尊之类，若将这些尊置于一处，活脱脱就是一个小型动物园”</a:t>
            </a:r>
          </a:p>
          <a:p>
            <a:pPr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可知，后世学者只是给这些铸成动物形状的酒器冠名，并非铸成。</a:t>
            </a:r>
            <a:endParaRPr lang="en-US" altLang="zh-CN" sz="2400"/>
          </a:p>
        </p:txBody>
      </p:sp>
      <p:sp>
        <p:nvSpPr>
          <p:cNvPr id="5" name="QO_5_AN.21_1#27d8278c1?vbaanalysisanswer=1&amp;vbadefaultcenterpage=1&amp;parentnodeid=33dc44c67&amp;color=0,0,0&amp;vbahtmlprocessed=1&amp;bbb=1" title=""/>
          <p:cNvSpPr/>
          <p:nvPr/>
        </p:nvSpPr>
        <p:spPr>
          <a:xfrm>
            <a:off x="548640" y="5015319"/>
            <a:ext cx="11091672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【规范答题】C</a:t>
            </a:r>
            <a:endParaRPr lang="en-US" altLang="zh-CN" sz="2400"/>
          </a:p>
        </p:txBody>
      </p:sp>
      <p:sp>
        <p:nvSpPr>
          <p:cNvPr id="6" name="QO_5_BD.19_1#27d8278c1?vbaanalysisanswer=1&amp;vbadefaultcenterpage=1&amp;parentnodeid=33dc44c67&amp;color=0,0,0&amp;vbahtmlprocessed=1&amp;bbb=1&amp;hasbroken=1&amp;zzd= 1" title="">
            <a:extLst>
              <a:ext uri="{FF2B5EF4-FFF2-40B4-BE49-F238E27FC236}">
                <a16:creationId xmlns:a16="http://schemas.microsoft.com/office/drawing/2014/main" id="{D9901D8F-D430-761A-53C7-72FAEBC1A52B}"/>
              </a:ext>
            </a:extLst>
          </p:cNvPr>
          <p:cNvSpPr/>
          <p:nvPr/>
        </p:nvSpPr>
        <p:spPr>
          <a:xfrm>
            <a:off x="11187303" y="2241298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QO_5_BD.19_1#27d8278c1?vbaanalysisanswer=1&amp;vbadefaultcenterpage=1&amp;parentnodeid=33dc44c67&amp;color=0,0,0&amp;vbahtmlprocessed=1&amp;bbb=1&amp;hasbroken=1&amp;zzd= 1" title="">
            <a:extLst>
              <a:ext uri="{FF2B5EF4-FFF2-40B4-BE49-F238E27FC236}">
                <a16:creationId xmlns:a16="http://schemas.microsoft.com/office/drawing/2014/main" id="{C61DC5FC-3D35-AFB9-329C-ABBC1FA2FC27}"/>
              </a:ext>
            </a:extLst>
          </p:cNvPr>
          <p:cNvSpPr/>
          <p:nvPr/>
        </p:nvSpPr>
        <p:spPr>
          <a:xfrm>
            <a:off x="682815" y="2753997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QO_5_BD.19_1#27d8278c1?vbaanalysisanswer=1&amp;vbadefaultcenterpage=1&amp;parentnodeid=33dc44c67&amp;color=0,0,0&amp;vbahtmlprocessed=1&amp;bbb=1&amp;hasbroken=1&amp;zzd= 1" title="">
            <a:extLst>
              <a:ext uri="{FF2B5EF4-FFF2-40B4-BE49-F238E27FC236}">
                <a16:creationId xmlns:a16="http://schemas.microsoft.com/office/drawing/2014/main" id="{84E9444E-CA17-29A6-C6D6-3E5E383B252F}"/>
              </a:ext>
            </a:extLst>
          </p:cNvPr>
          <p:cNvSpPr/>
          <p:nvPr/>
        </p:nvSpPr>
        <p:spPr>
          <a:xfrm>
            <a:off x="989204" y="2753997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nimBg="1"/>
      <p:bldP spid="5" grpId="0" uiExpand="1" build="p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20checked= 1 &amp; amp; version = 1.0.5checked=1&amp;version=1.0.5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C_5_BD#2dbf9ecad?vbadefaultcenterpage=1&amp;parentnodeid=33dc44c67&amp;color=0,0,0&amp;vbahtmlprocessed=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1062000"/>
            <a:ext cx="1865376" cy="466344"/>
          </a:xfrm>
          <a:prstGeom prst="rect">
            <a:avLst/>
          </a:prstGeom>
        </p:spPr>
      </p:pic>
      <p:sp>
        <p:nvSpPr>
          <p:cNvPr id="3" name="P_6_BD#c1d2a270c?vbadefaultcenterpage=1&amp;parentnodeid=2dbf9ecad&amp;color=0,0,0&amp;vbahtmlprocessed=1&amp;bbb=1&amp;hasbroken=1" title=""/>
          <p:cNvSpPr/>
          <p:nvPr/>
        </p:nvSpPr>
        <p:spPr>
          <a:xfrm>
            <a:off x="548640" y="1664996"/>
            <a:ext cx="11091672" cy="27097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本考点主要考查考生对材料的解读与概括能力，通常情况下要求考生根据题目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要求，从一则或多则材料中提取有效信息。</a:t>
            </a:r>
            <a:endParaRPr lang="en-US" altLang="zh-CN" sz="2400"/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anose="02010600030101010101" pitchFamily="2" charset="-122"/>
                <a:ea typeface="SimSun" pitchFamily="34" charset="-122"/>
                <a:cs typeface="Calibri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提取信息、概括要点的一般方法有以下几种：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1.组合要点法。抓住关键词，提取并组织语段中每层重要的语言要点，再加以</a:t>
            </a:r>
          </a:p>
          <a:p>
            <a:pPr marL="0" marR="0" lvl="0" indent="0" algn="l" defTabSz="914400" rtl="0" eaLnBrk="1" fontAlgn="auto" latinLnBrk="1" hangingPunct="1">
              <a:lnSpc>
                <a:spcPts val="42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综合表达。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21checked= 1 &amp; amp; version = 1.0.5checked=1&amp;version=1.0.5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c1d2a270c?segpoint=1&amp;vbadefaultcenterpage=1&amp;parentnodeid=2dbf9ecad&amp;color=0,0,0&amp;vbahtmlprocessed=1&amp;bbb=1" title=""/>
          <p:cNvSpPr/>
          <p:nvPr/>
        </p:nvSpPr>
        <p:spPr>
          <a:xfrm>
            <a:off x="548640" y="1480795"/>
            <a:ext cx="11091672" cy="43861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2.整体归纳法。提炼所给信息，再用简洁明了的语言加以概括归纳。</a:t>
            </a:r>
          </a:p>
          <a:p>
            <a:pPr algn="l" latinLnBrk="1">
              <a:lnSpc>
                <a:spcPts val="4400"/>
              </a:lnSpc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3.推论法。寻找文段中的关键句子，综合自己各方面的知识进行推论。</a:t>
            </a:r>
          </a:p>
          <a:p>
            <a:pPr algn="l" latinLnBrk="1">
              <a:lnSpc>
                <a:spcPts val="4400"/>
              </a:lnSpc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4.提取中心法。提取最能体现材料信息的中心句或关键语句。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5.分层归并法。针对有两层或两层以上意思的文段，先划分层次，然后把各层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次的内容概括组合。</a:t>
            </a:r>
          </a:p>
          <a:p>
            <a:pPr marL="0" marR="0" lvl="0" indent="0" algn="l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SimSun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6.比较分析法。对相应材料进行比较分析，从而得出相应结论。</a:t>
            </a:r>
            <a:endParaRPr kumimoji="0" lang="en-US" altLang="zh-CN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等线" panose="02010600030101010101" pitchFamily="2" charset="-122"/>
              <a:cs typeface="+mn-cs"/>
            </a:endParaRPr>
          </a:p>
          <a:p>
            <a:pPr marL="0" marR="0" lvl="0" indent="0" defTabSz="914400" rtl="0" eaLnBrk="1" fontAlgn="auto" latinLnBrk="1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imSun" panose="02010600030101010101" pitchFamily="2" charset="-122"/>
                <a:ea typeface="SimSun" pitchFamily="34" charset="-122"/>
                <a:cs typeface="Calibri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另外，答题时要注意以下几个问题：①遵守字数要求；②尽量用原文的语句；</a:t>
            </a:r>
          </a:p>
          <a:p>
            <a:pPr marL="0" marR="0" lvl="0" indent="0" algn="l" defTabSz="914400" rtl="0" eaLnBrk="1" fontAlgn="auto" latinLnBrk="1" hangingPunct="1">
              <a:lnSpc>
                <a:spcPts val="42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SimSun" pitchFamily="34" charset="-122"/>
                <a:cs typeface="Calibri" pitchFamily="34" charset="-120"/>
              </a:rPr>
              <a:t>③组合材料时，尽量不用修饰语；④用自己的话概括时，尽量用短句。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22checked= 1 &amp; amp; version = 1.0.5checked=1&amp;version=1.0.5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4_BD#f179c2131?vbadefaultcenterpage=1&amp;parentnodeid=cbeec7449&amp;color=0,0,0&amp;vbahtmlprocessed=1&amp;bbb=1" title=""/>
          <p:cNvSpPr/>
          <p:nvPr/>
        </p:nvSpPr>
        <p:spPr>
          <a:xfrm>
            <a:off x="548640" y="1062000"/>
            <a:ext cx="11091672" cy="104140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200"/>
              </a:lnSpc>
            </a:pPr>
            <a:r>
              <a:rPr lang="en-US" altLang="zh-CN" sz="3000" b="1" i="0">
                <a:solidFill>
                  <a:srgbClr val="000000"/>
                </a:solidFill>
                <a:latin typeface="Times New Roman" pitchFamily="34" charset="0"/>
                <a:ea typeface="Microsoft Yahei" pitchFamily="34" charset="-122"/>
                <a:cs typeface="Times New Roman" pitchFamily="34" charset="-120"/>
              </a:rPr>
              <a:t>考点三</a:t>
            </a:r>
            <a:r>
              <a:rPr lang="en-US" altLang="zh-CN" sz="30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</a:t>
            </a:r>
            <a:r>
              <a:rPr lang="en-US" altLang="zh-CN" sz="3000" b="1" i="0">
                <a:solidFill>
                  <a:srgbClr val="000000"/>
                </a:solidFill>
                <a:latin typeface="Times New Roman" pitchFamily="34" charset="0"/>
                <a:ea typeface="Microsoft Yahei" pitchFamily="34" charset="-122"/>
                <a:cs typeface="Times New Roman" pitchFamily="34" charset="-120"/>
              </a:rPr>
              <a:t>分析材料，寻找关联</a:t>
            </a:r>
            <a:endParaRPr lang="en-US" altLang="zh-CN" sz="3000"/>
          </a:p>
        </p:txBody>
      </p:sp>
      <p:sp>
        <p:nvSpPr>
          <p:cNvPr id="3" name="QO_5_BD.22_1#71e24268f?vbaanalysisanswer=1&amp;vbadefaultcenterpage=1&amp;parentnodeid=f179c2131&amp;color=0,0,0&amp;vbahtmlprocessed=1&amp;bbb=1&amp;hasbroken=1" title=""/>
          <p:cNvSpPr/>
          <p:nvPr/>
        </p:nvSpPr>
        <p:spPr>
          <a:xfrm>
            <a:off x="548640" y="1720598"/>
            <a:ext cx="11091672" cy="10333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典例</a:t>
            </a: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（2023·江苏连云港）［见本书第89~90页］结合材料一和材料二，写出</a:t>
            </a:r>
          </a:p>
          <a:p>
            <a:pPr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你对“科学家就是长大的孩子”这句话的理解。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23checked= 1 &amp; amp; version = 1.0.5checked=1&amp;version=1.0.5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O_5_EX.23_1#71e24268f?vbaanalysisanswer=1&amp;vbadefaultcenterpage=1&amp;parentnodeid=f179c2131&amp;color=0,0,0&amp;vbahtmlprocessed=1&amp;bbb=1&amp;hasbroken=1" title=""/>
          <p:cNvSpPr/>
          <p:nvPr/>
        </p:nvSpPr>
        <p:spPr>
          <a:xfrm>
            <a:off x="548640" y="1212825"/>
            <a:ext cx="11091672" cy="49449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【解题金钥匙】本题考查材料关联。结合材料一“但有一部分人例外</a:t>
            </a:r>
            <a:r>
              <a:rPr lang="en-US" altLang="zh-CN" sz="2400" b="1" i="0">
                <a:solidFill>
                  <a:srgbClr val="000000"/>
                </a:solidFill>
                <a:latin typeface="SimSun" panose="02010600030101010101" pitchFamily="2" charset="-122"/>
                <a:ea typeface="SimSun" pitchFamily="34" charset="-122"/>
                <a:cs typeface="Calibri" pitchFamily="34" charset="-120"/>
              </a:rPr>
              <a:t>……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科学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家就是长大的孩子”可知，科学家要不断地对习以为常的现象提问，并尝试找出方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法去解决，才有可能成长为科学家；结合材料一“创新最怕的就是形成路径依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赖</a:t>
            </a:r>
            <a:r>
              <a:rPr lang="en-US" altLang="zh-CN" sz="2400" b="1" i="0">
                <a:solidFill>
                  <a:srgbClr val="000000"/>
                </a:solidFill>
                <a:latin typeface="SimSun" panose="02010600030101010101" pitchFamily="2" charset="-122"/>
                <a:ea typeface="SimSun" pitchFamily="34" charset="-122"/>
                <a:cs typeface="Calibri" pitchFamily="34" charset="-120"/>
              </a:rPr>
              <a:t>……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刷题和创新显然不能同向而行”可知，学校教育要让学生保持好奇心，不要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过分注重刷题，这样孩子长大了才有可能成为科学家；结合材料二柱状图可知，在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知道一些科学家的事迹后，有67.5%的中学生和60.4%的小学生对科学研究有一些兴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趣和好奇心，有15.3%的中学生和28.9%的小学生对科学研究有强烈的兴趣和好奇心，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因此大部分中小学生知道科学家事迹后对科学研究产生兴趣，兴趣是最好的老师。</a:t>
            </a:r>
          </a:p>
          <a:p>
            <a:pPr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由此可知，科学家从孩童时期起，一直对科学研究有强烈的兴趣和好奇心。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24checked= 1 &amp; amp; version = 1.0.5checked=1&amp;version=1.0.5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O_5_AN.24_1#71e24268f?vbaanalysisanswer=1&amp;vbadefaultcenterpage=1&amp;parentnodeid=f179c2131&amp;color=0,0,0&amp;vbahtmlprocessed=1&amp;bbb=1&amp;hasbroken=1" title=""/>
          <p:cNvSpPr/>
          <p:nvPr/>
        </p:nvSpPr>
        <p:spPr>
          <a:xfrm>
            <a:off x="548640" y="2858745"/>
            <a:ext cx="11091672" cy="15921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【规范答题】（1）科学家从孩童时期起，一直对科学研究有强烈的兴趣和好奇心。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（2）孩子要不断地对习以为常的现象提问，并尝试找出方法去解决，才有可能成</a:t>
            </a:r>
          </a:p>
          <a:p>
            <a:pPr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长为科学家。（3）学校教育要让学生保持好奇心，不要过分注重刷题。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25checked= 1 &amp; amp; version = 1.0.5checked=1&amp;version=1.0.5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C_5_BD#915e15ef7?vbadefaultcenterpage=1&amp;parentnodeid=f179c2131&amp;color=0,0,0&amp;vbahtmlprocessed=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1062000"/>
            <a:ext cx="1865376" cy="466344"/>
          </a:xfrm>
          <a:prstGeom prst="rect">
            <a:avLst/>
          </a:prstGeom>
        </p:spPr>
      </p:pic>
      <p:sp>
        <p:nvSpPr>
          <p:cNvPr id="3" name="P_6_BD#46685c74c?vbadefaultcenterpage=1&amp;parentnodeid=915e15ef7&amp;color=0,0,0&amp;vbahtmlprocessed=1&amp;bbb=1&amp;hasbroken=1" title=""/>
          <p:cNvSpPr/>
          <p:nvPr/>
        </p:nvSpPr>
        <p:spPr>
          <a:xfrm>
            <a:off x="548640" y="1664996"/>
            <a:ext cx="11091672" cy="3268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在非连续性文本的考查中，有一类试题是要分析材料之间的关联。这种关联，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或者是用这一则材料的观点或方法，去解决另一则材料的问题，或者寻找或辨析多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则材料之间的相同点或不同点。</a:t>
            </a:r>
            <a:endParaRPr lang="en-US" altLang="zh-CN" sz="2400"/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anose="02010600030101010101" pitchFamily="2" charset="-122"/>
                <a:ea typeface="SimSun" pitchFamily="34" charset="-122"/>
                <a:cs typeface="Calibri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解答这类试题，一般有这样几个关键之处：</a:t>
            </a:r>
            <a:endParaRPr lang="en-US" altLang="zh-CN" sz="2400"/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anose="02010600030101010101" pitchFamily="2" charset="-122"/>
                <a:ea typeface="SimSun" pitchFamily="34" charset="-122"/>
                <a:cs typeface="Calibri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首先，要读懂材料。在众多材料中确定关联处，然后理清材料之间的关系。发</a:t>
            </a:r>
          </a:p>
          <a:p>
            <a:pPr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现和抓住关联非常重要，做好这一步，往往能提纲挈领，理清脉络。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26checked= 1 &amp; amp; version = 1.0.5checked=1&amp;version=1.0.5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6_BD#46685c74c?vbadefaultcenterpage=1&amp;parentnodeid=915e15ef7&amp;color=0,0,0&amp;vbahtmlprocessed=1&amp;bbb=1&amp;hasbroken=1" title=""/>
          <p:cNvSpPr/>
          <p:nvPr/>
        </p:nvSpPr>
        <p:spPr>
          <a:xfrm>
            <a:off x="548640" y="2303756"/>
            <a:ext cx="11091672" cy="27097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其次，要养成“圈点勾画”的好习惯。勾画题目信息点，带着题目精读材料，强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化问题意识。对于图表材料，关注图名、表头、主题，要熟练解读不同图表传递出</a:t>
            </a:r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的不同信息。</a:t>
            </a:r>
            <a:endParaRPr lang="en-US" altLang="zh-CN" sz="2400"/>
          </a:p>
          <a:p>
            <a:pPr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SimSun" panose="02010600030101010101" pitchFamily="2" charset="-122"/>
                <a:ea typeface="SimSun" pitchFamily="34" charset="-122"/>
                <a:cs typeface="Calibri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最后，要掌握答题方法。一般来说，答案中要出现题目中的关键词，为了清晰</a:t>
            </a:r>
          </a:p>
          <a:p>
            <a:pPr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简洁，可以分条作答，这样也便于阅卷老师抓住要点。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27checked= 1 &amp; amp; version = 1.0.5checked=1&amp;version=1.0.5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4_BD#6b7bff098?vbadefaultcenterpage=1&amp;parentnodeid=cbeec7449&amp;color=0,0,0&amp;vbahtmlprocessed=1&amp;bbb=1" title=""/>
          <p:cNvSpPr/>
          <p:nvPr/>
        </p:nvSpPr>
        <p:spPr>
          <a:xfrm>
            <a:off x="548640" y="1062000"/>
            <a:ext cx="11091672" cy="104140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200"/>
              </a:lnSpc>
            </a:pPr>
            <a:r>
              <a:rPr lang="en-US" altLang="zh-CN" sz="3000" b="1" i="0">
                <a:solidFill>
                  <a:srgbClr val="000000"/>
                </a:solidFill>
                <a:latin typeface="Times New Roman" pitchFamily="34" charset="0"/>
                <a:ea typeface="Microsoft Yahei" pitchFamily="34" charset="-122"/>
                <a:cs typeface="Times New Roman" pitchFamily="34" charset="-120"/>
              </a:rPr>
              <a:t>考点四</a:t>
            </a:r>
            <a:r>
              <a:rPr lang="en-US" altLang="zh-CN" sz="30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</a:t>
            </a:r>
            <a:r>
              <a:rPr lang="en-US" altLang="zh-CN" sz="3000" b="1" i="0">
                <a:solidFill>
                  <a:srgbClr val="000000"/>
                </a:solidFill>
                <a:latin typeface="Times New Roman" pitchFamily="34" charset="0"/>
                <a:ea typeface="Microsoft Yahei" pitchFamily="34" charset="-122"/>
                <a:cs typeface="Times New Roman" pitchFamily="34" charset="-120"/>
              </a:rPr>
              <a:t>拓展探究，解决问题</a:t>
            </a:r>
            <a:endParaRPr lang="en-US" altLang="zh-CN" sz="3000"/>
          </a:p>
        </p:txBody>
      </p:sp>
      <p:sp>
        <p:nvSpPr>
          <p:cNvPr id="3" name="QO_5_BD.25_1#1705973d1?vbaanalysisanswer=1&amp;vbadefaultcenterpage=1&amp;parentnodeid=6b7bff098&amp;color=0,0,0&amp;vbahtmlprocessed=1&amp;bbb=1&amp;hasbroken=1" title=""/>
          <p:cNvSpPr/>
          <p:nvPr/>
        </p:nvSpPr>
        <p:spPr>
          <a:xfrm>
            <a:off x="548640" y="1720598"/>
            <a:ext cx="11091672" cy="10333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4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典例</a:t>
            </a:r>
            <a:r>
              <a:rPr lang="en-US" altLang="zh-CN" sz="2400" b="1" i="0">
                <a:solidFill>
                  <a:srgbClr val="000000"/>
                </a:solidFill>
                <a:latin typeface="SimSun" pitchFamily="34" charset="0"/>
                <a:ea typeface="SimSun" pitchFamily="34" charset="-122"/>
                <a:cs typeface="SimSun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（2023·江苏连云港）［见本书第89~90页］结合三则材料，谈谈应如何用科</a:t>
            </a:r>
          </a:p>
          <a:p>
            <a:pPr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itchFamily="34" charset="0"/>
                <a:ea typeface="SimSun" pitchFamily="34" charset="-122"/>
                <a:cs typeface="Calibri" pitchFamily="34" charset="-120"/>
              </a:rPr>
              <a:t>学点亮好奇心。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https://d.book118.com/375001221114011113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 override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Calibri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204</Paragraphs>
  <Slides>34</Slides>
  <Notes>27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baseType="lpstr" size="44">
      <vt:lpstr>Arial</vt:lpstr>
      <vt:lpstr>Calibri</vt:lpstr>
      <vt:lpstr>Calibri Light</vt:lpstr>
      <vt:lpstr>Times New Roman</vt:lpstr>
      <vt:lpstr>SimSun</vt:lpstr>
      <vt:lpstr>等线 Light</vt:lpstr>
      <vt:lpstr>等线</vt:lpstr>
      <vt:lpstr>Microsoft Yahei</vt:lpstr>
      <vt:lpstr>KaiTi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2024-09-20T00:26:27.058</cp:lastPrinted>
  <dcterms:created xsi:type="dcterms:W3CDTF">2024-09-19T16:26:27Z</dcterms:created>
  <dcterms:modified xsi:type="dcterms:W3CDTF">2024-09-19T16:26:28Z</dcterms:modified>
</cp:coreProperties>
</file>